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474" r:id="rId2"/>
    <p:sldId id="256" r:id="rId3"/>
    <p:sldId id="329" r:id="rId4"/>
    <p:sldId id="330" r:id="rId5"/>
    <p:sldId id="326" r:id="rId6"/>
    <p:sldId id="331" r:id="rId7"/>
    <p:sldId id="332" r:id="rId8"/>
    <p:sldId id="333" r:id="rId9"/>
    <p:sldId id="334" r:id="rId10"/>
    <p:sldId id="335" r:id="rId11"/>
    <p:sldId id="336" r:id="rId12"/>
    <p:sldId id="337" r:id="rId13"/>
    <p:sldId id="338" r:id="rId14"/>
    <p:sldId id="339" r:id="rId15"/>
    <p:sldId id="299" r:id="rId16"/>
    <p:sldId id="473" r:id="rId17"/>
    <p:sldId id="377" r:id="rId18"/>
    <p:sldId id="342" r:id="rId19"/>
    <p:sldId id="378" r:id="rId20"/>
    <p:sldId id="379" r:id="rId21"/>
    <p:sldId id="380" r:id="rId22"/>
    <p:sldId id="260" r:id="rId23"/>
    <p:sldId id="257" r:id="rId24"/>
    <p:sldId id="305" r:id="rId25"/>
    <p:sldId id="312" r:id="rId26"/>
    <p:sldId id="344" r:id="rId27"/>
    <p:sldId id="266" r:id="rId28"/>
    <p:sldId id="343" r:id="rId29"/>
    <p:sldId id="350" r:id="rId30"/>
    <p:sldId id="328" r:id="rId31"/>
    <p:sldId id="345" r:id="rId32"/>
    <p:sldId id="346" r:id="rId33"/>
    <p:sldId id="351" r:id="rId34"/>
    <p:sldId id="352" r:id="rId35"/>
    <p:sldId id="353" r:id="rId36"/>
    <p:sldId id="348" r:id="rId37"/>
    <p:sldId id="354" r:id="rId38"/>
    <p:sldId id="347" r:id="rId39"/>
    <p:sldId id="349" r:id="rId40"/>
    <p:sldId id="262" r:id="rId41"/>
    <p:sldId id="263" r:id="rId42"/>
    <p:sldId id="264" r:id="rId43"/>
    <p:sldId id="313" r:id="rId44"/>
    <p:sldId id="269" r:id="rId45"/>
    <p:sldId id="320" r:id="rId46"/>
    <p:sldId id="270" r:id="rId47"/>
    <p:sldId id="341" r:id="rId48"/>
    <p:sldId id="323" r:id="rId49"/>
    <p:sldId id="324" r:id="rId50"/>
    <p:sldId id="321" r:id="rId51"/>
    <p:sldId id="322" r:id="rId52"/>
    <p:sldId id="325" r:id="rId53"/>
    <p:sldId id="303" r:id="rId54"/>
    <p:sldId id="327" r:id="rId55"/>
    <p:sldId id="418" r:id="rId56"/>
    <p:sldId id="355" r:id="rId57"/>
    <p:sldId id="356" r:id="rId58"/>
    <p:sldId id="357" r:id="rId59"/>
    <p:sldId id="358" r:id="rId60"/>
    <p:sldId id="359" r:id="rId61"/>
    <p:sldId id="360" r:id="rId62"/>
    <p:sldId id="361" r:id="rId63"/>
    <p:sldId id="362" r:id="rId64"/>
    <p:sldId id="363" r:id="rId65"/>
    <p:sldId id="364" r:id="rId66"/>
    <p:sldId id="365" r:id="rId67"/>
    <p:sldId id="366" r:id="rId68"/>
    <p:sldId id="367" r:id="rId69"/>
    <p:sldId id="368" r:id="rId70"/>
    <p:sldId id="369" r:id="rId71"/>
    <p:sldId id="370" r:id="rId72"/>
    <p:sldId id="371" r:id="rId73"/>
    <p:sldId id="372" r:id="rId74"/>
    <p:sldId id="373" r:id="rId75"/>
    <p:sldId id="374" r:id="rId76"/>
    <p:sldId id="375" r:id="rId77"/>
    <p:sldId id="376" r:id="rId78"/>
    <p:sldId id="381" r:id="rId79"/>
    <p:sldId id="397" r:id="rId80"/>
    <p:sldId id="398" r:id="rId81"/>
    <p:sldId id="399" r:id="rId82"/>
    <p:sldId id="400" r:id="rId83"/>
    <p:sldId id="401" r:id="rId84"/>
    <p:sldId id="402" r:id="rId85"/>
    <p:sldId id="403" r:id="rId86"/>
    <p:sldId id="404" r:id="rId87"/>
    <p:sldId id="405" r:id="rId88"/>
    <p:sldId id="406" r:id="rId89"/>
    <p:sldId id="414" r:id="rId90"/>
    <p:sldId id="415" r:id="rId91"/>
    <p:sldId id="416" r:id="rId92"/>
    <p:sldId id="417" r:id="rId93"/>
    <p:sldId id="419" r:id="rId94"/>
    <p:sldId id="420" r:id="rId95"/>
    <p:sldId id="421" r:id="rId96"/>
    <p:sldId id="422" r:id="rId97"/>
    <p:sldId id="423" r:id="rId98"/>
    <p:sldId id="424" r:id="rId99"/>
    <p:sldId id="425" r:id="rId100"/>
    <p:sldId id="426" r:id="rId101"/>
    <p:sldId id="427" r:id="rId102"/>
    <p:sldId id="428" r:id="rId103"/>
    <p:sldId id="429" r:id="rId104"/>
    <p:sldId id="430" r:id="rId105"/>
    <p:sldId id="431" r:id="rId106"/>
    <p:sldId id="432" r:id="rId107"/>
    <p:sldId id="433" r:id="rId108"/>
    <p:sldId id="434" r:id="rId109"/>
    <p:sldId id="435" r:id="rId110"/>
    <p:sldId id="442" r:id="rId111"/>
    <p:sldId id="443" r:id="rId112"/>
    <p:sldId id="444" r:id="rId113"/>
    <p:sldId id="445" r:id="rId114"/>
    <p:sldId id="446" r:id="rId115"/>
    <p:sldId id="447" r:id="rId116"/>
    <p:sldId id="448" r:id="rId117"/>
    <p:sldId id="449" r:id="rId118"/>
    <p:sldId id="450" r:id="rId119"/>
    <p:sldId id="451" r:id="rId120"/>
    <p:sldId id="452" r:id="rId121"/>
    <p:sldId id="453" r:id="rId122"/>
    <p:sldId id="454" r:id="rId123"/>
    <p:sldId id="455" r:id="rId124"/>
    <p:sldId id="456" r:id="rId125"/>
    <p:sldId id="457" r:id="rId126"/>
    <p:sldId id="458" r:id="rId127"/>
    <p:sldId id="459" r:id="rId128"/>
    <p:sldId id="460" r:id="rId129"/>
    <p:sldId id="461" r:id="rId130"/>
    <p:sldId id="462" r:id="rId131"/>
    <p:sldId id="463" r:id="rId132"/>
    <p:sldId id="464" r:id="rId133"/>
    <p:sldId id="465" r:id="rId134"/>
    <p:sldId id="466" r:id="rId135"/>
    <p:sldId id="467" r:id="rId136"/>
    <p:sldId id="468" r:id="rId137"/>
    <p:sldId id="469" r:id="rId138"/>
    <p:sldId id="470" r:id="rId139"/>
    <p:sldId id="471" r:id="rId140"/>
    <p:sldId id="472" r:id="rId1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72" d="100"/>
          <a:sy n="72" d="100"/>
        </p:scale>
        <p:origin x="77" y="360"/>
      </p:cViewPr>
      <p:guideLst/>
    </p:cSldViewPr>
  </p:slideViewPr>
  <p:notesTextViewPr>
    <p:cViewPr>
      <p:scale>
        <a:sx n="1" d="1"/>
        <a:sy n="1" d="1"/>
      </p:scale>
      <p:origin x="0" y="0"/>
    </p:cViewPr>
  </p:notesTextViewPr>
  <p:sorterViewPr>
    <p:cViewPr>
      <p:scale>
        <a:sx n="100" d="100"/>
        <a:sy n="100" d="100"/>
      </p:scale>
      <p:origin x="0" y="-3375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A50E4F-E7A4-4347-893B-C04476639B5C}" type="doc">
      <dgm:prSet loTypeId="urn:microsoft.com/office/officeart/2005/8/layout/pyramid1" loCatId="pyramid" qsTypeId="urn:microsoft.com/office/officeart/2005/8/quickstyle/simple1" qsCatId="simple" csTypeId="urn:microsoft.com/office/officeart/2005/8/colors/accent1_2" csCatId="accent1" phldr="1"/>
      <dgm:spPr/>
    </dgm:pt>
    <dgm:pt modelId="{9A2EA51C-1FE2-4CFF-ADB4-9432D4200F2D}">
      <dgm:prSet phldrT="[Text]"/>
      <dgm:spPr/>
      <dgm:t>
        <a:bodyPr/>
        <a:lstStyle/>
        <a:p>
          <a:r>
            <a:rPr lang="tr-TR" dirty="0" err="1" smtClean="0"/>
            <a:t>Wisdom</a:t>
          </a:r>
          <a:endParaRPr lang="en-US" dirty="0"/>
        </a:p>
      </dgm:t>
    </dgm:pt>
    <dgm:pt modelId="{6113F9DC-6F04-40F5-AC5E-B4CC68B52E63}" type="parTrans" cxnId="{BEAA32C4-C456-4BA7-B9DD-F6837D751859}">
      <dgm:prSet/>
      <dgm:spPr/>
      <dgm:t>
        <a:bodyPr/>
        <a:lstStyle/>
        <a:p>
          <a:endParaRPr lang="en-US"/>
        </a:p>
      </dgm:t>
    </dgm:pt>
    <dgm:pt modelId="{3BBAB71B-5A5E-4F08-AB66-01B590EFF1FB}" type="sibTrans" cxnId="{BEAA32C4-C456-4BA7-B9DD-F6837D751859}">
      <dgm:prSet/>
      <dgm:spPr/>
      <dgm:t>
        <a:bodyPr/>
        <a:lstStyle/>
        <a:p>
          <a:endParaRPr lang="en-US"/>
        </a:p>
      </dgm:t>
    </dgm:pt>
    <dgm:pt modelId="{C32FFEE6-85E9-432E-8B5C-97876B946B8C}">
      <dgm:prSet phldrT="[Text]"/>
      <dgm:spPr/>
      <dgm:t>
        <a:bodyPr/>
        <a:lstStyle/>
        <a:p>
          <a:r>
            <a:rPr lang="tr-TR" dirty="0" smtClean="0"/>
            <a:t>Knowledge</a:t>
          </a:r>
          <a:endParaRPr lang="en-US" dirty="0"/>
        </a:p>
      </dgm:t>
    </dgm:pt>
    <dgm:pt modelId="{40C90767-4DBC-48A7-8154-C8AA44294858}" type="parTrans" cxnId="{8E947B7C-4BE8-4834-9DC7-D143BB211840}">
      <dgm:prSet/>
      <dgm:spPr/>
      <dgm:t>
        <a:bodyPr/>
        <a:lstStyle/>
        <a:p>
          <a:endParaRPr lang="en-US"/>
        </a:p>
      </dgm:t>
    </dgm:pt>
    <dgm:pt modelId="{5A1F2DE4-E63B-4791-A6C6-65D0C72602C3}" type="sibTrans" cxnId="{8E947B7C-4BE8-4834-9DC7-D143BB211840}">
      <dgm:prSet/>
      <dgm:spPr/>
      <dgm:t>
        <a:bodyPr/>
        <a:lstStyle/>
        <a:p>
          <a:endParaRPr lang="en-US"/>
        </a:p>
      </dgm:t>
    </dgm:pt>
    <dgm:pt modelId="{F30F20FA-96B2-4AEB-9B72-3A493066DF03}">
      <dgm:prSet phldrT="[Text]"/>
      <dgm:spPr/>
      <dgm:t>
        <a:bodyPr/>
        <a:lstStyle/>
        <a:p>
          <a:r>
            <a:rPr lang="tr-TR" dirty="0" smtClean="0"/>
            <a:t>Information</a:t>
          </a:r>
          <a:endParaRPr lang="en-US" dirty="0"/>
        </a:p>
      </dgm:t>
    </dgm:pt>
    <dgm:pt modelId="{CF715C6B-C5CF-4DD0-A8E0-4F7169001C15}" type="parTrans" cxnId="{05E79AD7-FE13-4E3C-B2A7-95F9622C7A23}">
      <dgm:prSet/>
      <dgm:spPr/>
      <dgm:t>
        <a:bodyPr/>
        <a:lstStyle/>
        <a:p>
          <a:endParaRPr lang="en-US"/>
        </a:p>
      </dgm:t>
    </dgm:pt>
    <dgm:pt modelId="{D1197FA1-A9F6-4765-8227-D91D79FD9AC1}" type="sibTrans" cxnId="{05E79AD7-FE13-4E3C-B2A7-95F9622C7A23}">
      <dgm:prSet/>
      <dgm:spPr/>
      <dgm:t>
        <a:bodyPr/>
        <a:lstStyle/>
        <a:p>
          <a:endParaRPr lang="en-US"/>
        </a:p>
      </dgm:t>
    </dgm:pt>
    <dgm:pt modelId="{8856837F-66DF-4772-830C-7BAF5BCDF1E5}">
      <dgm:prSet phldrT="[Text]"/>
      <dgm:spPr/>
      <dgm:t>
        <a:bodyPr/>
        <a:lstStyle/>
        <a:p>
          <a:r>
            <a:rPr lang="tr-TR" dirty="0" smtClean="0"/>
            <a:t>Data</a:t>
          </a:r>
          <a:endParaRPr lang="en-US" dirty="0"/>
        </a:p>
      </dgm:t>
    </dgm:pt>
    <dgm:pt modelId="{8736FD1C-0241-47AC-9C2A-5A6942D4CF11}" type="parTrans" cxnId="{D8897B28-48A3-4FEC-B906-9EADB71909AA}">
      <dgm:prSet/>
      <dgm:spPr/>
      <dgm:t>
        <a:bodyPr/>
        <a:lstStyle/>
        <a:p>
          <a:endParaRPr lang="en-US"/>
        </a:p>
      </dgm:t>
    </dgm:pt>
    <dgm:pt modelId="{BC83B5D8-5E18-4A29-93B4-4FA6BB61752B}" type="sibTrans" cxnId="{D8897B28-48A3-4FEC-B906-9EADB71909AA}">
      <dgm:prSet/>
      <dgm:spPr/>
      <dgm:t>
        <a:bodyPr/>
        <a:lstStyle/>
        <a:p>
          <a:endParaRPr lang="en-US"/>
        </a:p>
      </dgm:t>
    </dgm:pt>
    <dgm:pt modelId="{DC359E01-360E-44C3-8F9F-C879FF9647D5}" type="pres">
      <dgm:prSet presAssocID="{C9A50E4F-E7A4-4347-893B-C04476639B5C}" presName="Name0" presStyleCnt="0">
        <dgm:presLayoutVars>
          <dgm:dir/>
          <dgm:animLvl val="lvl"/>
          <dgm:resizeHandles val="exact"/>
        </dgm:presLayoutVars>
      </dgm:prSet>
      <dgm:spPr/>
    </dgm:pt>
    <dgm:pt modelId="{F5E53816-6FA2-4652-9ACB-D9BBA34CA255}" type="pres">
      <dgm:prSet presAssocID="{9A2EA51C-1FE2-4CFF-ADB4-9432D4200F2D}" presName="Name8" presStyleCnt="0"/>
      <dgm:spPr/>
    </dgm:pt>
    <dgm:pt modelId="{BD4AB122-8AAC-43ED-9555-F1A09D3F1AB2}" type="pres">
      <dgm:prSet presAssocID="{9A2EA51C-1FE2-4CFF-ADB4-9432D4200F2D}" presName="level" presStyleLbl="node1" presStyleIdx="0" presStyleCnt="4">
        <dgm:presLayoutVars>
          <dgm:chMax val="1"/>
          <dgm:bulletEnabled val="1"/>
        </dgm:presLayoutVars>
      </dgm:prSet>
      <dgm:spPr/>
      <dgm:t>
        <a:bodyPr/>
        <a:lstStyle/>
        <a:p>
          <a:endParaRPr lang="en-US"/>
        </a:p>
      </dgm:t>
    </dgm:pt>
    <dgm:pt modelId="{86F91BE6-6AD5-4A38-AE05-9100EBC3E3C2}" type="pres">
      <dgm:prSet presAssocID="{9A2EA51C-1FE2-4CFF-ADB4-9432D4200F2D}" presName="levelTx" presStyleLbl="revTx" presStyleIdx="0" presStyleCnt="0">
        <dgm:presLayoutVars>
          <dgm:chMax val="1"/>
          <dgm:bulletEnabled val="1"/>
        </dgm:presLayoutVars>
      </dgm:prSet>
      <dgm:spPr/>
      <dgm:t>
        <a:bodyPr/>
        <a:lstStyle/>
        <a:p>
          <a:endParaRPr lang="en-US"/>
        </a:p>
      </dgm:t>
    </dgm:pt>
    <dgm:pt modelId="{C28BB430-C465-41AE-BED9-D948B4B26F5A}" type="pres">
      <dgm:prSet presAssocID="{C32FFEE6-85E9-432E-8B5C-97876B946B8C}" presName="Name8" presStyleCnt="0"/>
      <dgm:spPr/>
    </dgm:pt>
    <dgm:pt modelId="{24AA66F6-6EC2-4FA7-A274-8C3DB166025D}" type="pres">
      <dgm:prSet presAssocID="{C32FFEE6-85E9-432E-8B5C-97876B946B8C}" presName="level" presStyleLbl="node1" presStyleIdx="1" presStyleCnt="4">
        <dgm:presLayoutVars>
          <dgm:chMax val="1"/>
          <dgm:bulletEnabled val="1"/>
        </dgm:presLayoutVars>
      </dgm:prSet>
      <dgm:spPr/>
      <dgm:t>
        <a:bodyPr/>
        <a:lstStyle/>
        <a:p>
          <a:endParaRPr lang="en-US"/>
        </a:p>
      </dgm:t>
    </dgm:pt>
    <dgm:pt modelId="{4C3F0D7B-39C0-44FA-9E9E-FE4E1F8FD804}" type="pres">
      <dgm:prSet presAssocID="{C32FFEE6-85E9-432E-8B5C-97876B946B8C}" presName="levelTx" presStyleLbl="revTx" presStyleIdx="0" presStyleCnt="0">
        <dgm:presLayoutVars>
          <dgm:chMax val="1"/>
          <dgm:bulletEnabled val="1"/>
        </dgm:presLayoutVars>
      </dgm:prSet>
      <dgm:spPr/>
      <dgm:t>
        <a:bodyPr/>
        <a:lstStyle/>
        <a:p>
          <a:endParaRPr lang="en-US"/>
        </a:p>
      </dgm:t>
    </dgm:pt>
    <dgm:pt modelId="{B26C92E0-C32F-4781-9346-87E99FC209F2}" type="pres">
      <dgm:prSet presAssocID="{F30F20FA-96B2-4AEB-9B72-3A493066DF03}" presName="Name8" presStyleCnt="0"/>
      <dgm:spPr/>
    </dgm:pt>
    <dgm:pt modelId="{BE48D54E-8EAC-4F6D-84FC-89F8BBC5A0E3}" type="pres">
      <dgm:prSet presAssocID="{F30F20FA-96B2-4AEB-9B72-3A493066DF03}" presName="level" presStyleLbl="node1" presStyleIdx="2" presStyleCnt="4">
        <dgm:presLayoutVars>
          <dgm:chMax val="1"/>
          <dgm:bulletEnabled val="1"/>
        </dgm:presLayoutVars>
      </dgm:prSet>
      <dgm:spPr/>
      <dgm:t>
        <a:bodyPr/>
        <a:lstStyle/>
        <a:p>
          <a:endParaRPr lang="en-US"/>
        </a:p>
      </dgm:t>
    </dgm:pt>
    <dgm:pt modelId="{C46EEDCE-39C6-48A5-A8B8-44DD5BEC5294}" type="pres">
      <dgm:prSet presAssocID="{F30F20FA-96B2-4AEB-9B72-3A493066DF03}" presName="levelTx" presStyleLbl="revTx" presStyleIdx="0" presStyleCnt="0">
        <dgm:presLayoutVars>
          <dgm:chMax val="1"/>
          <dgm:bulletEnabled val="1"/>
        </dgm:presLayoutVars>
      </dgm:prSet>
      <dgm:spPr/>
      <dgm:t>
        <a:bodyPr/>
        <a:lstStyle/>
        <a:p>
          <a:endParaRPr lang="en-US"/>
        </a:p>
      </dgm:t>
    </dgm:pt>
    <dgm:pt modelId="{9FA0AE6E-4F41-410F-A9C0-8EC506F71671}" type="pres">
      <dgm:prSet presAssocID="{8856837F-66DF-4772-830C-7BAF5BCDF1E5}" presName="Name8" presStyleCnt="0"/>
      <dgm:spPr/>
    </dgm:pt>
    <dgm:pt modelId="{64DD49B6-07B8-4755-81ED-E97CBBA742EC}" type="pres">
      <dgm:prSet presAssocID="{8856837F-66DF-4772-830C-7BAF5BCDF1E5}" presName="level" presStyleLbl="node1" presStyleIdx="3" presStyleCnt="4">
        <dgm:presLayoutVars>
          <dgm:chMax val="1"/>
          <dgm:bulletEnabled val="1"/>
        </dgm:presLayoutVars>
      </dgm:prSet>
      <dgm:spPr/>
      <dgm:t>
        <a:bodyPr/>
        <a:lstStyle/>
        <a:p>
          <a:endParaRPr lang="en-US"/>
        </a:p>
      </dgm:t>
    </dgm:pt>
    <dgm:pt modelId="{201A44D9-BB72-4661-AFF8-3DC0F593D186}" type="pres">
      <dgm:prSet presAssocID="{8856837F-66DF-4772-830C-7BAF5BCDF1E5}" presName="levelTx" presStyleLbl="revTx" presStyleIdx="0" presStyleCnt="0">
        <dgm:presLayoutVars>
          <dgm:chMax val="1"/>
          <dgm:bulletEnabled val="1"/>
        </dgm:presLayoutVars>
      </dgm:prSet>
      <dgm:spPr/>
      <dgm:t>
        <a:bodyPr/>
        <a:lstStyle/>
        <a:p>
          <a:endParaRPr lang="en-US"/>
        </a:p>
      </dgm:t>
    </dgm:pt>
  </dgm:ptLst>
  <dgm:cxnLst>
    <dgm:cxn modelId="{9D59919E-356B-4C79-AC39-C75D9D799785}" type="presOf" srcId="{9A2EA51C-1FE2-4CFF-ADB4-9432D4200F2D}" destId="{86F91BE6-6AD5-4A38-AE05-9100EBC3E3C2}" srcOrd="1" destOrd="0" presId="urn:microsoft.com/office/officeart/2005/8/layout/pyramid1"/>
    <dgm:cxn modelId="{03AA70D9-855C-4CE1-8E45-7A7529BAD3B2}" type="presOf" srcId="{F30F20FA-96B2-4AEB-9B72-3A493066DF03}" destId="{BE48D54E-8EAC-4F6D-84FC-89F8BBC5A0E3}" srcOrd="0" destOrd="0" presId="urn:microsoft.com/office/officeart/2005/8/layout/pyramid1"/>
    <dgm:cxn modelId="{FCCA74F1-7558-4B41-9E47-4F0F2FF06D89}" type="presOf" srcId="{8856837F-66DF-4772-830C-7BAF5BCDF1E5}" destId="{201A44D9-BB72-4661-AFF8-3DC0F593D186}" srcOrd="1" destOrd="0" presId="urn:microsoft.com/office/officeart/2005/8/layout/pyramid1"/>
    <dgm:cxn modelId="{3DC4DFD0-BB33-4A88-ABBD-BCC7FD3E72D2}" type="presOf" srcId="{C32FFEE6-85E9-432E-8B5C-97876B946B8C}" destId="{24AA66F6-6EC2-4FA7-A274-8C3DB166025D}" srcOrd="0" destOrd="0" presId="urn:microsoft.com/office/officeart/2005/8/layout/pyramid1"/>
    <dgm:cxn modelId="{05E79AD7-FE13-4E3C-B2A7-95F9622C7A23}" srcId="{C9A50E4F-E7A4-4347-893B-C04476639B5C}" destId="{F30F20FA-96B2-4AEB-9B72-3A493066DF03}" srcOrd="2" destOrd="0" parTransId="{CF715C6B-C5CF-4DD0-A8E0-4F7169001C15}" sibTransId="{D1197FA1-A9F6-4765-8227-D91D79FD9AC1}"/>
    <dgm:cxn modelId="{F5E3D09A-6602-435F-A7E7-1AF020585BD8}" type="presOf" srcId="{C9A50E4F-E7A4-4347-893B-C04476639B5C}" destId="{DC359E01-360E-44C3-8F9F-C879FF9647D5}" srcOrd="0" destOrd="0" presId="urn:microsoft.com/office/officeart/2005/8/layout/pyramid1"/>
    <dgm:cxn modelId="{0C200CBA-9B9C-42F1-B1D9-5D5454C467DF}" type="presOf" srcId="{8856837F-66DF-4772-830C-7BAF5BCDF1E5}" destId="{64DD49B6-07B8-4755-81ED-E97CBBA742EC}" srcOrd="0" destOrd="0" presId="urn:microsoft.com/office/officeart/2005/8/layout/pyramid1"/>
    <dgm:cxn modelId="{8E947B7C-4BE8-4834-9DC7-D143BB211840}" srcId="{C9A50E4F-E7A4-4347-893B-C04476639B5C}" destId="{C32FFEE6-85E9-432E-8B5C-97876B946B8C}" srcOrd="1" destOrd="0" parTransId="{40C90767-4DBC-48A7-8154-C8AA44294858}" sibTransId="{5A1F2DE4-E63B-4791-A6C6-65D0C72602C3}"/>
    <dgm:cxn modelId="{BEAA32C4-C456-4BA7-B9DD-F6837D751859}" srcId="{C9A50E4F-E7A4-4347-893B-C04476639B5C}" destId="{9A2EA51C-1FE2-4CFF-ADB4-9432D4200F2D}" srcOrd="0" destOrd="0" parTransId="{6113F9DC-6F04-40F5-AC5E-B4CC68B52E63}" sibTransId="{3BBAB71B-5A5E-4F08-AB66-01B590EFF1FB}"/>
    <dgm:cxn modelId="{35C29EA7-D750-4D5A-98B7-DE1C7B20D2A7}" type="presOf" srcId="{9A2EA51C-1FE2-4CFF-ADB4-9432D4200F2D}" destId="{BD4AB122-8AAC-43ED-9555-F1A09D3F1AB2}" srcOrd="0" destOrd="0" presId="urn:microsoft.com/office/officeart/2005/8/layout/pyramid1"/>
    <dgm:cxn modelId="{D8897B28-48A3-4FEC-B906-9EADB71909AA}" srcId="{C9A50E4F-E7A4-4347-893B-C04476639B5C}" destId="{8856837F-66DF-4772-830C-7BAF5BCDF1E5}" srcOrd="3" destOrd="0" parTransId="{8736FD1C-0241-47AC-9C2A-5A6942D4CF11}" sibTransId="{BC83B5D8-5E18-4A29-93B4-4FA6BB61752B}"/>
    <dgm:cxn modelId="{2CD953F7-D526-4B84-A2B9-F7F1D76794E1}" type="presOf" srcId="{F30F20FA-96B2-4AEB-9B72-3A493066DF03}" destId="{C46EEDCE-39C6-48A5-A8B8-44DD5BEC5294}" srcOrd="1" destOrd="0" presId="urn:microsoft.com/office/officeart/2005/8/layout/pyramid1"/>
    <dgm:cxn modelId="{F5798411-1664-45E2-A855-1B969FE55A93}" type="presOf" srcId="{C32FFEE6-85E9-432E-8B5C-97876B946B8C}" destId="{4C3F0D7B-39C0-44FA-9E9E-FE4E1F8FD804}" srcOrd="1" destOrd="0" presId="urn:microsoft.com/office/officeart/2005/8/layout/pyramid1"/>
    <dgm:cxn modelId="{4C7F712E-A000-409B-9FFC-F6D7C7760872}" type="presParOf" srcId="{DC359E01-360E-44C3-8F9F-C879FF9647D5}" destId="{F5E53816-6FA2-4652-9ACB-D9BBA34CA255}" srcOrd="0" destOrd="0" presId="urn:microsoft.com/office/officeart/2005/8/layout/pyramid1"/>
    <dgm:cxn modelId="{3B6D0B97-C172-458E-A321-0049E506FFB6}" type="presParOf" srcId="{F5E53816-6FA2-4652-9ACB-D9BBA34CA255}" destId="{BD4AB122-8AAC-43ED-9555-F1A09D3F1AB2}" srcOrd="0" destOrd="0" presId="urn:microsoft.com/office/officeart/2005/8/layout/pyramid1"/>
    <dgm:cxn modelId="{3B4D6E61-1A4B-4EED-A646-E0CC53753A3C}" type="presParOf" srcId="{F5E53816-6FA2-4652-9ACB-D9BBA34CA255}" destId="{86F91BE6-6AD5-4A38-AE05-9100EBC3E3C2}" srcOrd="1" destOrd="0" presId="urn:microsoft.com/office/officeart/2005/8/layout/pyramid1"/>
    <dgm:cxn modelId="{B384877C-9328-4EDB-92A5-31505F77C22C}" type="presParOf" srcId="{DC359E01-360E-44C3-8F9F-C879FF9647D5}" destId="{C28BB430-C465-41AE-BED9-D948B4B26F5A}" srcOrd="1" destOrd="0" presId="urn:microsoft.com/office/officeart/2005/8/layout/pyramid1"/>
    <dgm:cxn modelId="{D5CF6F5D-241F-4911-8F17-4F7CB0ECD201}" type="presParOf" srcId="{C28BB430-C465-41AE-BED9-D948B4B26F5A}" destId="{24AA66F6-6EC2-4FA7-A274-8C3DB166025D}" srcOrd="0" destOrd="0" presId="urn:microsoft.com/office/officeart/2005/8/layout/pyramid1"/>
    <dgm:cxn modelId="{CAE2B9D3-C398-4DE8-9610-BE4DF98234A4}" type="presParOf" srcId="{C28BB430-C465-41AE-BED9-D948B4B26F5A}" destId="{4C3F0D7B-39C0-44FA-9E9E-FE4E1F8FD804}" srcOrd="1" destOrd="0" presId="urn:microsoft.com/office/officeart/2005/8/layout/pyramid1"/>
    <dgm:cxn modelId="{26BDB693-AE0C-4EEB-8C98-1BAA1A4EC0CC}" type="presParOf" srcId="{DC359E01-360E-44C3-8F9F-C879FF9647D5}" destId="{B26C92E0-C32F-4781-9346-87E99FC209F2}" srcOrd="2" destOrd="0" presId="urn:microsoft.com/office/officeart/2005/8/layout/pyramid1"/>
    <dgm:cxn modelId="{23F1901B-212D-4C14-9DB3-8B5B0B511D26}" type="presParOf" srcId="{B26C92E0-C32F-4781-9346-87E99FC209F2}" destId="{BE48D54E-8EAC-4F6D-84FC-89F8BBC5A0E3}" srcOrd="0" destOrd="0" presId="urn:microsoft.com/office/officeart/2005/8/layout/pyramid1"/>
    <dgm:cxn modelId="{98619E0D-CD74-4017-85DE-2698178C60DF}" type="presParOf" srcId="{B26C92E0-C32F-4781-9346-87E99FC209F2}" destId="{C46EEDCE-39C6-48A5-A8B8-44DD5BEC5294}" srcOrd="1" destOrd="0" presId="urn:microsoft.com/office/officeart/2005/8/layout/pyramid1"/>
    <dgm:cxn modelId="{414BDA95-7976-4843-947C-D3AFE4F1B7B8}" type="presParOf" srcId="{DC359E01-360E-44C3-8F9F-C879FF9647D5}" destId="{9FA0AE6E-4F41-410F-A9C0-8EC506F71671}" srcOrd="3" destOrd="0" presId="urn:microsoft.com/office/officeart/2005/8/layout/pyramid1"/>
    <dgm:cxn modelId="{42260EAF-1457-4147-AD96-7BDC7B0B1091}" type="presParOf" srcId="{9FA0AE6E-4F41-410F-A9C0-8EC506F71671}" destId="{64DD49B6-07B8-4755-81ED-E97CBBA742EC}" srcOrd="0" destOrd="0" presId="urn:microsoft.com/office/officeart/2005/8/layout/pyramid1"/>
    <dgm:cxn modelId="{95DD0C55-83F4-4B33-A56A-A951B1C315AF}" type="presParOf" srcId="{9FA0AE6E-4F41-410F-A9C0-8EC506F71671}" destId="{201A44D9-BB72-4661-AFF8-3DC0F593D186}"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A50E4F-E7A4-4347-893B-C04476639B5C}" type="doc">
      <dgm:prSet loTypeId="urn:microsoft.com/office/officeart/2005/8/layout/pyramid1" loCatId="pyramid" qsTypeId="urn:microsoft.com/office/officeart/2005/8/quickstyle/simple1" qsCatId="simple" csTypeId="urn:microsoft.com/office/officeart/2005/8/colors/accent1_2" csCatId="accent1" phldr="1"/>
      <dgm:spPr/>
    </dgm:pt>
    <dgm:pt modelId="{9A2EA51C-1FE2-4CFF-ADB4-9432D4200F2D}">
      <dgm:prSet phldrT="[Text]"/>
      <dgm:spPr/>
      <dgm:t>
        <a:bodyPr/>
        <a:lstStyle/>
        <a:p>
          <a:r>
            <a:rPr lang="tr-TR" dirty="0" err="1" smtClean="0"/>
            <a:t>Wisdom</a:t>
          </a:r>
          <a:endParaRPr lang="en-US" dirty="0"/>
        </a:p>
      </dgm:t>
    </dgm:pt>
    <dgm:pt modelId="{6113F9DC-6F04-40F5-AC5E-B4CC68B52E63}" type="parTrans" cxnId="{BEAA32C4-C456-4BA7-B9DD-F6837D751859}">
      <dgm:prSet/>
      <dgm:spPr/>
      <dgm:t>
        <a:bodyPr/>
        <a:lstStyle/>
        <a:p>
          <a:endParaRPr lang="en-US"/>
        </a:p>
      </dgm:t>
    </dgm:pt>
    <dgm:pt modelId="{3BBAB71B-5A5E-4F08-AB66-01B590EFF1FB}" type="sibTrans" cxnId="{BEAA32C4-C456-4BA7-B9DD-F6837D751859}">
      <dgm:prSet/>
      <dgm:spPr/>
      <dgm:t>
        <a:bodyPr/>
        <a:lstStyle/>
        <a:p>
          <a:endParaRPr lang="en-US"/>
        </a:p>
      </dgm:t>
    </dgm:pt>
    <dgm:pt modelId="{C32FFEE6-85E9-432E-8B5C-97876B946B8C}">
      <dgm:prSet phldrT="[Text]"/>
      <dgm:spPr/>
      <dgm:t>
        <a:bodyPr/>
        <a:lstStyle/>
        <a:p>
          <a:r>
            <a:rPr lang="tr-TR" dirty="0" smtClean="0"/>
            <a:t>Knowledge</a:t>
          </a:r>
          <a:endParaRPr lang="en-US" dirty="0"/>
        </a:p>
      </dgm:t>
    </dgm:pt>
    <dgm:pt modelId="{40C90767-4DBC-48A7-8154-C8AA44294858}" type="parTrans" cxnId="{8E947B7C-4BE8-4834-9DC7-D143BB211840}">
      <dgm:prSet/>
      <dgm:spPr/>
      <dgm:t>
        <a:bodyPr/>
        <a:lstStyle/>
        <a:p>
          <a:endParaRPr lang="en-US"/>
        </a:p>
      </dgm:t>
    </dgm:pt>
    <dgm:pt modelId="{5A1F2DE4-E63B-4791-A6C6-65D0C72602C3}" type="sibTrans" cxnId="{8E947B7C-4BE8-4834-9DC7-D143BB211840}">
      <dgm:prSet/>
      <dgm:spPr/>
      <dgm:t>
        <a:bodyPr/>
        <a:lstStyle/>
        <a:p>
          <a:endParaRPr lang="en-US"/>
        </a:p>
      </dgm:t>
    </dgm:pt>
    <dgm:pt modelId="{F30F20FA-96B2-4AEB-9B72-3A493066DF03}">
      <dgm:prSet phldrT="[Text]"/>
      <dgm:spPr/>
      <dgm:t>
        <a:bodyPr/>
        <a:lstStyle/>
        <a:p>
          <a:r>
            <a:rPr lang="tr-TR" dirty="0" smtClean="0"/>
            <a:t>Information</a:t>
          </a:r>
          <a:endParaRPr lang="en-US" dirty="0"/>
        </a:p>
      </dgm:t>
    </dgm:pt>
    <dgm:pt modelId="{CF715C6B-C5CF-4DD0-A8E0-4F7169001C15}" type="parTrans" cxnId="{05E79AD7-FE13-4E3C-B2A7-95F9622C7A23}">
      <dgm:prSet/>
      <dgm:spPr/>
      <dgm:t>
        <a:bodyPr/>
        <a:lstStyle/>
        <a:p>
          <a:endParaRPr lang="en-US"/>
        </a:p>
      </dgm:t>
    </dgm:pt>
    <dgm:pt modelId="{D1197FA1-A9F6-4765-8227-D91D79FD9AC1}" type="sibTrans" cxnId="{05E79AD7-FE13-4E3C-B2A7-95F9622C7A23}">
      <dgm:prSet/>
      <dgm:spPr/>
      <dgm:t>
        <a:bodyPr/>
        <a:lstStyle/>
        <a:p>
          <a:endParaRPr lang="en-US"/>
        </a:p>
      </dgm:t>
    </dgm:pt>
    <dgm:pt modelId="{8856837F-66DF-4772-830C-7BAF5BCDF1E5}">
      <dgm:prSet phldrT="[Text]"/>
      <dgm:spPr/>
      <dgm:t>
        <a:bodyPr/>
        <a:lstStyle/>
        <a:p>
          <a:r>
            <a:rPr lang="tr-TR" dirty="0" smtClean="0"/>
            <a:t>Data</a:t>
          </a:r>
          <a:endParaRPr lang="en-US" dirty="0"/>
        </a:p>
      </dgm:t>
    </dgm:pt>
    <dgm:pt modelId="{8736FD1C-0241-47AC-9C2A-5A6942D4CF11}" type="parTrans" cxnId="{D8897B28-48A3-4FEC-B906-9EADB71909AA}">
      <dgm:prSet/>
      <dgm:spPr/>
      <dgm:t>
        <a:bodyPr/>
        <a:lstStyle/>
        <a:p>
          <a:endParaRPr lang="en-US"/>
        </a:p>
      </dgm:t>
    </dgm:pt>
    <dgm:pt modelId="{BC83B5D8-5E18-4A29-93B4-4FA6BB61752B}" type="sibTrans" cxnId="{D8897B28-48A3-4FEC-B906-9EADB71909AA}">
      <dgm:prSet/>
      <dgm:spPr/>
      <dgm:t>
        <a:bodyPr/>
        <a:lstStyle/>
        <a:p>
          <a:endParaRPr lang="en-US"/>
        </a:p>
      </dgm:t>
    </dgm:pt>
    <dgm:pt modelId="{DC359E01-360E-44C3-8F9F-C879FF9647D5}" type="pres">
      <dgm:prSet presAssocID="{C9A50E4F-E7A4-4347-893B-C04476639B5C}" presName="Name0" presStyleCnt="0">
        <dgm:presLayoutVars>
          <dgm:dir/>
          <dgm:animLvl val="lvl"/>
          <dgm:resizeHandles val="exact"/>
        </dgm:presLayoutVars>
      </dgm:prSet>
      <dgm:spPr/>
    </dgm:pt>
    <dgm:pt modelId="{F5E53816-6FA2-4652-9ACB-D9BBA34CA255}" type="pres">
      <dgm:prSet presAssocID="{9A2EA51C-1FE2-4CFF-ADB4-9432D4200F2D}" presName="Name8" presStyleCnt="0"/>
      <dgm:spPr/>
    </dgm:pt>
    <dgm:pt modelId="{BD4AB122-8AAC-43ED-9555-F1A09D3F1AB2}" type="pres">
      <dgm:prSet presAssocID="{9A2EA51C-1FE2-4CFF-ADB4-9432D4200F2D}" presName="level" presStyleLbl="node1" presStyleIdx="0" presStyleCnt="4">
        <dgm:presLayoutVars>
          <dgm:chMax val="1"/>
          <dgm:bulletEnabled val="1"/>
        </dgm:presLayoutVars>
      </dgm:prSet>
      <dgm:spPr/>
      <dgm:t>
        <a:bodyPr/>
        <a:lstStyle/>
        <a:p>
          <a:endParaRPr lang="en-US"/>
        </a:p>
      </dgm:t>
    </dgm:pt>
    <dgm:pt modelId="{86F91BE6-6AD5-4A38-AE05-9100EBC3E3C2}" type="pres">
      <dgm:prSet presAssocID="{9A2EA51C-1FE2-4CFF-ADB4-9432D4200F2D}" presName="levelTx" presStyleLbl="revTx" presStyleIdx="0" presStyleCnt="0">
        <dgm:presLayoutVars>
          <dgm:chMax val="1"/>
          <dgm:bulletEnabled val="1"/>
        </dgm:presLayoutVars>
      </dgm:prSet>
      <dgm:spPr/>
      <dgm:t>
        <a:bodyPr/>
        <a:lstStyle/>
        <a:p>
          <a:endParaRPr lang="en-US"/>
        </a:p>
      </dgm:t>
    </dgm:pt>
    <dgm:pt modelId="{C28BB430-C465-41AE-BED9-D948B4B26F5A}" type="pres">
      <dgm:prSet presAssocID="{C32FFEE6-85E9-432E-8B5C-97876B946B8C}" presName="Name8" presStyleCnt="0"/>
      <dgm:spPr/>
    </dgm:pt>
    <dgm:pt modelId="{24AA66F6-6EC2-4FA7-A274-8C3DB166025D}" type="pres">
      <dgm:prSet presAssocID="{C32FFEE6-85E9-432E-8B5C-97876B946B8C}" presName="level" presStyleLbl="node1" presStyleIdx="1" presStyleCnt="4">
        <dgm:presLayoutVars>
          <dgm:chMax val="1"/>
          <dgm:bulletEnabled val="1"/>
        </dgm:presLayoutVars>
      </dgm:prSet>
      <dgm:spPr/>
      <dgm:t>
        <a:bodyPr/>
        <a:lstStyle/>
        <a:p>
          <a:endParaRPr lang="en-US"/>
        </a:p>
      </dgm:t>
    </dgm:pt>
    <dgm:pt modelId="{4C3F0D7B-39C0-44FA-9E9E-FE4E1F8FD804}" type="pres">
      <dgm:prSet presAssocID="{C32FFEE6-85E9-432E-8B5C-97876B946B8C}" presName="levelTx" presStyleLbl="revTx" presStyleIdx="0" presStyleCnt="0">
        <dgm:presLayoutVars>
          <dgm:chMax val="1"/>
          <dgm:bulletEnabled val="1"/>
        </dgm:presLayoutVars>
      </dgm:prSet>
      <dgm:spPr/>
      <dgm:t>
        <a:bodyPr/>
        <a:lstStyle/>
        <a:p>
          <a:endParaRPr lang="en-US"/>
        </a:p>
      </dgm:t>
    </dgm:pt>
    <dgm:pt modelId="{B26C92E0-C32F-4781-9346-87E99FC209F2}" type="pres">
      <dgm:prSet presAssocID="{F30F20FA-96B2-4AEB-9B72-3A493066DF03}" presName="Name8" presStyleCnt="0"/>
      <dgm:spPr/>
    </dgm:pt>
    <dgm:pt modelId="{BE48D54E-8EAC-4F6D-84FC-89F8BBC5A0E3}" type="pres">
      <dgm:prSet presAssocID="{F30F20FA-96B2-4AEB-9B72-3A493066DF03}" presName="level" presStyleLbl="node1" presStyleIdx="2" presStyleCnt="4">
        <dgm:presLayoutVars>
          <dgm:chMax val="1"/>
          <dgm:bulletEnabled val="1"/>
        </dgm:presLayoutVars>
      </dgm:prSet>
      <dgm:spPr/>
      <dgm:t>
        <a:bodyPr/>
        <a:lstStyle/>
        <a:p>
          <a:endParaRPr lang="en-US"/>
        </a:p>
      </dgm:t>
    </dgm:pt>
    <dgm:pt modelId="{C46EEDCE-39C6-48A5-A8B8-44DD5BEC5294}" type="pres">
      <dgm:prSet presAssocID="{F30F20FA-96B2-4AEB-9B72-3A493066DF03}" presName="levelTx" presStyleLbl="revTx" presStyleIdx="0" presStyleCnt="0">
        <dgm:presLayoutVars>
          <dgm:chMax val="1"/>
          <dgm:bulletEnabled val="1"/>
        </dgm:presLayoutVars>
      </dgm:prSet>
      <dgm:spPr/>
      <dgm:t>
        <a:bodyPr/>
        <a:lstStyle/>
        <a:p>
          <a:endParaRPr lang="en-US"/>
        </a:p>
      </dgm:t>
    </dgm:pt>
    <dgm:pt modelId="{9FA0AE6E-4F41-410F-A9C0-8EC506F71671}" type="pres">
      <dgm:prSet presAssocID="{8856837F-66DF-4772-830C-7BAF5BCDF1E5}" presName="Name8" presStyleCnt="0"/>
      <dgm:spPr/>
    </dgm:pt>
    <dgm:pt modelId="{64DD49B6-07B8-4755-81ED-E97CBBA742EC}" type="pres">
      <dgm:prSet presAssocID="{8856837F-66DF-4772-830C-7BAF5BCDF1E5}" presName="level" presStyleLbl="node1" presStyleIdx="3" presStyleCnt="4">
        <dgm:presLayoutVars>
          <dgm:chMax val="1"/>
          <dgm:bulletEnabled val="1"/>
        </dgm:presLayoutVars>
      </dgm:prSet>
      <dgm:spPr/>
      <dgm:t>
        <a:bodyPr/>
        <a:lstStyle/>
        <a:p>
          <a:endParaRPr lang="en-US"/>
        </a:p>
      </dgm:t>
    </dgm:pt>
    <dgm:pt modelId="{201A44D9-BB72-4661-AFF8-3DC0F593D186}" type="pres">
      <dgm:prSet presAssocID="{8856837F-66DF-4772-830C-7BAF5BCDF1E5}" presName="levelTx" presStyleLbl="revTx" presStyleIdx="0" presStyleCnt="0">
        <dgm:presLayoutVars>
          <dgm:chMax val="1"/>
          <dgm:bulletEnabled val="1"/>
        </dgm:presLayoutVars>
      </dgm:prSet>
      <dgm:spPr/>
      <dgm:t>
        <a:bodyPr/>
        <a:lstStyle/>
        <a:p>
          <a:endParaRPr lang="en-US"/>
        </a:p>
      </dgm:t>
    </dgm:pt>
  </dgm:ptLst>
  <dgm:cxnLst>
    <dgm:cxn modelId="{9D59919E-356B-4C79-AC39-C75D9D799785}" type="presOf" srcId="{9A2EA51C-1FE2-4CFF-ADB4-9432D4200F2D}" destId="{86F91BE6-6AD5-4A38-AE05-9100EBC3E3C2}" srcOrd="1" destOrd="0" presId="urn:microsoft.com/office/officeart/2005/8/layout/pyramid1"/>
    <dgm:cxn modelId="{03AA70D9-855C-4CE1-8E45-7A7529BAD3B2}" type="presOf" srcId="{F30F20FA-96B2-4AEB-9B72-3A493066DF03}" destId="{BE48D54E-8EAC-4F6D-84FC-89F8BBC5A0E3}" srcOrd="0" destOrd="0" presId="urn:microsoft.com/office/officeart/2005/8/layout/pyramid1"/>
    <dgm:cxn modelId="{FCCA74F1-7558-4B41-9E47-4F0F2FF06D89}" type="presOf" srcId="{8856837F-66DF-4772-830C-7BAF5BCDF1E5}" destId="{201A44D9-BB72-4661-AFF8-3DC0F593D186}" srcOrd="1" destOrd="0" presId="urn:microsoft.com/office/officeart/2005/8/layout/pyramid1"/>
    <dgm:cxn modelId="{3DC4DFD0-BB33-4A88-ABBD-BCC7FD3E72D2}" type="presOf" srcId="{C32FFEE6-85E9-432E-8B5C-97876B946B8C}" destId="{24AA66F6-6EC2-4FA7-A274-8C3DB166025D}" srcOrd="0" destOrd="0" presId="urn:microsoft.com/office/officeart/2005/8/layout/pyramid1"/>
    <dgm:cxn modelId="{05E79AD7-FE13-4E3C-B2A7-95F9622C7A23}" srcId="{C9A50E4F-E7A4-4347-893B-C04476639B5C}" destId="{F30F20FA-96B2-4AEB-9B72-3A493066DF03}" srcOrd="2" destOrd="0" parTransId="{CF715C6B-C5CF-4DD0-A8E0-4F7169001C15}" sibTransId="{D1197FA1-A9F6-4765-8227-D91D79FD9AC1}"/>
    <dgm:cxn modelId="{F5E3D09A-6602-435F-A7E7-1AF020585BD8}" type="presOf" srcId="{C9A50E4F-E7A4-4347-893B-C04476639B5C}" destId="{DC359E01-360E-44C3-8F9F-C879FF9647D5}" srcOrd="0" destOrd="0" presId="urn:microsoft.com/office/officeart/2005/8/layout/pyramid1"/>
    <dgm:cxn modelId="{0C200CBA-9B9C-42F1-B1D9-5D5454C467DF}" type="presOf" srcId="{8856837F-66DF-4772-830C-7BAF5BCDF1E5}" destId="{64DD49B6-07B8-4755-81ED-E97CBBA742EC}" srcOrd="0" destOrd="0" presId="urn:microsoft.com/office/officeart/2005/8/layout/pyramid1"/>
    <dgm:cxn modelId="{8E947B7C-4BE8-4834-9DC7-D143BB211840}" srcId="{C9A50E4F-E7A4-4347-893B-C04476639B5C}" destId="{C32FFEE6-85E9-432E-8B5C-97876B946B8C}" srcOrd="1" destOrd="0" parTransId="{40C90767-4DBC-48A7-8154-C8AA44294858}" sibTransId="{5A1F2DE4-E63B-4791-A6C6-65D0C72602C3}"/>
    <dgm:cxn modelId="{BEAA32C4-C456-4BA7-B9DD-F6837D751859}" srcId="{C9A50E4F-E7A4-4347-893B-C04476639B5C}" destId="{9A2EA51C-1FE2-4CFF-ADB4-9432D4200F2D}" srcOrd="0" destOrd="0" parTransId="{6113F9DC-6F04-40F5-AC5E-B4CC68B52E63}" sibTransId="{3BBAB71B-5A5E-4F08-AB66-01B590EFF1FB}"/>
    <dgm:cxn modelId="{35C29EA7-D750-4D5A-98B7-DE1C7B20D2A7}" type="presOf" srcId="{9A2EA51C-1FE2-4CFF-ADB4-9432D4200F2D}" destId="{BD4AB122-8AAC-43ED-9555-F1A09D3F1AB2}" srcOrd="0" destOrd="0" presId="urn:microsoft.com/office/officeart/2005/8/layout/pyramid1"/>
    <dgm:cxn modelId="{D8897B28-48A3-4FEC-B906-9EADB71909AA}" srcId="{C9A50E4F-E7A4-4347-893B-C04476639B5C}" destId="{8856837F-66DF-4772-830C-7BAF5BCDF1E5}" srcOrd="3" destOrd="0" parTransId="{8736FD1C-0241-47AC-9C2A-5A6942D4CF11}" sibTransId="{BC83B5D8-5E18-4A29-93B4-4FA6BB61752B}"/>
    <dgm:cxn modelId="{2CD953F7-D526-4B84-A2B9-F7F1D76794E1}" type="presOf" srcId="{F30F20FA-96B2-4AEB-9B72-3A493066DF03}" destId="{C46EEDCE-39C6-48A5-A8B8-44DD5BEC5294}" srcOrd="1" destOrd="0" presId="urn:microsoft.com/office/officeart/2005/8/layout/pyramid1"/>
    <dgm:cxn modelId="{F5798411-1664-45E2-A855-1B969FE55A93}" type="presOf" srcId="{C32FFEE6-85E9-432E-8B5C-97876B946B8C}" destId="{4C3F0D7B-39C0-44FA-9E9E-FE4E1F8FD804}" srcOrd="1" destOrd="0" presId="urn:microsoft.com/office/officeart/2005/8/layout/pyramid1"/>
    <dgm:cxn modelId="{4C7F712E-A000-409B-9FFC-F6D7C7760872}" type="presParOf" srcId="{DC359E01-360E-44C3-8F9F-C879FF9647D5}" destId="{F5E53816-6FA2-4652-9ACB-D9BBA34CA255}" srcOrd="0" destOrd="0" presId="urn:microsoft.com/office/officeart/2005/8/layout/pyramid1"/>
    <dgm:cxn modelId="{3B6D0B97-C172-458E-A321-0049E506FFB6}" type="presParOf" srcId="{F5E53816-6FA2-4652-9ACB-D9BBA34CA255}" destId="{BD4AB122-8AAC-43ED-9555-F1A09D3F1AB2}" srcOrd="0" destOrd="0" presId="urn:microsoft.com/office/officeart/2005/8/layout/pyramid1"/>
    <dgm:cxn modelId="{3B4D6E61-1A4B-4EED-A646-E0CC53753A3C}" type="presParOf" srcId="{F5E53816-6FA2-4652-9ACB-D9BBA34CA255}" destId="{86F91BE6-6AD5-4A38-AE05-9100EBC3E3C2}" srcOrd="1" destOrd="0" presId="urn:microsoft.com/office/officeart/2005/8/layout/pyramid1"/>
    <dgm:cxn modelId="{B384877C-9328-4EDB-92A5-31505F77C22C}" type="presParOf" srcId="{DC359E01-360E-44C3-8F9F-C879FF9647D5}" destId="{C28BB430-C465-41AE-BED9-D948B4B26F5A}" srcOrd="1" destOrd="0" presId="urn:microsoft.com/office/officeart/2005/8/layout/pyramid1"/>
    <dgm:cxn modelId="{D5CF6F5D-241F-4911-8F17-4F7CB0ECD201}" type="presParOf" srcId="{C28BB430-C465-41AE-BED9-D948B4B26F5A}" destId="{24AA66F6-6EC2-4FA7-A274-8C3DB166025D}" srcOrd="0" destOrd="0" presId="urn:microsoft.com/office/officeart/2005/8/layout/pyramid1"/>
    <dgm:cxn modelId="{CAE2B9D3-C398-4DE8-9610-BE4DF98234A4}" type="presParOf" srcId="{C28BB430-C465-41AE-BED9-D948B4B26F5A}" destId="{4C3F0D7B-39C0-44FA-9E9E-FE4E1F8FD804}" srcOrd="1" destOrd="0" presId="urn:microsoft.com/office/officeart/2005/8/layout/pyramid1"/>
    <dgm:cxn modelId="{26BDB693-AE0C-4EEB-8C98-1BAA1A4EC0CC}" type="presParOf" srcId="{DC359E01-360E-44C3-8F9F-C879FF9647D5}" destId="{B26C92E0-C32F-4781-9346-87E99FC209F2}" srcOrd="2" destOrd="0" presId="urn:microsoft.com/office/officeart/2005/8/layout/pyramid1"/>
    <dgm:cxn modelId="{23F1901B-212D-4C14-9DB3-8B5B0B511D26}" type="presParOf" srcId="{B26C92E0-C32F-4781-9346-87E99FC209F2}" destId="{BE48D54E-8EAC-4F6D-84FC-89F8BBC5A0E3}" srcOrd="0" destOrd="0" presId="urn:microsoft.com/office/officeart/2005/8/layout/pyramid1"/>
    <dgm:cxn modelId="{98619E0D-CD74-4017-85DE-2698178C60DF}" type="presParOf" srcId="{B26C92E0-C32F-4781-9346-87E99FC209F2}" destId="{C46EEDCE-39C6-48A5-A8B8-44DD5BEC5294}" srcOrd="1" destOrd="0" presId="urn:microsoft.com/office/officeart/2005/8/layout/pyramid1"/>
    <dgm:cxn modelId="{414BDA95-7976-4843-947C-D3AFE4F1B7B8}" type="presParOf" srcId="{DC359E01-360E-44C3-8F9F-C879FF9647D5}" destId="{9FA0AE6E-4F41-410F-A9C0-8EC506F71671}" srcOrd="3" destOrd="0" presId="urn:microsoft.com/office/officeart/2005/8/layout/pyramid1"/>
    <dgm:cxn modelId="{42260EAF-1457-4147-AD96-7BDC7B0B1091}" type="presParOf" srcId="{9FA0AE6E-4F41-410F-A9C0-8EC506F71671}" destId="{64DD49B6-07B8-4755-81ED-E97CBBA742EC}" srcOrd="0" destOrd="0" presId="urn:microsoft.com/office/officeart/2005/8/layout/pyramid1"/>
    <dgm:cxn modelId="{95DD0C55-83F4-4B33-A56A-A951B1C315AF}" type="presParOf" srcId="{9FA0AE6E-4F41-410F-A9C0-8EC506F71671}" destId="{201A44D9-BB72-4661-AFF8-3DC0F593D186}"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A50E4F-E7A4-4347-893B-C04476639B5C}" type="doc">
      <dgm:prSet loTypeId="urn:microsoft.com/office/officeart/2005/8/layout/pyramid1" loCatId="pyramid" qsTypeId="urn:microsoft.com/office/officeart/2005/8/quickstyle/simple1" qsCatId="simple" csTypeId="urn:microsoft.com/office/officeart/2005/8/colors/accent1_2" csCatId="accent1" phldr="1"/>
      <dgm:spPr/>
    </dgm:pt>
    <dgm:pt modelId="{9A2EA51C-1FE2-4CFF-ADB4-9432D4200F2D}">
      <dgm:prSet phldrT="[Text]"/>
      <dgm:spPr/>
      <dgm:t>
        <a:bodyPr/>
        <a:lstStyle/>
        <a:p>
          <a:r>
            <a:rPr lang="tr-TR" dirty="0" err="1" smtClean="0"/>
            <a:t>Wisdom</a:t>
          </a:r>
          <a:endParaRPr lang="en-US" dirty="0"/>
        </a:p>
      </dgm:t>
    </dgm:pt>
    <dgm:pt modelId="{6113F9DC-6F04-40F5-AC5E-B4CC68B52E63}" type="parTrans" cxnId="{BEAA32C4-C456-4BA7-B9DD-F6837D751859}">
      <dgm:prSet/>
      <dgm:spPr/>
      <dgm:t>
        <a:bodyPr/>
        <a:lstStyle/>
        <a:p>
          <a:endParaRPr lang="en-US"/>
        </a:p>
      </dgm:t>
    </dgm:pt>
    <dgm:pt modelId="{3BBAB71B-5A5E-4F08-AB66-01B590EFF1FB}" type="sibTrans" cxnId="{BEAA32C4-C456-4BA7-B9DD-F6837D751859}">
      <dgm:prSet/>
      <dgm:spPr/>
      <dgm:t>
        <a:bodyPr/>
        <a:lstStyle/>
        <a:p>
          <a:endParaRPr lang="en-US"/>
        </a:p>
      </dgm:t>
    </dgm:pt>
    <dgm:pt modelId="{C32FFEE6-85E9-432E-8B5C-97876B946B8C}">
      <dgm:prSet phldrT="[Text]"/>
      <dgm:spPr/>
      <dgm:t>
        <a:bodyPr/>
        <a:lstStyle/>
        <a:p>
          <a:r>
            <a:rPr lang="tr-TR" dirty="0" smtClean="0"/>
            <a:t>Knowledge</a:t>
          </a:r>
          <a:endParaRPr lang="en-US" dirty="0"/>
        </a:p>
      </dgm:t>
    </dgm:pt>
    <dgm:pt modelId="{40C90767-4DBC-48A7-8154-C8AA44294858}" type="parTrans" cxnId="{8E947B7C-4BE8-4834-9DC7-D143BB211840}">
      <dgm:prSet/>
      <dgm:spPr/>
      <dgm:t>
        <a:bodyPr/>
        <a:lstStyle/>
        <a:p>
          <a:endParaRPr lang="en-US"/>
        </a:p>
      </dgm:t>
    </dgm:pt>
    <dgm:pt modelId="{5A1F2DE4-E63B-4791-A6C6-65D0C72602C3}" type="sibTrans" cxnId="{8E947B7C-4BE8-4834-9DC7-D143BB211840}">
      <dgm:prSet/>
      <dgm:spPr/>
      <dgm:t>
        <a:bodyPr/>
        <a:lstStyle/>
        <a:p>
          <a:endParaRPr lang="en-US"/>
        </a:p>
      </dgm:t>
    </dgm:pt>
    <dgm:pt modelId="{F30F20FA-96B2-4AEB-9B72-3A493066DF03}">
      <dgm:prSet phldrT="[Text]"/>
      <dgm:spPr/>
      <dgm:t>
        <a:bodyPr/>
        <a:lstStyle/>
        <a:p>
          <a:r>
            <a:rPr lang="tr-TR" dirty="0" smtClean="0"/>
            <a:t>Information</a:t>
          </a:r>
          <a:endParaRPr lang="en-US" dirty="0"/>
        </a:p>
      </dgm:t>
    </dgm:pt>
    <dgm:pt modelId="{CF715C6B-C5CF-4DD0-A8E0-4F7169001C15}" type="parTrans" cxnId="{05E79AD7-FE13-4E3C-B2A7-95F9622C7A23}">
      <dgm:prSet/>
      <dgm:spPr/>
      <dgm:t>
        <a:bodyPr/>
        <a:lstStyle/>
        <a:p>
          <a:endParaRPr lang="en-US"/>
        </a:p>
      </dgm:t>
    </dgm:pt>
    <dgm:pt modelId="{D1197FA1-A9F6-4765-8227-D91D79FD9AC1}" type="sibTrans" cxnId="{05E79AD7-FE13-4E3C-B2A7-95F9622C7A23}">
      <dgm:prSet/>
      <dgm:spPr/>
      <dgm:t>
        <a:bodyPr/>
        <a:lstStyle/>
        <a:p>
          <a:endParaRPr lang="en-US"/>
        </a:p>
      </dgm:t>
    </dgm:pt>
    <dgm:pt modelId="{8856837F-66DF-4772-830C-7BAF5BCDF1E5}">
      <dgm:prSet phldrT="[Text]"/>
      <dgm:spPr/>
      <dgm:t>
        <a:bodyPr/>
        <a:lstStyle/>
        <a:p>
          <a:r>
            <a:rPr lang="tr-TR" dirty="0" smtClean="0"/>
            <a:t>Data</a:t>
          </a:r>
          <a:endParaRPr lang="en-US" dirty="0"/>
        </a:p>
      </dgm:t>
    </dgm:pt>
    <dgm:pt modelId="{8736FD1C-0241-47AC-9C2A-5A6942D4CF11}" type="parTrans" cxnId="{D8897B28-48A3-4FEC-B906-9EADB71909AA}">
      <dgm:prSet/>
      <dgm:spPr/>
      <dgm:t>
        <a:bodyPr/>
        <a:lstStyle/>
        <a:p>
          <a:endParaRPr lang="en-US"/>
        </a:p>
      </dgm:t>
    </dgm:pt>
    <dgm:pt modelId="{BC83B5D8-5E18-4A29-93B4-4FA6BB61752B}" type="sibTrans" cxnId="{D8897B28-48A3-4FEC-B906-9EADB71909AA}">
      <dgm:prSet/>
      <dgm:spPr/>
      <dgm:t>
        <a:bodyPr/>
        <a:lstStyle/>
        <a:p>
          <a:endParaRPr lang="en-US"/>
        </a:p>
      </dgm:t>
    </dgm:pt>
    <dgm:pt modelId="{DC359E01-360E-44C3-8F9F-C879FF9647D5}" type="pres">
      <dgm:prSet presAssocID="{C9A50E4F-E7A4-4347-893B-C04476639B5C}" presName="Name0" presStyleCnt="0">
        <dgm:presLayoutVars>
          <dgm:dir/>
          <dgm:animLvl val="lvl"/>
          <dgm:resizeHandles val="exact"/>
        </dgm:presLayoutVars>
      </dgm:prSet>
      <dgm:spPr/>
    </dgm:pt>
    <dgm:pt modelId="{F5E53816-6FA2-4652-9ACB-D9BBA34CA255}" type="pres">
      <dgm:prSet presAssocID="{9A2EA51C-1FE2-4CFF-ADB4-9432D4200F2D}" presName="Name8" presStyleCnt="0"/>
      <dgm:spPr/>
    </dgm:pt>
    <dgm:pt modelId="{BD4AB122-8AAC-43ED-9555-F1A09D3F1AB2}" type="pres">
      <dgm:prSet presAssocID="{9A2EA51C-1FE2-4CFF-ADB4-9432D4200F2D}" presName="level" presStyleLbl="node1" presStyleIdx="0" presStyleCnt="4">
        <dgm:presLayoutVars>
          <dgm:chMax val="1"/>
          <dgm:bulletEnabled val="1"/>
        </dgm:presLayoutVars>
      </dgm:prSet>
      <dgm:spPr/>
      <dgm:t>
        <a:bodyPr/>
        <a:lstStyle/>
        <a:p>
          <a:endParaRPr lang="en-US"/>
        </a:p>
      </dgm:t>
    </dgm:pt>
    <dgm:pt modelId="{86F91BE6-6AD5-4A38-AE05-9100EBC3E3C2}" type="pres">
      <dgm:prSet presAssocID="{9A2EA51C-1FE2-4CFF-ADB4-9432D4200F2D}" presName="levelTx" presStyleLbl="revTx" presStyleIdx="0" presStyleCnt="0">
        <dgm:presLayoutVars>
          <dgm:chMax val="1"/>
          <dgm:bulletEnabled val="1"/>
        </dgm:presLayoutVars>
      </dgm:prSet>
      <dgm:spPr/>
      <dgm:t>
        <a:bodyPr/>
        <a:lstStyle/>
        <a:p>
          <a:endParaRPr lang="en-US"/>
        </a:p>
      </dgm:t>
    </dgm:pt>
    <dgm:pt modelId="{C28BB430-C465-41AE-BED9-D948B4B26F5A}" type="pres">
      <dgm:prSet presAssocID="{C32FFEE6-85E9-432E-8B5C-97876B946B8C}" presName="Name8" presStyleCnt="0"/>
      <dgm:spPr/>
    </dgm:pt>
    <dgm:pt modelId="{24AA66F6-6EC2-4FA7-A274-8C3DB166025D}" type="pres">
      <dgm:prSet presAssocID="{C32FFEE6-85E9-432E-8B5C-97876B946B8C}" presName="level" presStyleLbl="node1" presStyleIdx="1" presStyleCnt="4">
        <dgm:presLayoutVars>
          <dgm:chMax val="1"/>
          <dgm:bulletEnabled val="1"/>
        </dgm:presLayoutVars>
      </dgm:prSet>
      <dgm:spPr/>
      <dgm:t>
        <a:bodyPr/>
        <a:lstStyle/>
        <a:p>
          <a:endParaRPr lang="en-US"/>
        </a:p>
      </dgm:t>
    </dgm:pt>
    <dgm:pt modelId="{4C3F0D7B-39C0-44FA-9E9E-FE4E1F8FD804}" type="pres">
      <dgm:prSet presAssocID="{C32FFEE6-85E9-432E-8B5C-97876B946B8C}" presName="levelTx" presStyleLbl="revTx" presStyleIdx="0" presStyleCnt="0">
        <dgm:presLayoutVars>
          <dgm:chMax val="1"/>
          <dgm:bulletEnabled val="1"/>
        </dgm:presLayoutVars>
      </dgm:prSet>
      <dgm:spPr/>
      <dgm:t>
        <a:bodyPr/>
        <a:lstStyle/>
        <a:p>
          <a:endParaRPr lang="en-US"/>
        </a:p>
      </dgm:t>
    </dgm:pt>
    <dgm:pt modelId="{B26C92E0-C32F-4781-9346-87E99FC209F2}" type="pres">
      <dgm:prSet presAssocID="{F30F20FA-96B2-4AEB-9B72-3A493066DF03}" presName="Name8" presStyleCnt="0"/>
      <dgm:spPr/>
    </dgm:pt>
    <dgm:pt modelId="{BE48D54E-8EAC-4F6D-84FC-89F8BBC5A0E3}" type="pres">
      <dgm:prSet presAssocID="{F30F20FA-96B2-4AEB-9B72-3A493066DF03}" presName="level" presStyleLbl="node1" presStyleIdx="2" presStyleCnt="4">
        <dgm:presLayoutVars>
          <dgm:chMax val="1"/>
          <dgm:bulletEnabled val="1"/>
        </dgm:presLayoutVars>
      </dgm:prSet>
      <dgm:spPr/>
      <dgm:t>
        <a:bodyPr/>
        <a:lstStyle/>
        <a:p>
          <a:endParaRPr lang="en-US"/>
        </a:p>
      </dgm:t>
    </dgm:pt>
    <dgm:pt modelId="{C46EEDCE-39C6-48A5-A8B8-44DD5BEC5294}" type="pres">
      <dgm:prSet presAssocID="{F30F20FA-96B2-4AEB-9B72-3A493066DF03}" presName="levelTx" presStyleLbl="revTx" presStyleIdx="0" presStyleCnt="0">
        <dgm:presLayoutVars>
          <dgm:chMax val="1"/>
          <dgm:bulletEnabled val="1"/>
        </dgm:presLayoutVars>
      </dgm:prSet>
      <dgm:spPr/>
      <dgm:t>
        <a:bodyPr/>
        <a:lstStyle/>
        <a:p>
          <a:endParaRPr lang="en-US"/>
        </a:p>
      </dgm:t>
    </dgm:pt>
    <dgm:pt modelId="{9FA0AE6E-4F41-410F-A9C0-8EC506F71671}" type="pres">
      <dgm:prSet presAssocID="{8856837F-66DF-4772-830C-7BAF5BCDF1E5}" presName="Name8" presStyleCnt="0"/>
      <dgm:spPr/>
    </dgm:pt>
    <dgm:pt modelId="{64DD49B6-07B8-4755-81ED-E97CBBA742EC}" type="pres">
      <dgm:prSet presAssocID="{8856837F-66DF-4772-830C-7BAF5BCDF1E5}" presName="level" presStyleLbl="node1" presStyleIdx="3" presStyleCnt="4">
        <dgm:presLayoutVars>
          <dgm:chMax val="1"/>
          <dgm:bulletEnabled val="1"/>
        </dgm:presLayoutVars>
      </dgm:prSet>
      <dgm:spPr/>
      <dgm:t>
        <a:bodyPr/>
        <a:lstStyle/>
        <a:p>
          <a:endParaRPr lang="en-US"/>
        </a:p>
      </dgm:t>
    </dgm:pt>
    <dgm:pt modelId="{201A44D9-BB72-4661-AFF8-3DC0F593D186}" type="pres">
      <dgm:prSet presAssocID="{8856837F-66DF-4772-830C-7BAF5BCDF1E5}" presName="levelTx" presStyleLbl="revTx" presStyleIdx="0" presStyleCnt="0">
        <dgm:presLayoutVars>
          <dgm:chMax val="1"/>
          <dgm:bulletEnabled val="1"/>
        </dgm:presLayoutVars>
      </dgm:prSet>
      <dgm:spPr/>
      <dgm:t>
        <a:bodyPr/>
        <a:lstStyle/>
        <a:p>
          <a:endParaRPr lang="en-US"/>
        </a:p>
      </dgm:t>
    </dgm:pt>
  </dgm:ptLst>
  <dgm:cxnLst>
    <dgm:cxn modelId="{9D59919E-356B-4C79-AC39-C75D9D799785}" type="presOf" srcId="{9A2EA51C-1FE2-4CFF-ADB4-9432D4200F2D}" destId="{86F91BE6-6AD5-4A38-AE05-9100EBC3E3C2}" srcOrd="1" destOrd="0" presId="urn:microsoft.com/office/officeart/2005/8/layout/pyramid1"/>
    <dgm:cxn modelId="{03AA70D9-855C-4CE1-8E45-7A7529BAD3B2}" type="presOf" srcId="{F30F20FA-96B2-4AEB-9B72-3A493066DF03}" destId="{BE48D54E-8EAC-4F6D-84FC-89F8BBC5A0E3}" srcOrd="0" destOrd="0" presId="urn:microsoft.com/office/officeart/2005/8/layout/pyramid1"/>
    <dgm:cxn modelId="{FCCA74F1-7558-4B41-9E47-4F0F2FF06D89}" type="presOf" srcId="{8856837F-66DF-4772-830C-7BAF5BCDF1E5}" destId="{201A44D9-BB72-4661-AFF8-3DC0F593D186}" srcOrd="1" destOrd="0" presId="urn:microsoft.com/office/officeart/2005/8/layout/pyramid1"/>
    <dgm:cxn modelId="{3DC4DFD0-BB33-4A88-ABBD-BCC7FD3E72D2}" type="presOf" srcId="{C32FFEE6-85E9-432E-8B5C-97876B946B8C}" destId="{24AA66F6-6EC2-4FA7-A274-8C3DB166025D}" srcOrd="0" destOrd="0" presId="urn:microsoft.com/office/officeart/2005/8/layout/pyramid1"/>
    <dgm:cxn modelId="{05E79AD7-FE13-4E3C-B2A7-95F9622C7A23}" srcId="{C9A50E4F-E7A4-4347-893B-C04476639B5C}" destId="{F30F20FA-96B2-4AEB-9B72-3A493066DF03}" srcOrd="2" destOrd="0" parTransId="{CF715C6B-C5CF-4DD0-A8E0-4F7169001C15}" sibTransId="{D1197FA1-A9F6-4765-8227-D91D79FD9AC1}"/>
    <dgm:cxn modelId="{F5E3D09A-6602-435F-A7E7-1AF020585BD8}" type="presOf" srcId="{C9A50E4F-E7A4-4347-893B-C04476639B5C}" destId="{DC359E01-360E-44C3-8F9F-C879FF9647D5}" srcOrd="0" destOrd="0" presId="urn:microsoft.com/office/officeart/2005/8/layout/pyramid1"/>
    <dgm:cxn modelId="{0C200CBA-9B9C-42F1-B1D9-5D5454C467DF}" type="presOf" srcId="{8856837F-66DF-4772-830C-7BAF5BCDF1E5}" destId="{64DD49B6-07B8-4755-81ED-E97CBBA742EC}" srcOrd="0" destOrd="0" presId="urn:microsoft.com/office/officeart/2005/8/layout/pyramid1"/>
    <dgm:cxn modelId="{8E947B7C-4BE8-4834-9DC7-D143BB211840}" srcId="{C9A50E4F-E7A4-4347-893B-C04476639B5C}" destId="{C32FFEE6-85E9-432E-8B5C-97876B946B8C}" srcOrd="1" destOrd="0" parTransId="{40C90767-4DBC-48A7-8154-C8AA44294858}" sibTransId="{5A1F2DE4-E63B-4791-A6C6-65D0C72602C3}"/>
    <dgm:cxn modelId="{BEAA32C4-C456-4BA7-B9DD-F6837D751859}" srcId="{C9A50E4F-E7A4-4347-893B-C04476639B5C}" destId="{9A2EA51C-1FE2-4CFF-ADB4-9432D4200F2D}" srcOrd="0" destOrd="0" parTransId="{6113F9DC-6F04-40F5-AC5E-B4CC68B52E63}" sibTransId="{3BBAB71B-5A5E-4F08-AB66-01B590EFF1FB}"/>
    <dgm:cxn modelId="{35C29EA7-D750-4D5A-98B7-DE1C7B20D2A7}" type="presOf" srcId="{9A2EA51C-1FE2-4CFF-ADB4-9432D4200F2D}" destId="{BD4AB122-8AAC-43ED-9555-F1A09D3F1AB2}" srcOrd="0" destOrd="0" presId="urn:microsoft.com/office/officeart/2005/8/layout/pyramid1"/>
    <dgm:cxn modelId="{D8897B28-48A3-4FEC-B906-9EADB71909AA}" srcId="{C9A50E4F-E7A4-4347-893B-C04476639B5C}" destId="{8856837F-66DF-4772-830C-7BAF5BCDF1E5}" srcOrd="3" destOrd="0" parTransId="{8736FD1C-0241-47AC-9C2A-5A6942D4CF11}" sibTransId="{BC83B5D8-5E18-4A29-93B4-4FA6BB61752B}"/>
    <dgm:cxn modelId="{2CD953F7-D526-4B84-A2B9-F7F1D76794E1}" type="presOf" srcId="{F30F20FA-96B2-4AEB-9B72-3A493066DF03}" destId="{C46EEDCE-39C6-48A5-A8B8-44DD5BEC5294}" srcOrd="1" destOrd="0" presId="urn:microsoft.com/office/officeart/2005/8/layout/pyramid1"/>
    <dgm:cxn modelId="{F5798411-1664-45E2-A855-1B969FE55A93}" type="presOf" srcId="{C32FFEE6-85E9-432E-8B5C-97876B946B8C}" destId="{4C3F0D7B-39C0-44FA-9E9E-FE4E1F8FD804}" srcOrd="1" destOrd="0" presId="urn:microsoft.com/office/officeart/2005/8/layout/pyramid1"/>
    <dgm:cxn modelId="{4C7F712E-A000-409B-9FFC-F6D7C7760872}" type="presParOf" srcId="{DC359E01-360E-44C3-8F9F-C879FF9647D5}" destId="{F5E53816-6FA2-4652-9ACB-D9BBA34CA255}" srcOrd="0" destOrd="0" presId="urn:microsoft.com/office/officeart/2005/8/layout/pyramid1"/>
    <dgm:cxn modelId="{3B6D0B97-C172-458E-A321-0049E506FFB6}" type="presParOf" srcId="{F5E53816-6FA2-4652-9ACB-D9BBA34CA255}" destId="{BD4AB122-8AAC-43ED-9555-F1A09D3F1AB2}" srcOrd="0" destOrd="0" presId="urn:microsoft.com/office/officeart/2005/8/layout/pyramid1"/>
    <dgm:cxn modelId="{3B4D6E61-1A4B-4EED-A646-E0CC53753A3C}" type="presParOf" srcId="{F5E53816-6FA2-4652-9ACB-D9BBA34CA255}" destId="{86F91BE6-6AD5-4A38-AE05-9100EBC3E3C2}" srcOrd="1" destOrd="0" presId="urn:microsoft.com/office/officeart/2005/8/layout/pyramid1"/>
    <dgm:cxn modelId="{B384877C-9328-4EDB-92A5-31505F77C22C}" type="presParOf" srcId="{DC359E01-360E-44C3-8F9F-C879FF9647D5}" destId="{C28BB430-C465-41AE-BED9-D948B4B26F5A}" srcOrd="1" destOrd="0" presId="urn:microsoft.com/office/officeart/2005/8/layout/pyramid1"/>
    <dgm:cxn modelId="{D5CF6F5D-241F-4911-8F17-4F7CB0ECD201}" type="presParOf" srcId="{C28BB430-C465-41AE-BED9-D948B4B26F5A}" destId="{24AA66F6-6EC2-4FA7-A274-8C3DB166025D}" srcOrd="0" destOrd="0" presId="urn:microsoft.com/office/officeart/2005/8/layout/pyramid1"/>
    <dgm:cxn modelId="{CAE2B9D3-C398-4DE8-9610-BE4DF98234A4}" type="presParOf" srcId="{C28BB430-C465-41AE-BED9-D948B4B26F5A}" destId="{4C3F0D7B-39C0-44FA-9E9E-FE4E1F8FD804}" srcOrd="1" destOrd="0" presId="urn:microsoft.com/office/officeart/2005/8/layout/pyramid1"/>
    <dgm:cxn modelId="{26BDB693-AE0C-4EEB-8C98-1BAA1A4EC0CC}" type="presParOf" srcId="{DC359E01-360E-44C3-8F9F-C879FF9647D5}" destId="{B26C92E0-C32F-4781-9346-87E99FC209F2}" srcOrd="2" destOrd="0" presId="urn:microsoft.com/office/officeart/2005/8/layout/pyramid1"/>
    <dgm:cxn modelId="{23F1901B-212D-4C14-9DB3-8B5B0B511D26}" type="presParOf" srcId="{B26C92E0-C32F-4781-9346-87E99FC209F2}" destId="{BE48D54E-8EAC-4F6D-84FC-89F8BBC5A0E3}" srcOrd="0" destOrd="0" presId="urn:microsoft.com/office/officeart/2005/8/layout/pyramid1"/>
    <dgm:cxn modelId="{98619E0D-CD74-4017-85DE-2698178C60DF}" type="presParOf" srcId="{B26C92E0-C32F-4781-9346-87E99FC209F2}" destId="{C46EEDCE-39C6-48A5-A8B8-44DD5BEC5294}" srcOrd="1" destOrd="0" presId="urn:microsoft.com/office/officeart/2005/8/layout/pyramid1"/>
    <dgm:cxn modelId="{414BDA95-7976-4843-947C-D3AFE4F1B7B8}" type="presParOf" srcId="{DC359E01-360E-44C3-8F9F-C879FF9647D5}" destId="{9FA0AE6E-4F41-410F-A9C0-8EC506F71671}" srcOrd="3" destOrd="0" presId="urn:microsoft.com/office/officeart/2005/8/layout/pyramid1"/>
    <dgm:cxn modelId="{42260EAF-1457-4147-AD96-7BDC7B0B1091}" type="presParOf" srcId="{9FA0AE6E-4F41-410F-A9C0-8EC506F71671}" destId="{64DD49B6-07B8-4755-81ED-E97CBBA742EC}" srcOrd="0" destOrd="0" presId="urn:microsoft.com/office/officeart/2005/8/layout/pyramid1"/>
    <dgm:cxn modelId="{95DD0C55-83F4-4B33-A56A-A951B1C315AF}" type="presParOf" srcId="{9FA0AE6E-4F41-410F-A9C0-8EC506F71671}" destId="{201A44D9-BB72-4661-AFF8-3DC0F593D186}"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AB122-8AAC-43ED-9555-F1A09D3F1AB2}">
      <dsp:nvSpPr>
        <dsp:cNvPr id="0" name=""/>
        <dsp:cNvSpPr/>
      </dsp:nvSpPr>
      <dsp:spPr>
        <a:xfrm>
          <a:off x="1830756" y="0"/>
          <a:ext cx="1220504" cy="1120661"/>
        </a:xfrm>
        <a:prstGeom prst="trapezoid">
          <a:avLst>
            <a:gd name="adj" fmla="val 54455"/>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tr-TR" sz="2400" kern="1200" dirty="0" err="1" smtClean="0"/>
            <a:t>Wisdom</a:t>
          </a:r>
          <a:endParaRPr lang="en-US" sz="2400" kern="1200" dirty="0"/>
        </a:p>
      </dsp:txBody>
      <dsp:txXfrm>
        <a:off x="1830756" y="0"/>
        <a:ext cx="1220504" cy="1120661"/>
      </dsp:txXfrm>
    </dsp:sp>
    <dsp:sp modelId="{24AA66F6-6EC2-4FA7-A274-8C3DB166025D}">
      <dsp:nvSpPr>
        <dsp:cNvPr id="0" name=""/>
        <dsp:cNvSpPr/>
      </dsp:nvSpPr>
      <dsp:spPr>
        <a:xfrm>
          <a:off x="1220504" y="1120661"/>
          <a:ext cx="2441008" cy="1120661"/>
        </a:xfrm>
        <a:prstGeom prst="trapezoid">
          <a:avLst>
            <a:gd name="adj" fmla="val 54455"/>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tr-TR" sz="2400" kern="1200" dirty="0" smtClean="0"/>
            <a:t>Knowledge</a:t>
          </a:r>
          <a:endParaRPr lang="en-US" sz="2400" kern="1200" dirty="0"/>
        </a:p>
      </dsp:txBody>
      <dsp:txXfrm>
        <a:off x="1647680" y="1120661"/>
        <a:ext cx="1586655" cy="1120661"/>
      </dsp:txXfrm>
    </dsp:sp>
    <dsp:sp modelId="{BE48D54E-8EAC-4F6D-84FC-89F8BBC5A0E3}">
      <dsp:nvSpPr>
        <dsp:cNvPr id="0" name=""/>
        <dsp:cNvSpPr/>
      </dsp:nvSpPr>
      <dsp:spPr>
        <a:xfrm>
          <a:off x="610252" y="2241323"/>
          <a:ext cx="3661512" cy="1120661"/>
        </a:xfrm>
        <a:prstGeom prst="trapezoid">
          <a:avLst>
            <a:gd name="adj" fmla="val 54455"/>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tr-TR" sz="2400" kern="1200" dirty="0" smtClean="0"/>
            <a:t>Information</a:t>
          </a:r>
          <a:endParaRPr lang="en-US" sz="2400" kern="1200" dirty="0"/>
        </a:p>
      </dsp:txBody>
      <dsp:txXfrm>
        <a:off x="1251016" y="2241323"/>
        <a:ext cx="2379982" cy="1120661"/>
      </dsp:txXfrm>
    </dsp:sp>
    <dsp:sp modelId="{64DD49B6-07B8-4755-81ED-E97CBBA742EC}">
      <dsp:nvSpPr>
        <dsp:cNvPr id="0" name=""/>
        <dsp:cNvSpPr/>
      </dsp:nvSpPr>
      <dsp:spPr>
        <a:xfrm>
          <a:off x="0" y="3361984"/>
          <a:ext cx="4882016" cy="1120661"/>
        </a:xfrm>
        <a:prstGeom prst="trapezoid">
          <a:avLst>
            <a:gd name="adj" fmla="val 54455"/>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tr-TR" sz="2400" kern="1200" dirty="0" smtClean="0"/>
            <a:t>Data</a:t>
          </a:r>
          <a:endParaRPr lang="en-US" sz="2400" kern="1200" dirty="0"/>
        </a:p>
      </dsp:txBody>
      <dsp:txXfrm>
        <a:off x="854352" y="3361984"/>
        <a:ext cx="3173310" cy="11206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AB122-8AAC-43ED-9555-F1A09D3F1AB2}">
      <dsp:nvSpPr>
        <dsp:cNvPr id="0" name=""/>
        <dsp:cNvSpPr/>
      </dsp:nvSpPr>
      <dsp:spPr>
        <a:xfrm>
          <a:off x="1830756" y="0"/>
          <a:ext cx="1220504" cy="1120661"/>
        </a:xfrm>
        <a:prstGeom prst="trapezoid">
          <a:avLst>
            <a:gd name="adj" fmla="val 54455"/>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tr-TR" sz="2400" kern="1200" dirty="0" err="1" smtClean="0"/>
            <a:t>Wisdom</a:t>
          </a:r>
          <a:endParaRPr lang="en-US" sz="2400" kern="1200" dirty="0"/>
        </a:p>
      </dsp:txBody>
      <dsp:txXfrm>
        <a:off x="1830756" y="0"/>
        <a:ext cx="1220504" cy="1120661"/>
      </dsp:txXfrm>
    </dsp:sp>
    <dsp:sp modelId="{24AA66F6-6EC2-4FA7-A274-8C3DB166025D}">
      <dsp:nvSpPr>
        <dsp:cNvPr id="0" name=""/>
        <dsp:cNvSpPr/>
      </dsp:nvSpPr>
      <dsp:spPr>
        <a:xfrm>
          <a:off x="1220504" y="1120661"/>
          <a:ext cx="2441008" cy="1120661"/>
        </a:xfrm>
        <a:prstGeom prst="trapezoid">
          <a:avLst>
            <a:gd name="adj" fmla="val 54455"/>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tr-TR" sz="2400" kern="1200" dirty="0" smtClean="0"/>
            <a:t>Knowledge</a:t>
          </a:r>
          <a:endParaRPr lang="en-US" sz="2400" kern="1200" dirty="0"/>
        </a:p>
      </dsp:txBody>
      <dsp:txXfrm>
        <a:off x="1647680" y="1120661"/>
        <a:ext cx="1586655" cy="1120661"/>
      </dsp:txXfrm>
    </dsp:sp>
    <dsp:sp modelId="{BE48D54E-8EAC-4F6D-84FC-89F8BBC5A0E3}">
      <dsp:nvSpPr>
        <dsp:cNvPr id="0" name=""/>
        <dsp:cNvSpPr/>
      </dsp:nvSpPr>
      <dsp:spPr>
        <a:xfrm>
          <a:off x="610252" y="2241323"/>
          <a:ext cx="3661512" cy="1120661"/>
        </a:xfrm>
        <a:prstGeom prst="trapezoid">
          <a:avLst>
            <a:gd name="adj" fmla="val 54455"/>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tr-TR" sz="2400" kern="1200" dirty="0" smtClean="0"/>
            <a:t>Information</a:t>
          </a:r>
          <a:endParaRPr lang="en-US" sz="2400" kern="1200" dirty="0"/>
        </a:p>
      </dsp:txBody>
      <dsp:txXfrm>
        <a:off x="1251016" y="2241323"/>
        <a:ext cx="2379982" cy="1120661"/>
      </dsp:txXfrm>
    </dsp:sp>
    <dsp:sp modelId="{64DD49B6-07B8-4755-81ED-E97CBBA742EC}">
      <dsp:nvSpPr>
        <dsp:cNvPr id="0" name=""/>
        <dsp:cNvSpPr/>
      </dsp:nvSpPr>
      <dsp:spPr>
        <a:xfrm>
          <a:off x="0" y="3361984"/>
          <a:ext cx="4882016" cy="1120661"/>
        </a:xfrm>
        <a:prstGeom prst="trapezoid">
          <a:avLst>
            <a:gd name="adj" fmla="val 54455"/>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tr-TR" sz="2400" kern="1200" dirty="0" smtClean="0"/>
            <a:t>Data</a:t>
          </a:r>
          <a:endParaRPr lang="en-US" sz="2400" kern="1200" dirty="0"/>
        </a:p>
      </dsp:txBody>
      <dsp:txXfrm>
        <a:off x="854352" y="3361984"/>
        <a:ext cx="3173310" cy="11206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AB122-8AAC-43ED-9555-F1A09D3F1AB2}">
      <dsp:nvSpPr>
        <dsp:cNvPr id="0" name=""/>
        <dsp:cNvSpPr/>
      </dsp:nvSpPr>
      <dsp:spPr>
        <a:xfrm>
          <a:off x="1830756" y="0"/>
          <a:ext cx="1220504" cy="1120661"/>
        </a:xfrm>
        <a:prstGeom prst="trapezoid">
          <a:avLst>
            <a:gd name="adj" fmla="val 54455"/>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tr-TR" sz="2400" kern="1200" dirty="0" err="1" smtClean="0"/>
            <a:t>Wisdom</a:t>
          </a:r>
          <a:endParaRPr lang="en-US" sz="2400" kern="1200" dirty="0"/>
        </a:p>
      </dsp:txBody>
      <dsp:txXfrm>
        <a:off x="1830756" y="0"/>
        <a:ext cx="1220504" cy="1120661"/>
      </dsp:txXfrm>
    </dsp:sp>
    <dsp:sp modelId="{24AA66F6-6EC2-4FA7-A274-8C3DB166025D}">
      <dsp:nvSpPr>
        <dsp:cNvPr id="0" name=""/>
        <dsp:cNvSpPr/>
      </dsp:nvSpPr>
      <dsp:spPr>
        <a:xfrm>
          <a:off x="1220504" y="1120661"/>
          <a:ext cx="2441008" cy="1120661"/>
        </a:xfrm>
        <a:prstGeom prst="trapezoid">
          <a:avLst>
            <a:gd name="adj" fmla="val 54455"/>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tr-TR" sz="2400" kern="1200" dirty="0" smtClean="0"/>
            <a:t>Knowledge</a:t>
          </a:r>
          <a:endParaRPr lang="en-US" sz="2400" kern="1200" dirty="0"/>
        </a:p>
      </dsp:txBody>
      <dsp:txXfrm>
        <a:off x="1647680" y="1120661"/>
        <a:ext cx="1586655" cy="1120661"/>
      </dsp:txXfrm>
    </dsp:sp>
    <dsp:sp modelId="{BE48D54E-8EAC-4F6D-84FC-89F8BBC5A0E3}">
      <dsp:nvSpPr>
        <dsp:cNvPr id="0" name=""/>
        <dsp:cNvSpPr/>
      </dsp:nvSpPr>
      <dsp:spPr>
        <a:xfrm>
          <a:off x="610252" y="2241323"/>
          <a:ext cx="3661512" cy="1120661"/>
        </a:xfrm>
        <a:prstGeom prst="trapezoid">
          <a:avLst>
            <a:gd name="adj" fmla="val 54455"/>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tr-TR" sz="2400" kern="1200" dirty="0" smtClean="0"/>
            <a:t>Information</a:t>
          </a:r>
          <a:endParaRPr lang="en-US" sz="2400" kern="1200" dirty="0"/>
        </a:p>
      </dsp:txBody>
      <dsp:txXfrm>
        <a:off x="1251016" y="2241323"/>
        <a:ext cx="2379982" cy="1120661"/>
      </dsp:txXfrm>
    </dsp:sp>
    <dsp:sp modelId="{64DD49B6-07B8-4755-81ED-E97CBBA742EC}">
      <dsp:nvSpPr>
        <dsp:cNvPr id="0" name=""/>
        <dsp:cNvSpPr/>
      </dsp:nvSpPr>
      <dsp:spPr>
        <a:xfrm>
          <a:off x="0" y="3361984"/>
          <a:ext cx="4882016" cy="1120661"/>
        </a:xfrm>
        <a:prstGeom prst="trapezoid">
          <a:avLst>
            <a:gd name="adj" fmla="val 54455"/>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tr-TR" sz="2400" kern="1200" dirty="0" smtClean="0"/>
            <a:t>Data</a:t>
          </a:r>
          <a:endParaRPr lang="en-US" sz="2400" kern="1200" dirty="0"/>
        </a:p>
      </dsp:txBody>
      <dsp:txXfrm>
        <a:off x="854352" y="3361984"/>
        <a:ext cx="3173310" cy="112066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283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6007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74791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0789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44691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1085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484063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6398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0695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994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076888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1163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5989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6849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861875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2/7/2022</a:t>
            </a:fld>
            <a:endParaRPr lang="en-US" dirty="0"/>
          </a:p>
        </p:txBody>
      </p:sp>
    </p:spTree>
    <p:extLst>
      <p:ext uri="{BB962C8B-B14F-4D97-AF65-F5344CB8AC3E}">
        <p14:creationId xmlns:p14="http://schemas.microsoft.com/office/powerpoint/2010/main" val="1609278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2/7/2022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41006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chforum.org/library/AI_taxonomy.shtml"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deepmarketer.com/blog/2017/1/30/machine-learning-algorithm-taxonomy"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hyperlink" Target="https://blog.csdn.net/weixin_34019929/article/details/94166063"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ro.pinterest.com/pin/828310556449732982/" TargetMode="External"/><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twitter.com/ltdrpa/status/1239446198131417096?lang=hi" TargetMode="External"/><Relationship Id="rId2" Type="http://schemas.openxmlformats.org/officeDocument/2006/relationships/image" Target="../media/image26.jf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sharper.ai/taxonomy-ai/"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blogs.sas.com/content/subconsciousmusings/2020/12/09/machine-learning-algorithm-use/"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towardsdatascience.com/the-mostly-complete-chart-of-neural-networks-explained-3fb6f2367464"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fld id="{9860EDB8-5305-433F-BE41-D7A86D811DB3}" type="slidenum">
              <a:rPr lang="en-US" smtClean="0"/>
              <a:pPr/>
              <a:t>1</a:t>
            </a:fld>
            <a:endParaRPr lang="en-US"/>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37" y="1127004"/>
            <a:ext cx="10755709" cy="4307441"/>
          </a:xfrm>
          <a:prstGeom prst="rect">
            <a:avLst/>
          </a:prstGeom>
        </p:spPr>
      </p:pic>
    </p:spTree>
    <p:extLst>
      <p:ext uri="{BB962C8B-B14F-4D97-AF65-F5344CB8AC3E}">
        <p14:creationId xmlns:p14="http://schemas.microsoft.com/office/powerpoint/2010/main" val="335129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ermes Büst - Decros - Doğal Taşın Her Hal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5574" y="1657425"/>
            <a:ext cx="4876800" cy="46672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bwMode="auto">
          <a:xfrm>
            <a:off x="2469790" y="3284984"/>
            <a:ext cx="720080" cy="0"/>
          </a:xfrm>
          <a:prstGeom prst="straightConnector1">
            <a:avLst/>
          </a:prstGeom>
          <a:solidFill>
            <a:schemeClr val="accent1"/>
          </a:solidFill>
          <a:ln w="19050" cap="flat" cmpd="sng" algn="ctr">
            <a:solidFill>
              <a:srgbClr val="FF0000"/>
            </a:solidFill>
            <a:prstDash val="solid"/>
            <a:miter lim="800000"/>
            <a:headEnd type="triangle" w="med" len="med"/>
            <a:tailEnd type="triangle"/>
          </a:ln>
          <a:effectLst/>
        </p:spPr>
      </p:cxnSp>
      <p:cxnSp>
        <p:nvCxnSpPr>
          <p:cNvPr id="7" name="Straight Arrow Connector 6"/>
          <p:cNvCxnSpPr/>
          <p:nvPr/>
        </p:nvCxnSpPr>
        <p:spPr bwMode="auto">
          <a:xfrm flipV="1">
            <a:off x="2757822" y="2924944"/>
            <a:ext cx="0" cy="864096"/>
          </a:xfrm>
          <a:prstGeom prst="straightConnector1">
            <a:avLst/>
          </a:prstGeom>
          <a:solidFill>
            <a:schemeClr val="accent1"/>
          </a:solidFill>
          <a:ln w="19050" cap="flat" cmpd="sng" algn="ctr">
            <a:solidFill>
              <a:srgbClr val="FF0000"/>
            </a:solidFill>
            <a:prstDash val="solid"/>
            <a:miter lim="800000"/>
            <a:headEnd type="triangle" w="med" len="med"/>
            <a:tailEnd type="triangle"/>
          </a:ln>
          <a:effectLst/>
        </p:spPr>
      </p:cxnSp>
      <p:cxnSp>
        <p:nvCxnSpPr>
          <p:cNvPr id="9" name="Straight Arrow Connector 8"/>
          <p:cNvCxnSpPr/>
          <p:nvPr/>
        </p:nvCxnSpPr>
        <p:spPr bwMode="auto">
          <a:xfrm flipV="1">
            <a:off x="2901838" y="2204864"/>
            <a:ext cx="0" cy="2016224"/>
          </a:xfrm>
          <a:prstGeom prst="straightConnector1">
            <a:avLst/>
          </a:prstGeom>
          <a:solidFill>
            <a:schemeClr val="accent1"/>
          </a:solidFill>
          <a:ln w="19050" cap="flat" cmpd="sng" algn="ctr">
            <a:solidFill>
              <a:srgbClr val="FF0000"/>
            </a:solidFill>
            <a:prstDash val="solid"/>
            <a:miter lim="800000"/>
            <a:headEnd type="triangle" w="med" len="med"/>
            <a:tailEnd type="triangle"/>
          </a:ln>
          <a:effectLst/>
        </p:spPr>
      </p:cxnSp>
      <p:sp>
        <p:nvSpPr>
          <p:cNvPr id="8" name="Oval 7"/>
          <p:cNvSpPr/>
          <p:nvPr/>
        </p:nvSpPr>
        <p:spPr bwMode="auto">
          <a:xfrm>
            <a:off x="2135882" y="2751102"/>
            <a:ext cx="1656184" cy="317858"/>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defTabSz="914400" fontAlgn="base">
              <a:spcBef>
                <a:spcPct val="0"/>
              </a:spcBef>
              <a:spcAft>
                <a:spcPct val="0"/>
              </a:spcAft>
            </a:pPr>
            <a:endParaRPr lang="tr-TR" sz="2400">
              <a:latin typeface="Tahoma" pitchFamily="34" charset="0"/>
            </a:endParaRPr>
          </a:p>
        </p:txBody>
      </p:sp>
      <p:sp>
        <p:nvSpPr>
          <p:cNvPr id="14" name="TextBox 13"/>
          <p:cNvSpPr txBox="1"/>
          <p:nvPr/>
        </p:nvSpPr>
        <p:spPr>
          <a:xfrm>
            <a:off x="5509680" y="1406381"/>
            <a:ext cx="4520951" cy="3416320"/>
          </a:xfrm>
          <a:prstGeom prst="rect">
            <a:avLst/>
          </a:prstGeom>
          <a:noFill/>
        </p:spPr>
        <p:txBody>
          <a:bodyPr wrap="square" rtlCol="0">
            <a:spAutoFit/>
          </a:bodyPr>
          <a:lstStyle/>
          <a:p>
            <a:r>
              <a:rPr lang="tr-TR" dirty="0"/>
              <a:t>Yapay Zekâ ise öğrenmelere veya deneyimlere dayalı sezgisel bir yaklaşımdır.</a:t>
            </a:r>
          </a:p>
          <a:p>
            <a:endParaRPr lang="tr-TR" dirty="0"/>
          </a:p>
          <a:p>
            <a:r>
              <a:rPr lang="tr-TR" dirty="0"/>
              <a:t>Önceden yeterince veri ile eğitildiyse, elimizdeki büste dair ölçümlere (alın genişliği, göz küreleri arasındaki mesafe, vb.) dayalı olarak büstü yapılmış şahsa veya büste ilişkin olarak anomali tespiti yapabilir (örneğin şahsın alın genişliği aşırı derecede büyük; veya büst yanlış yapılmış vb.)</a:t>
            </a:r>
          </a:p>
        </p:txBody>
      </p:sp>
      <p:sp>
        <p:nvSpPr>
          <p:cNvPr id="11" name="1 Başlık"/>
          <p:cNvSpPr>
            <a:spLocks noGrp="1"/>
          </p:cNvSpPr>
          <p:nvPr>
            <p:ph type="title"/>
          </p:nvPr>
        </p:nvSpPr>
        <p:spPr>
          <a:xfrm>
            <a:off x="544061" y="796844"/>
            <a:ext cx="8443912" cy="1143000"/>
          </a:xfrm>
        </p:spPr>
        <p:txBody>
          <a:bodyPr/>
          <a:lstStyle/>
          <a:p>
            <a:r>
              <a:rPr lang="tr-TR" altLang="en-US" dirty="0">
                <a:latin typeface="Tahoma" panose="020B0604030504040204" pitchFamily="34" charset="0"/>
              </a:rPr>
              <a:t>Veri Analitiği – İstatistik – Yapay Zeka</a:t>
            </a:r>
          </a:p>
        </p:txBody>
      </p:sp>
      <p:sp>
        <p:nvSpPr>
          <p:cNvPr id="10" name="TextBox 9"/>
          <p:cNvSpPr txBox="1"/>
          <p:nvPr/>
        </p:nvSpPr>
        <p:spPr>
          <a:xfrm>
            <a:off x="5126443" y="64256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32074095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5387" y="695150"/>
            <a:ext cx="8596668" cy="1320800"/>
          </a:xfrm>
        </p:spPr>
        <p:txBody>
          <a:bodyPr/>
          <a:lstStyle/>
          <a:p>
            <a:r>
              <a:rPr lang="tr-TR" dirty="0" smtClean="0"/>
              <a:t>Yapay Zekanın Medikal Görüntülemede Olası Kullanım Aşamaları</a:t>
            </a:r>
            <a:endParaRPr lang="tr-TR"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7" name="Content Placeholder 2"/>
          <p:cNvSpPr txBox="1">
            <a:spLocks/>
          </p:cNvSpPr>
          <p:nvPr/>
        </p:nvSpPr>
        <p:spPr>
          <a:xfrm>
            <a:off x="284120" y="2201222"/>
            <a:ext cx="5323415" cy="50536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tr-TR" dirty="0" smtClean="0"/>
              <a:t>10 yıl önce: Radyolojide Yapay Zeka makalelerinin sayısı yıllık 100-150</a:t>
            </a:r>
          </a:p>
          <a:p>
            <a:r>
              <a:rPr lang="tr-TR" dirty="0" smtClean="0"/>
              <a:t>Şimdi: Yıllık 700-800</a:t>
            </a:r>
          </a:p>
          <a:p>
            <a:endParaRPr lang="tr-TR" dirty="0"/>
          </a:p>
          <a:p>
            <a:r>
              <a:rPr lang="tr-TR" dirty="0" smtClean="0"/>
              <a:t>Yarıdan fazlası MRI ve CT üzerine çalışmalar</a:t>
            </a:r>
          </a:p>
          <a:p>
            <a:r>
              <a:rPr lang="tr-TR" dirty="0" smtClean="0"/>
              <a:t>1/3’ü </a:t>
            </a:r>
            <a:r>
              <a:rPr lang="tr-TR" dirty="0" err="1" smtClean="0"/>
              <a:t>nöroradyoloji</a:t>
            </a:r>
            <a:r>
              <a:rPr lang="tr-TR" dirty="0" smtClean="0"/>
              <a:t>; diğerleri %6-9 mertebesinde</a:t>
            </a:r>
          </a:p>
          <a:p>
            <a:endParaRPr lang="tr-TR" dirty="0"/>
          </a:p>
          <a:p>
            <a:pPr marL="0" indent="0">
              <a:buNone/>
            </a:pPr>
            <a:r>
              <a:rPr lang="tr-TR" sz="1400" dirty="0" smtClean="0"/>
              <a:t>Kaynak: </a:t>
            </a:r>
            <a:r>
              <a:rPr lang="en-US" sz="1400" dirty="0" err="1"/>
              <a:t>Pesapane</a:t>
            </a:r>
            <a:r>
              <a:rPr lang="en-US" sz="1400" dirty="0"/>
              <a:t>, F., </a:t>
            </a:r>
            <a:r>
              <a:rPr lang="en-US" sz="1400" dirty="0" err="1"/>
              <a:t>Codari</a:t>
            </a:r>
            <a:r>
              <a:rPr lang="en-US" sz="1400" dirty="0"/>
              <a:t>, M., &amp; </a:t>
            </a:r>
            <a:r>
              <a:rPr lang="en-US" sz="1400" dirty="0" err="1"/>
              <a:t>Sardanelli</a:t>
            </a:r>
            <a:r>
              <a:rPr lang="en-US" sz="1400" dirty="0"/>
              <a:t>, F. (2018). Artificial intelligence in medical imaging: threat or opportunity? Radiologists again at the forefront of innovation in medicine. </a:t>
            </a:r>
            <a:r>
              <a:rPr lang="en-US" sz="1400" i="1" dirty="0"/>
              <a:t>European radiology experimental</a:t>
            </a:r>
            <a:r>
              <a:rPr lang="en-US" sz="1400" dirty="0"/>
              <a:t>, </a:t>
            </a:r>
            <a:r>
              <a:rPr lang="en-US" sz="1400" i="1" dirty="0"/>
              <a:t>2</a:t>
            </a:r>
            <a:r>
              <a:rPr lang="en-US" sz="1400" dirty="0"/>
              <a:t>(1), 1-10.</a:t>
            </a:r>
            <a:endParaRPr lang="tr-TR" sz="1400" dirty="0"/>
          </a:p>
        </p:txBody>
      </p:sp>
      <p:pic>
        <p:nvPicPr>
          <p:cNvPr id="3" name="Picture 2"/>
          <p:cNvPicPr>
            <a:picLocks noChangeAspect="1"/>
          </p:cNvPicPr>
          <p:nvPr/>
        </p:nvPicPr>
        <p:blipFill>
          <a:blip r:embed="rId2"/>
          <a:stretch>
            <a:fillRect/>
          </a:stretch>
        </p:blipFill>
        <p:spPr>
          <a:xfrm>
            <a:off x="7189315" y="1225524"/>
            <a:ext cx="4436000" cy="5002298"/>
          </a:xfrm>
          <a:prstGeom prst="rect">
            <a:avLst/>
          </a:prstGeom>
        </p:spPr>
      </p:pic>
    </p:spTree>
    <p:extLst>
      <p:ext uri="{BB962C8B-B14F-4D97-AF65-F5344CB8AC3E}">
        <p14:creationId xmlns:p14="http://schemas.microsoft.com/office/powerpoint/2010/main" val="7186933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13873" y="899485"/>
            <a:ext cx="8596668" cy="1320800"/>
          </a:xfrm>
        </p:spPr>
        <p:txBody>
          <a:bodyPr/>
          <a:lstStyle/>
          <a:p>
            <a:r>
              <a:rPr lang="tr-TR" dirty="0" smtClean="0"/>
              <a:t>Radyologların Yapay Zekaya Bakışı</a:t>
            </a:r>
            <a:endParaRPr lang="tr-TR" dirty="0"/>
          </a:p>
        </p:txBody>
      </p:sp>
      <p:sp>
        <p:nvSpPr>
          <p:cNvPr id="3" name="Content Placeholder 2"/>
          <p:cNvSpPr>
            <a:spLocks noGrp="1"/>
          </p:cNvSpPr>
          <p:nvPr>
            <p:ph idx="1"/>
          </p:nvPr>
        </p:nvSpPr>
        <p:spPr>
          <a:xfrm>
            <a:off x="677334" y="5518486"/>
            <a:ext cx="9201452" cy="768018"/>
          </a:xfrm>
        </p:spPr>
        <p:txBody>
          <a:bodyPr>
            <a:normAutofit fontScale="92500"/>
          </a:bodyPr>
          <a:lstStyle/>
          <a:p>
            <a:pPr marL="0" indent="0">
              <a:buNone/>
            </a:pPr>
            <a:r>
              <a:rPr lang="tr-TR" sz="1600" dirty="0" smtClean="0"/>
              <a:t>Kaynak: </a:t>
            </a:r>
            <a:r>
              <a:rPr lang="en-US" sz="1400" dirty="0"/>
              <a:t>Alexander, A., Jiang, A., Ferreira, C., &amp; </a:t>
            </a:r>
            <a:r>
              <a:rPr lang="en-US" sz="1400" dirty="0" err="1"/>
              <a:t>Zurkiya</a:t>
            </a:r>
            <a:r>
              <a:rPr lang="en-US" sz="1400" dirty="0"/>
              <a:t>, D. (2020). An intelligent future for medical imaging: a market outlook on artificial intelligence for medical imaging. </a:t>
            </a:r>
            <a:r>
              <a:rPr lang="en-US" sz="1400" i="1" dirty="0"/>
              <a:t>Journal of the American College of Radiology</a:t>
            </a:r>
            <a:r>
              <a:rPr lang="en-US" sz="1400" dirty="0"/>
              <a:t>, </a:t>
            </a:r>
            <a:r>
              <a:rPr lang="en-US" sz="1400" i="1" dirty="0"/>
              <a:t>17</a:t>
            </a:r>
            <a:r>
              <a:rPr lang="en-US" sz="1400" dirty="0"/>
              <a:t>(1), 165-170.</a:t>
            </a:r>
            <a:r>
              <a:rPr lang="tr-TR" sz="2800" dirty="0" smtClean="0"/>
              <a:t> </a:t>
            </a:r>
            <a:endParaRPr lang="tr-TR" sz="2800"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pic>
        <p:nvPicPr>
          <p:cNvPr id="5" name="Picture 4"/>
          <p:cNvPicPr>
            <a:picLocks noChangeAspect="1"/>
          </p:cNvPicPr>
          <p:nvPr/>
        </p:nvPicPr>
        <p:blipFill>
          <a:blip r:embed="rId2"/>
          <a:stretch>
            <a:fillRect/>
          </a:stretch>
        </p:blipFill>
        <p:spPr>
          <a:xfrm>
            <a:off x="677334" y="1664005"/>
            <a:ext cx="8069747" cy="3857979"/>
          </a:xfrm>
          <a:prstGeom prst="rect">
            <a:avLst/>
          </a:prstGeom>
        </p:spPr>
      </p:pic>
    </p:spTree>
    <p:extLst>
      <p:ext uri="{BB962C8B-B14F-4D97-AF65-F5344CB8AC3E}">
        <p14:creationId xmlns:p14="http://schemas.microsoft.com/office/powerpoint/2010/main" val="22364857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32380" y="789965"/>
            <a:ext cx="10091359" cy="1320800"/>
          </a:xfrm>
        </p:spPr>
        <p:txBody>
          <a:bodyPr/>
          <a:lstStyle/>
          <a:p>
            <a:r>
              <a:rPr lang="tr-TR" dirty="0" smtClean="0"/>
              <a:t>Medikal Görüntüleme - Yapay Zeka Ekonomisi</a:t>
            </a:r>
            <a:endParaRPr lang="tr-TR" dirty="0"/>
          </a:p>
        </p:txBody>
      </p:sp>
      <p:sp>
        <p:nvSpPr>
          <p:cNvPr id="3" name="Content Placeholder 2"/>
          <p:cNvSpPr>
            <a:spLocks noGrp="1"/>
          </p:cNvSpPr>
          <p:nvPr>
            <p:ph idx="1"/>
          </p:nvPr>
        </p:nvSpPr>
        <p:spPr>
          <a:xfrm>
            <a:off x="677334" y="5518486"/>
            <a:ext cx="9201452" cy="768018"/>
          </a:xfrm>
        </p:spPr>
        <p:txBody>
          <a:bodyPr>
            <a:normAutofit fontScale="92500"/>
          </a:bodyPr>
          <a:lstStyle/>
          <a:p>
            <a:pPr marL="0" indent="0">
              <a:buNone/>
            </a:pPr>
            <a:r>
              <a:rPr lang="tr-TR" sz="1600" dirty="0" smtClean="0"/>
              <a:t>Kaynak: </a:t>
            </a:r>
            <a:r>
              <a:rPr lang="en-US" sz="1400" dirty="0"/>
              <a:t>Alexander, A., Jiang, A., Ferreira, C., &amp; </a:t>
            </a:r>
            <a:r>
              <a:rPr lang="en-US" sz="1400" dirty="0" err="1"/>
              <a:t>Zurkiya</a:t>
            </a:r>
            <a:r>
              <a:rPr lang="en-US" sz="1400" dirty="0"/>
              <a:t>, D. (2020). An intelligent future for medical imaging: a market outlook on artificial intelligence for medical imaging. </a:t>
            </a:r>
            <a:r>
              <a:rPr lang="en-US" sz="1400" i="1" dirty="0"/>
              <a:t>Journal of the American College of Radiology</a:t>
            </a:r>
            <a:r>
              <a:rPr lang="en-US" sz="1400" dirty="0"/>
              <a:t>, </a:t>
            </a:r>
            <a:r>
              <a:rPr lang="en-US" sz="1400" i="1" dirty="0"/>
              <a:t>17</a:t>
            </a:r>
            <a:r>
              <a:rPr lang="en-US" sz="1400" dirty="0"/>
              <a:t>(1), 165-170.</a:t>
            </a:r>
            <a:r>
              <a:rPr lang="tr-TR" sz="2800" dirty="0" smtClean="0"/>
              <a:t> </a:t>
            </a:r>
            <a:endParaRPr lang="tr-TR" sz="2800"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pic>
        <p:nvPicPr>
          <p:cNvPr id="6" name="Picture 5"/>
          <p:cNvPicPr>
            <a:picLocks noChangeAspect="1"/>
          </p:cNvPicPr>
          <p:nvPr/>
        </p:nvPicPr>
        <p:blipFill>
          <a:blip r:embed="rId2"/>
          <a:stretch>
            <a:fillRect/>
          </a:stretch>
        </p:blipFill>
        <p:spPr>
          <a:xfrm>
            <a:off x="2604976" y="2505260"/>
            <a:ext cx="6588009" cy="3013226"/>
          </a:xfrm>
          <a:prstGeom prst="rect">
            <a:avLst/>
          </a:prstGeom>
        </p:spPr>
      </p:pic>
      <p:sp>
        <p:nvSpPr>
          <p:cNvPr id="7" name="Content Placeholder 2"/>
          <p:cNvSpPr txBox="1">
            <a:spLocks/>
          </p:cNvSpPr>
          <p:nvPr/>
        </p:nvSpPr>
        <p:spPr>
          <a:xfrm>
            <a:off x="401457" y="1450365"/>
            <a:ext cx="10483245" cy="50536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tr-TR" sz="1600" dirty="0" smtClean="0"/>
              <a:t>AI temelli medikal görüntü işleme firmaları: </a:t>
            </a:r>
          </a:p>
          <a:p>
            <a:pPr lvl="1"/>
            <a:r>
              <a:rPr lang="tr-TR" dirty="0"/>
              <a:t>S</a:t>
            </a:r>
            <a:r>
              <a:rPr lang="tr-TR" dirty="0" smtClean="0"/>
              <a:t>ayısı &gt; 115; son 3 yılda 3 katına çıkmış</a:t>
            </a:r>
          </a:p>
          <a:p>
            <a:pPr lvl="1"/>
            <a:r>
              <a:rPr lang="tr-TR" dirty="0" smtClean="0"/>
              <a:t>Yatırım miktarı &gt; 1.17 milyar $; son 3 yılda 2 katına çıkmış</a:t>
            </a:r>
            <a:endParaRPr lang="tr-TR" dirty="0"/>
          </a:p>
        </p:txBody>
      </p:sp>
    </p:spTree>
    <p:extLst>
      <p:ext uri="{BB962C8B-B14F-4D97-AF65-F5344CB8AC3E}">
        <p14:creationId xmlns:p14="http://schemas.microsoft.com/office/powerpoint/2010/main" val="33729380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68390" y="916275"/>
            <a:ext cx="4858053" cy="1320800"/>
          </a:xfrm>
        </p:spPr>
        <p:txBody>
          <a:bodyPr/>
          <a:lstStyle/>
          <a:p>
            <a:r>
              <a:rPr lang="tr-TR" dirty="0" smtClean="0"/>
              <a:t>Medikal Görüntüleme – Derin Öğrenme</a:t>
            </a:r>
            <a:endParaRPr lang="tr-TR" dirty="0"/>
          </a:p>
        </p:txBody>
      </p:sp>
      <p:sp>
        <p:nvSpPr>
          <p:cNvPr id="3" name="Content Placeholder 2"/>
          <p:cNvSpPr>
            <a:spLocks noGrp="1"/>
          </p:cNvSpPr>
          <p:nvPr>
            <p:ph idx="1"/>
          </p:nvPr>
        </p:nvSpPr>
        <p:spPr>
          <a:xfrm>
            <a:off x="416077" y="4114229"/>
            <a:ext cx="4253895" cy="1216404"/>
          </a:xfrm>
        </p:spPr>
        <p:txBody>
          <a:bodyPr>
            <a:normAutofit fontScale="92500" lnSpcReduction="20000"/>
          </a:bodyPr>
          <a:lstStyle/>
          <a:p>
            <a:pPr marL="0" indent="0">
              <a:buNone/>
            </a:pPr>
            <a:r>
              <a:rPr lang="tr-TR" sz="1600" dirty="0" err="1" smtClean="0"/>
              <a:t>Kaynak:</a:t>
            </a:r>
            <a:r>
              <a:rPr lang="tr-TR" dirty="0" err="1"/>
              <a:t>Sahiner</a:t>
            </a:r>
            <a:r>
              <a:rPr lang="tr-TR" dirty="0"/>
              <a:t>, B., </a:t>
            </a:r>
            <a:r>
              <a:rPr lang="tr-TR" dirty="0" err="1"/>
              <a:t>Pezeshk</a:t>
            </a:r>
            <a:r>
              <a:rPr lang="tr-TR" dirty="0"/>
              <a:t>, A., </a:t>
            </a:r>
            <a:r>
              <a:rPr lang="tr-TR" dirty="0" err="1"/>
              <a:t>Hadjiiski</a:t>
            </a:r>
            <a:r>
              <a:rPr lang="tr-TR" dirty="0"/>
              <a:t>, L. M., </a:t>
            </a:r>
            <a:r>
              <a:rPr lang="tr-TR" dirty="0" err="1"/>
              <a:t>Wang</a:t>
            </a:r>
            <a:r>
              <a:rPr lang="tr-TR" dirty="0"/>
              <a:t>, X., </a:t>
            </a:r>
            <a:r>
              <a:rPr lang="tr-TR" dirty="0" err="1"/>
              <a:t>Drukker</a:t>
            </a:r>
            <a:r>
              <a:rPr lang="tr-TR" dirty="0"/>
              <a:t>, K., </a:t>
            </a:r>
            <a:r>
              <a:rPr lang="tr-TR" dirty="0" err="1"/>
              <a:t>Cha</a:t>
            </a:r>
            <a:r>
              <a:rPr lang="tr-TR" dirty="0"/>
              <a:t>, K. H., ... &amp; </a:t>
            </a:r>
            <a:r>
              <a:rPr lang="tr-TR" dirty="0" err="1"/>
              <a:t>Giger</a:t>
            </a:r>
            <a:r>
              <a:rPr lang="tr-TR" dirty="0"/>
              <a:t>, M. L. (2019). </a:t>
            </a:r>
            <a:r>
              <a:rPr lang="tr-TR" dirty="0" err="1"/>
              <a:t>Deep</a:t>
            </a:r>
            <a:r>
              <a:rPr lang="tr-TR" dirty="0"/>
              <a:t> </a:t>
            </a:r>
            <a:r>
              <a:rPr lang="tr-TR" dirty="0" err="1"/>
              <a:t>learning</a:t>
            </a:r>
            <a:r>
              <a:rPr lang="tr-TR" dirty="0"/>
              <a:t> in </a:t>
            </a:r>
            <a:r>
              <a:rPr lang="tr-TR" dirty="0" err="1"/>
              <a:t>medical</a:t>
            </a:r>
            <a:r>
              <a:rPr lang="tr-TR" dirty="0"/>
              <a:t> </a:t>
            </a:r>
            <a:r>
              <a:rPr lang="tr-TR" dirty="0" err="1"/>
              <a:t>imaging</a:t>
            </a:r>
            <a:r>
              <a:rPr lang="tr-TR" dirty="0"/>
              <a:t> </a:t>
            </a:r>
            <a:r>
              <a:rPr lang="tr-TR" dirty="0" err="1"/>
              <a:t>and</a:t>
            </a:r>
            <a:r>
              <a:rPr lang="tr-TR" dirty="0"/>
              <a:t> </a:t>
            </a:r>
            <a:r>
              <a:rPr lang="tr-TR" dirty="0" err="1"/>
              <a:t>radiation</a:t>
            </a:r>
            <a:r>
              <a:rPr lang="tr-TR" dirty="0"/>
              <a:t> </a:t>
            </a:r>
            <a:r>
              <a:rPr lang="tr-TR" dirty="0" err="1"/>
              <a:t>therapy</a:t>
            </a:r>
            <a:r>
              <a:rPr lang="tr-TR" dirty="0"/>
              <a:t>. </a:t>
            </a:r>
            <a:r>
              <a:rPr lang="tr-TR" i="1" dirty="0" err="1"/>
              <a:t>Medical</a:t>
            </a:r>
            <a:r>
              <a:rPr lang="tr-TR" i="1" dirty="0"/>
              <a:t> </a:t>
            </a:r>
            <a:r>
              <a:rPr lang="tr-TR" i="1" dirty="0" err="1"/>
              <a:t>physics</a:t>
            </a:r>
            <a:r>
              <a:rPr lang="tr-TR" dirty="0"/>
              <a:t>, </a:t>
            </a:r>
            <a:r>
              <a:rPr lang="tr-TR" i="1" dirty="0"/>
              <a:t>46</a:t>
            </a:r>
            <a:r>
              <a:rPr lang="tr-TR" dirty="0"/>
              <a:t>(1), e1-e36.</a:t>
            </a:r>
            <a:endParaRPr lang="tr-TR" sz="2800"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7" name="Content Placeholder 2"/>
          <p:cNvSpPr txBox="1">
            <a:spLocks/>
          </p:cNvSpPr>
          <p:nvPr/>
        </p:nvSpPr>
        <p:spPr>
          <a:xfrm>
            <a:off x="358927" y="916275"/>
            <a:ext cx="10483245" cy="50536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tr-TR" dirty="0"/>
          </a:p>
        </p:txBody>
      </p:sp>
      <p:pic>
        <p:nvPicPr>
          <p:cNvPr id="5" name="Picture 4"/>
          <p:cNvPicPr>
            <a:picLocks noChangeAspect="1"/>
          </p:cNvPicPr>
          <p:nvPr/>
        </p:nvPicPr>
        <p:blipFill>
          <a:blip r:embed="rId2"/>
          <a:stretch>
            <a:fillRect/>
          </a:stretch>
        </p:blipFill>
        <p:spPr>
          <a:xfrm>
            <a:off x="6326371" y="479308"/>
            <a:ext cx="5714051" cy="5793917"/>
          </a:xfrm>
          <a:prstGeom prst="rect">
            <a:avLst/>
          </a:prstGeom>
        </p:spPr>
      </p:pic>
    </p:spTree>
    <p:extLst>
      <p:ext uri="{BB962C8B-B14F-4D97-AF65-F5344CB8AC3E}">
        <p14:creationId xmlns:p14="http://schemas.microsoft.com/office/powerpoint/2010/main" val="23490750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2380" y="1037561"/>
            <a:ext cx="4858053" cy="1320800"/>
          </a:xfrm>
        </p:spPr>
        <p:txBody>
          <a:bodyPr/>
          <a:lstStyle/>
          <a:p>
            <a:r>
              <a:rPr lang="tr-TR" dirty="0" smtClean="0"/>
              <a:t>Medikal Görüntüleme – Derin Öğrenme</a:t>
            </a:r>
            <a:endParaRPr lang="tr-TR" dirty="0"/>
          </a:p>
        </p:txBody>
      </p:sp>
      <p:sp>
        <p:nvSpPr>
          <p:cNvPr id="3" name="Content Placeholder 2"/>
          <p:cNvSpPr>
            <a:spLocks noGrp="1"/>
          </p:cNvSpPr>
          <p:nvPr>
            <p:ph idx="1"/>
          </p:nvPr>
        </p:nvSpPr>
        <p:spPr>
          <a:xfrm>
            <a:off x="416077" y="4114229"/>
            <a:ext cx="4253895" cy="1216404"/>
          </a:xfrm>
        </p:spPr>
        <p:txBody>
          <a:bodyPr>
            <a:normAutofit fontScale="92500" lnSpcReduction="20000"/>
          </a:bodyPr>
          <a:lstStyle/>
          <a:p>
            <a:pPr marL="0" indent="0">
              <a:buNone/>
            </a:pPr>
            <a:r>
              <a:rPr lang="tr-TR" sz="1600" dirty="0" err="1" smtClean="0"/>
              <a:t>Kaynak:</a:t>
            </a:r>
            <a:r>
              <a:rPr lang="tr-TR" dirty="0" err="1"/>
              <a:t>Sahiner</a:t>
            </a:r>
            <a:r>
              <a:rPr lang="tr-TR" dirty="0"/>
              <a:t>, B., </a:t>
            </a:r>
            <a:r>
              <a:rPr lang="tr-TR" dirty="0" err="1"/>
              <a:t>Pezeshk</a:t>
            </a:r>
            <a:r>
              <a:rPr lang="tr-TR" dirty="0"/>
              <a:t>, A., </a:t>
            </a:r>
            <a:r>
              <a:rPr lang="tr-TR" dirty="0" err="1"/>
              <a:t>Hadjiiski</a:t>
            </a:r>
            <a:r>
              <a:rPr lang="tr-TR" dirty="0"/>
              <a:t>, L. M., </a:t>
            </a:r>
            <a:r>
              <a:rPr lang="tr-TR" dirty="0" err="1"/>
              <a:t>Wang</a:t>
            </a:r>
            <a:r>
              <a:rPr lang="tr-TR" dirty="0"/>
              <a:t>, X., </a:t>
            </a:r>
            <a:r>
              <a:rPr lang="tr-TR" dirty="0" err="1"/>
              <a:t>Drukker</a:t>
            </a:r>
            <a:r>
              <a:rPr lang="tr-TR" dirty="0"/>
              <a:t>, K., </a:t>
            </a:r>
            <a:r>
              <a:rPr lang="tr-TR" dirty="0" err="1"/>
              <a:t>Cha</a:t>
            </a:r>
            <a:r>
              <a:rPr lang="tr-TR" dirty="0"/>
              <a:t>, K. H., ... &amp; </a:t>
            </a:r>
            <a:r>
              <a:rPr lang="tr-TR" dirty="0" err="1"/>
              <a:t>Giger</a:t>
            </a:r>
            <a:r>
              <a:rPr lang="tr-TR" dirty="0"/>
              <a:t>, M. L. (2019). </a:t>
            </a:r>
            <a:r>
              <a:rPr lang="tr-TR" dirty="0" err="1"/>
              <a:t>Deep</a:t>
            </a:r>
            <a:r>
              <a:rPr lang="tr-TR" dirty="0"/>
              <a:t> </a:t>
            </a:r>
            <a:r>
              <a:rPr lang="tr-TR" dirty="0" err="1"/>
              <a:t>learning</a:t>
            </a:r>
            <a:r>
              <a:rPr lang="tr-TR" dirty="0"/>
              <a:t> in </a:t>
            </a:r>
            <a:r>
              <a:rPr lang="tr-TR" dirty="0" err="1"/>
              <a:t>medical</a:t>
            </a:r>
            <a:r>
              <a:rPr lang="tr-TR" dirty="0"/>
              <a:t> </a:t>
            </a:r>
            <a:r>
              <a:rPr lang="tr-TR" dirty="0" err="1"/>
              <a:t>imaging</a:t>
            </a:r>
            <a:r>
              <a:rPr lang="tr-TR" dirty="0"/>
              <a:t> </a:t>
            </a:r>
            <a:r>
              <a:rPr lang="tr-TR" dirty="0" err="1"/>
              <a:t>and</a:t>
            </a:r>
            <a:r>
              <a:rPr lang="tr-TR" dirty="0"/>
              <a:t> </a:t>
            </a:r>
            <a:r>
              <a:rPr lang="tr-TR" dirty="0" err="1"/>
              <a:t>radiation</a:t>
            </a:r>
            <a:r>
              <a:rPr lang="tr-TR" dirty="0"/>
              <a:t> </a:t>
            </a:r>
            <a:r>
              <a:rPr lang="tr-TR" dirty="0" err="1"/>
              <a:t>therapy</a:t>
            </a:r>
            <a:r>
              <a:rPr lang="tr-TR" dirty="0"/>
              <a:t>. </a:t>
            </a:r>
            <a:r>
              <a:rPr lang="tr-TR" i="1" dirty="0" err="1"/>
              <a:t>Medical</a:t>
            </a:r>
            <a:r>
              <a:rPr lang="tr-TR" i="1" dirty="0"/>
              <a:t> </a:t>
            </a:r>
            <a:r>
              <a:rPr lang="tr-TR" i="1" dirty="0" err="1"/>
              <a:t>physics</a:t>
            </a:r>
            <a:r>
              <a:rPr lang="tr-TR" dirty="0"/>
              <a:t>, </a:t>
            </a:r>
            <a:r>
              <a:rPr lang="tr-TR" i="1" dirty="0"/>
              <a:t>46</a:t>
            </a:r>
            <a:r>
              <a:rPr lang="tr-TR" dirty="0"/>
              <a:t>(1), e1-e36.</a:t>
            </a:r>
            <a:endParaRPr lang="tr-TR" sz="2800"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7" name="Content Placeholder 2"/>
          <p:cNvSpPr txBox="1">
            <a:spLocks/>
          </p:cNvSpPr>
          <p:nvPr/>
        </p:nvSpPr>
        <p:spPr>
          <a:xfrm>
            <a:off x="358927" y="916275"/>
            <a:ext cx="10483245" cy="50536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tr-TR" dirty="0"/>
          </a:p>
        </p:txBody>
      </p:sp>
      <p:pic>
        <p:nvPicPr>
          <p:cNvPr id="6" name="Picture 5"/>
          <p:cNvPicPr>
            <a:picLocks noChangeAspect="1"/>
          </p:cNvPicPr>
          <p:nvPr/>
        </p:nvPicPr>
        <p:blipFill>
          <a:blip r:embed="rId2"/>
          <a:stretch>
            <a:fillRect/>
          </a:stretch>
        </p:blipFill>
        <p:spPr>
          <a:xfrm>
            <a:off x="4743885" y="1037561"/>
            <a:ext cx="7312044" cy="4914204"/>
          </a:xfrm>
          <a:prstGeom prst="rect">
            <a:avLst/>
          </a:prstGeom>
        </p:spPr>
      </p:pic>
    </p:spTree>
    <p:extLst>
      <p:ext uri="{BB962C8B-B14F-4D97-AF65-F5344CB8AC3E}">
        <p14:creationId xmlns:p14="http://schemas.microsoft.com/office/powerpoint/2010/main" val="15518709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3997" y="916275"/>
            <a:ext cx="4858053" cy="1320800"/>
          </a:xfrm>
        </p:spPr>
        <p:txBody>
          <a:bodyPr/>
          <a:lstStyle/>
          <a:p>
            <a:r>
              <a:rPr lang="tr-TR" dirty="0" smtClean="0"/>
              <a:t>Medikal Görüntüleme – Derin Öğrenme</a:t>
            </a:r>
            <a:endParaRPr lang="tr-TR" dirty="0"/>
          </a:p>
        </p:txBody>
      </p:sp>
      <p:sp>
        <p:nvSpPr>
          <p:cNvPr id="3" name="Content Placeholder 2"/>
          <p:cNvSpPr>
            <a:spLocks noGrp="1"/>
          </p:cNvSpPr>
          <p:nvPr>
            <p:ph idx="1"/>
          </p:nvPr>
        </p:nvSpPr>
        <p:spPr>
          <a:xfrm>
            <a:off x="416077" y="4114229"/>
            <a:ext cx="4253895" cy="1216404"/>
          </a:xfrm>
        </p:spPr>
        <p:txBody>
          <a:bodyPr>
            <a:normAutofit fontScale="92500" lnSpcReduction="20000"/>
          </a:bodyPr>
          <a:lstStyle/>
          <a:p>
            <a:pPr marL="0" indent="0">
              <a:buNone/>
            </a:pPr>
            <a:r>
              <a:rPr lang="tr-TR" sz="1600" dirty="0" err="1" smtClean="0"/>
              <a:t>Kaynak:</a:t>
            </a:r>
            <a:r>
              <a:rPr lang="tr-TR" dirty="0" err="1"/>
              <a:t>Sahiner</a:t>
            </a:r>
            <a:r>
              <a:rPr lang="tr-TR" dirty="0"/>
              <a:t>, B., </a:t>
            </a:r>
            <a:r>
              <a:rPr lang="tr-TR" dirty="0" err="1"/>
              <a:t>Pezeshk</a:t>
            </a:r>
            <a:r>
              <a:rPr lang="tr-TR" dirty="0"/>
              <a:t>, A., </a:t>
            </a:r>
            <a:r>
              <a:rPr lang="tr-TR" dirty="0" err="1"/>
              <a:t>Hadjiiski</a:t>
            </a:r>
            <a:r>
              <a:rPr lang="tr-TR" dirty="0"/>
              <a:t>, L. M., </a:t>
            </a:r>
            <a:r>
              <a:rPr lang="tr-TR" dirty="0" err="1"/>
              <a:t>Wang</a:t>
            </a:r>
            <a:r>
              <a:rPr lang="tr-TR" dirty="0"/>
              <a:t>, X., </a:t>
            </a:r>
            <a:r>
              <a:rPr lang="tr-TR" dirty="0" err="1"/>
              <a:t>Drukker</a:t>
            </a:r>
            <a:r>
              <a:rPr lang="tr-TR" dirty="0"/>
              <a:t>, K., </a:t>
            </a:r>
            <a:r>
              <a:rPr lang="tr-TR" dirty="0" err="1"/>
              <a:t>Cha</a:t>
            </a:r>
            <a:r>
              <a:rPr lang="tr-TR" dirty="0"/>
              <a:t>, K. H., ... &amp; </a:t>
            </a:r>
            <a:r>
              <a:rPr lang="tr-TR" dirty="0" err="1"/>
              <a:t>Giger</a:t>
            </a:r>
            <a:r>
              <a:rPr lang="tr-TR" dirty="0"/>
              <a:t>, M. L. (2019). </a:t>
            </a:r>
            <a:r>
              <a:rPr lang="tr-TR" dirty="0" err="1"/>
              <a:t>Deep</a:t>
            </a:r>
            <a:r>
              <a:rPr lang="tr-TR" dirty="0"/>
              <a:t> </a:t>
            </a:r>
            <a:r>
              <a:rPr lang="tr-TR" dirty="0" err="1"/>
              <a:t>learning</a:t>
            </a:r>
            <a:r>
              <a:rPr lang="tr-TR" dirty="0"/>
              <a:t> in </a:t>
            </a:r>
            <a:r>
              <a:rPr lang="tr-TR" dirty="0" err="1"/>
              <a:t>medical</a:t>
            </a:r>
            <a:r>
              <a:rPr lang="tr-TR" dirty="0"/>
              <a:t> </a:t>
            </a:r>
            <a:r>
              <a:rPr lang="tr-TR" dirty="0" err="1"/>
              <a:t>imaging</a:t>
            </a:r>
            <a:r>
              <a:rPr lang="tr-TR" dirty="0"/>
              <a:t> </a:t>
            </a:r>
            <a:r>
              <a:rPr lang="tr-TR" dirty="0" err="1"/>
              <a:t>and</a:t>
            </a:r>
            <a:r>
              <a:rPr lang="tr-TR" dirty="0"/>
              <a:t> </a:t>
            </a:r>
            <a:r>
              <a:rPr lang="tr-TR" dirty="0" err="1"/>
              <a:t>radiation</a:t>
            </a:r>
            <a:r>
              <a:rPr lang="tr-TR" dirty="0"/>
              <a:t> </a:t>
            </a:r>
            <a:r>
              <a:rPr lang="tr-TR" dirty="0" err="1"/>
              <a:t>therapy</a:t>
            </a:r>
            <a:r>
              <a:rPr lang="tr-TR" dirty="0"/>
              <a:t>. </a:t>
            </a:r>
            <a:r>
              <a:rPr lang="tr-TR" i="1" dirty="0" err="1"/>
              <a:t>Medical</a:t>
            </a:r>
            <a:r>
              <a:rPr lang="tr-TR" i="1" dirty="0"/>
              <a:t> </a:t>
            </a:r>
            <a:r>
              <a:rPr lang="tr-TR" i="1" dirty="0" err="1"/>
              <a:t>physics</a:t>
            </a:r>
            <a:r>
              <a:rPr lang="tr-TR" dirty="0"/>
              <a:t>, </a:t>
            </a:r>
            <a:r>
              <a:rPr lang="tr-TR" i="1" dirty="0"/>
              <a:t>46</a:t>
            </a:r>
            <a:r>
              <a:rPr lang="tr-TR" dirty="0"/>
              <a:t>(1), e1-e36.</a:t>
            </a:r>
            <a:endParaRPr lang="tr-TR" sz="2800"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7" name="Content Placeholder 2"/>
          <p:cNvSpPr txBox="1">
            <a:spLocks/>
          </p:cNvSpPr>
          <p:nvPr/>
        </p:nvSpPr>
        <p:spPr>
          <a:xfrm>
            <a:off x="358927" y="916275"/>
            <a:ext cx="10483245" cy="50536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tr-TR" dirty="0"/>
          </a:p>
        </p:txBody>
      </p:sp>
      <p:pic>
        <p:nvPicPr>
          <p:cNvPr id="5" name="Picture 4"/>
          <p:cNvPicPr>
            <a:picLocks noChangeAspect="1"/>
          </p:cNvPicPr>
          <p:nvPr/>
        </p:nvPicPr>
        <p:blipFill>
          <a:blip r:embed="rId2"/>
          <a:stretch>
            <a:fillRect/>
          </a:stretch>
        </p:blipFill>
        <p:spPr>
          <a:xfrm>
            <a:off x="4638675" y="1455390"/>
            <a:ext cx="7553325" cy="3676650"/>
          </a:xfrm>
          <a:prstGeom prst="rect">
            <a:avLst/>
          </a:prstGeom>
        </p:spPr>
      </p:pic>
    </p:spTree>
    <p:extLst>
      <p:ext uri="{BB962C8B-B14F-4D97-AF65-F5344CB8AC3E}">
        <p14:creationId xmlns:p14="http://schemas.microsoft.com/office/powerpoint/2010/main" val="35400480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3998" y="766238"/>
            <a:ext cx="4858053" cy="1320800"/>
          </a:xfrm>
        </p:spPr>
        <p:txBody>
          <a:bodyPr/>
          <a:lstStyle/>
          <a:p>
            <a:r>
              <a:rPr lang="tr-TR" dirty="0" smtClean="0"/>
              <a:t>Medikal Görüntüleme – Derin Öğrenme</a:t>
            </a:r>
            <a:endParaRPr lang="tr-TR" dirty="0"/>
          </a:p>
        </p:txBody>
      </p:sp>
      <p:sp>
        <p:nvSpPr>
          <p:cNvPr id="3" name="Content Placeholder 2"/>
          <p:cNvSpPr>
            <a:spLocks noGrp="1"/>
          </p:cNvSpPr>
          <p:nvPr>
            <p:ph idx="1"/>
          </p:nvPr>
        </p:nvSpPr>
        <p:spPr>
          <a:xfrm>
            <a:off x="416077" y="4114229"/>
            <a:ext cx="4253895" cy="1216404"/>
          </a:xfrm>
        </p:spPr>
        <p:txBody>
          <a:bodyPr>
            <a:normAutofit fontScale="92500" lnSpcReduction="20000"/>
          </a:bodyPr>
          <a:lstStyle/>
          <a:p>
            <a:pPr marL="0" indent="0">
              <a:buNone/>
            </a:pPr>
            <a:r>
              <a:rPr lang="tr-TR" sz="1600" dirty="0" err="1" smtClean="0"/>
              <a:t>Kaynak:</a:t>
            </a:r>
            <a:r>
              <a:rPr lang="tr-TR" dirty="0" err="1"/>
              <a:t>Sahiner</a:t>
            </a:r>
            <a:r>
              <a:rPr lang="tr-TR" dirty="0"/>
              <a:t>, B., </a:t>
            </a:r>
            <a:r>
              <a:rPr lang="tr-TR" dirty="0" err="1"/>
              <a:t>Pezeshk</a:t>
            </a:r>
            <a:r>
              <a:rPr lang="tr-TR" dirty="0"/>
              <a:t>, A., </a:t>
            </a:r>
            <a:r>
              <a:rPr lang="tr-TR" dirty="0" err="1"/>
              <a:t>Hadjiiski</a:t>
            </a:r>
            <a:r>
              <a:rPr lang="tr-TR" dirty="0"/>
              <a:t>, L. M., </a:t>
            </a:r>
            <a:r>
              <a:rPr lang="tr-TR" dirty="0" err="1"/>
              <a:t>Wang</a:t>
            </a:r>
            <a:r>
              <a:rPr lang="tr-TR" dirty="0"/>
              <a:t>, X., </a:t>
            </a:r>
            <a:r>
              <a:rPr lang="tr-TR" dirty="0" err="1"/>
              <a:t>Drukker</a:t>
            </a:r>
            <a:r>
              <a:rPr lang="tr-TR" dirty="0"/>
              <a:t>, K., </a:t>
            </a:r>
            <a:r>
              <a:rPr lang="tr-TR" dirty="0" err="1"/>
              <a:t>Cha</a:t>
            </a:r>
            <a:r>
              <a:rPr lang="tr-TR" dirty="0"/>
              <a:t>, K. H., ... &amp; </a:t>
            </a:r>
            <a:r>
              <a:rPr lang="tr-TR" dirty="0" err="1"/>
              <a:t>Giger</a:t>
            </a:r>
            <a:r>
              <a:rPr lang="tr-TR" dirty="0"/>
              <a:t>, M. L. (2019). </a:t>
            </a:r>
            <a:r>
              <a:rPr lang="tr-TR" dirty="0" err="1"/>
              <a:t>Deep</a:t>
            </a:r>
            <a:r>
              <a:rPr lang="tr-TR" dirty="0"/>
              <a:t> </a:t>
            </a:r>
            <a:r>
              <a:rPr lang="tr-TR" dirty="0" err="1"/>
              <a:t>learning</a:t>
            </a:r>
            <a:r>
              <a:rPr lang="tr-TR" dirty="0"/>
              <a:t> in </a:t>
            </a:r>
            <a:r>
              <a:rPr lang="tr-TR" dirty="0" err="1"/>
              <a:t>medical</a:t>
            </a:r>
            <a:r>
              <a:rPr lang="tr-TR" dirty="0"/>
              <a:t> </a:t>
            </a:r>
            <a:r>
              <a:rPr lang="tr-TR" dirty="0" err="1"/>
              <a:t>imaging</a:t>
            </a:r>
            <a:r>
              <a:rPr lang="tr-TR" dirty="0"/>
              <a:t> </a:t>
            </a:r>
            <a:r>
              <a:rPr lang="tr-TR" dirty="0" err="1"/>
              <a:t>and</a:t>
            </a:r>
            <a:r>
              <a:rPr lang="tr-TR" dirty="0"/>
              <a:t> </a:t>
            </a:r>
            <a:r>
              <a:rPr lang="tr-TR" dirty="0" err="1"/>
              <a:t>radiation</a:t>
            </a:r>
            <a:r>
              <a:rPr lang="tr-TR" dirty="0"/>
              <a:t> </a:t>
            </a:r>
            <a:r>
              <a:rPr lang="tr-TR" dirty="0" err="1"/>
              <a:t>therapy</a:t>
            </a:r>
            <a:r>
              <a:rPr lang="tr-TR" dirty="0"/>
              <a:t>. </a:t>
            </a:r>
            <a:r>
              <a:rPr lang="tr-TR" i="1" dirty="0" err="1"/>
              <a:t>Medical</a:t>
            </a:r>
            <a:r>
              <a:rPr lang="tr-TR" i="1" dirty="0"/>
              <a:t> </a:t>
            </a:r>
            <a:r>
              <a:rPr lang="tr-TR" i="1" dirty="0" err="1"/>
              <a:t>physics</a:t>
            </a:r>
            <a:r>
              <a:rPr lang="tr-TR" dirty="0"/>
              <a:t>, </a:t>
            </a:r>
            <a:r>
              <a:rPr lang="tr-TR" i="1" dirty="0"/>
              <a:t>46</a:t>
            </a:r>
            <a:r>
              <a:rPr lang="tr-TR" dirty="0"/>
              <a:t>(1), e1-e36.</a:t>
            </a:r>
            <a:endParaRPr lang="tr-TR" sz="2800"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7" name="Content Placeholder 2"/>
          <p:cNvSpPr txBox="1">
            <a:spLocks/>
          </p:cNvSpPr>
          <p:nvPr/>
        </p:nvSpPr>
        <p:spPr>
          <a:xfrm>
            <a:off x="358927" y="916275"/>
            <a:ext cx="10483245" cy="50536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tr-TR" dirty="0"/>
          </a:p>
        </p:txBody>
      </p:sp>
      <p:pic>
        <p:nvPicPr>
          <p:cNvPr id="6" name="Picture 5"/>
          <p:cNvPicPr>
            <a:picLocks noChangeAspect="1"/>
          </p:cNvPicPr>
          <p:nvPr/>
        </p:nvPicPr>
        <p:blipFill>
          <a:blip r:embed="rId2"/>
          <a:stretch>
            <a:fillRect/>
          </a:stretch>
        </p:blipFill>
        <p:spPr>
          <a:xfrm>
            <a:off x="5600549" y="452953"/>
            <a:ext cx="6468793" cy="5820272"/>
          </a:xfrm>
          <a:prstGeom prst="rect">
            <a:avLst/>
          </a:prstGeom>
        </p:spPr>
      </p:pic>
    </p:spTree>
    <p:extLst>
      <p:ext uri="{BB962C8B-B14F-4D97-AF65-F5344CB8AC3E}">
        <p14:creationId xmlns:p14="http://schemas.microsoft.com/office/powerpoint/2010/main" val="15139790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45987" y="916275"/>
            <a:ext cx="4858053" cy="1320800"/>
          </a:xfrm>
        </p:spPr>
        <p:txBody>
          <a:bodyPr/>
          <a:lstStyle/>
          <a:p>
            <a:r>
              <a:rPr lang="tr-TR" dirty="0" smtClean="0"/>
              <a:t>Medikal Görüntüleme – Derin Öğrenme</a:t>
            </a:r>
            <a:endParaRPr lang="tr-TR" dirty="0"/>
          </a:p>
        </p:txBody>
      </p:sp>
      <p:sp>
        <p:nvSpPr>
          <p:cNvPr id="3" name="Content Placeholder 2"/>
          <p:cNvSpPr>
            <a:spLocks noGrp="1"/>
          </p:cNvSpPr>
          <p:nvPr>
            <p:ph idx="1"/>
          </p:nvPr>
        </p:nvSpPr>
        <p:spPr>
          <a:xfrm>
            <a:off x="416077" y="4114229"/>
            <a:ext cx="4253895" cy="1216404"/>
          </a:xfrm>
        </p:spPr>
        <p:txBody>
          <a:bodyPr>
            <a:normAutofit fontScale="92500" lnSpcReduction="20000"/>
          </a:bodyPr>
          <a:lstStyle/>
          <a:p>
            <a:pPr marL="0" indent="0">
              <a:buNone/>
            </a:pPr>
            <a:r>
              <a:rPr lang="tr-TR" sz="1600" dirty="0" err="1" smtClean="0"/>
              <a:t>Kaynak:</a:t>
            </a:r>
            <a:r>
              <a:rPr lang="tr-TR" dirty="0" err="1"/>
              <a:t>Sahiner</a:t>
            </a:r>
            <a:r>
              <a:rPr lang="tr-TR" dirty="0"/>
              <a:t>, B., </a:t>
            </a:r>
            <a:r>
              <a:rPr lang="tr-TR" dirty="0" err="1"/>
              <a:t>Pezeshk</a:t>
            </a:r>
            <a:r>
              <a:rPr lang="tr-TR" dirty="0"/>
              <a:t>, A., </a:t>
            </a:r>
            <a:r>
              <a:rPr lang="tr-TR" dirty="0" err="1"/>
              <a:t>Hadjiiski</a:t>
            </a:r>
            <a:r>
              <a:rPr lang="tr-TR" dirty="0"/>
              <a:t>, L. M., </a:t>
            </a:r>
            <a:r>
              <a:rPr lang="tr-TR" dirty="0" err="1"/>
              <a:t>Wang</a:t>
            </a:r>
            <a:r>
              <a:rPr lang="tr-TR" dirty="0"/>
              <a:t>, X., </a:t>
            </a:r>
            <a:r>
              <a:rPr lang="tr-TR" dirty="0" err="1"/>
              <a:t>Drukker</a:t>
            </a:r>
            <a:r>
              <a:rPr lang="tr-TR" dirty="0"/>
              <a:t>, K., </a:t>
            </a:r>
            <a:r>
              <a:rPr lang="tr-TR" dirty="0" err="1"/>
              <a:t>Cha</a:t>
            </a:r>
            <a:r>
              <a:rPr lang="tr-TR" dirty="0"/>
              <a:t>, K. H., ... &amp; </a:t>
            </a:r>
            <a:r>
              <a:rPr lang="tr-TR" dirty="0" err="1"/>
              <a:t>Giger</a:t>
            </a:r>
            <a:r>
              <a:rPr lang="tr-TR" dirty="0"/>
              <a:t>, M. L. (2019). </a:t>
            </a:r>
            <a:r>
              <a:rPr lang="tr-TR" dirty="0" err="1"/>
              <a:t>Deep</a:t>
            </a:r>
            <a:r>
              <a:rPr lang="tr-TR" dirty="0"/>
              <a:t> </a:t>
            </a:r>
            <a:r>
              <a:rPr lang="tr-TR" dirty="0" err="1"/>
              <a:t>learning</a:t>
            </a:r>
            <a:r>
              <a:rPr lang="tr-TR" dirty="0"/>
              <a:t> in </a:t>
            </a:r>
            <a:r>
              <a:rPr lang="tr-TR" dirty="0" err="1"/>
              <a:t>medical</a:t>
            </a:r>
            <a:r>
              <a:rPr lang="tr-TR" dirty="0"/>
              <a:t> </a:t>
            </a:r>
            <a:r>
              <a:rPr lang="tr-TR" dirty="0" err="1"/>
              <a:t>imaging</a:t>
            </a:r>
            <a:r>
              <a:rPr lang="tr-TR" dirty="0"/>
              <a:t> </a:t>
            </a:r>
            <a:r>
              <a:rPr lang="tr-TR" dirty="0" err="1"/>
              <a:t>and</a:t>
            </a:r>
            <a:r>
              <a:rPr lang="tr-TR" dirty="0"/>
              <a:t> </a:t>
            </a:r>
            <a:r>
              <a:rPr lang="tr-TR" dirty="0" err="1"/>
              <a:t>radiation</a:t>
            </a:r>
            <a:r>
              <a:rPr lang="tr-TR" dirty="0"/>
              <a:t> </a:t>
            </a:r>
            <a:r>
              <a:rPr lang="tr-TR" dirty="0" err="1"/>
              <a:t>therapy</a:t>
            </a:r>
            <a:r>
              <a:rPr lang="tr-TR" dirty="0"/>
              <a:t>. </a:t>
            </a:r>
            <a:r>
              <a:rPr lang="tr-TR" i="1" dirty="0" err="1"/>
              <a:t>Medical</a:t>
            </a:r>
            <a:r>
              <a:rPr lang="tr-TR" i="1" dirty="0"/>
              <a:t> </a:t>
            </a:r>
            <a:r>
              <a:rPr lang="tr-TR" i="1" dirty="0" err="1"/>
              <a:t>physics</a:t>
            </a:r>
            <a:r>
              <a:rPr lang="tr-TR" dirty="0"/>
              <a:t>, </a:t>
            </a:r>
            <a:r>
              <a:rPr lang="tr-TR" i="1" dirty="0"/>
              <a:t>46</a:t>
            </a:r>
            <a:r>
              <a:rPr lang="tr-TR" dirty="0"/>
              <a:t>(1), e1-e36.</a:t>
            </a:r>
            <a:endParaRPr lang="tr-TR" sz="2800"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7" name="Content Placeholder 2"/>
          <p:cNvSpPr txBox="1">
            <a:spLocks/>
          </p:cNvSpPr>
          <p:nvPr/>
        </p:nvSpPr>
        <p:spPr>
          <a:xfrm>
            <a:off x="358927" y="916275"/>
            <a:ext cx="10483245" cy="50536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tr-TR" dirty="0"/>
          </a:p>
        </p:txBody>
      </p:sp>
      <p:pic>
        <p:nvPicPr>
          <p:cNvPr id="5" name="Picture 4"/>
          <p:cNvPicPr>
            <a:picLocks noChangeAspect="1"/>
          </p:cNvPicPr>
          <p:nvPr/>
        </p:nvPicPr>
        <p:blipFill>
          <a:blip r:embed="rId2"/>
          <a:stretch>
            <a:fillRect/>
          </a:stretch>
        </p:blipFill>
        <p:spPr>
          <a:xfrm>
            <a:off x="5818571" y="591014"/>
            <a:ext cx="5406467" cy="5378953"/>
          </a:xfrm>
          <a:prstGeom prst="rect">
            <a:avLst/>
          </a:prstGeom>
        </p:spPr>
      </p:pic>
    </p:spTree>
    <p:extLst>
      <p:ext uri="{BB962C8B-B14F-4D97-AF65-F5344CB8AC3E}">
        <p14:creationId xmlns:p14="http://schemas.microsoft.com/office/powerpoint/2010/main" val="11868445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3997" y="949113"/>
            <a:ext cx="4858053" cy="1320800"/>
          </a:xfrm>
        </p:spPr>
        <p:txBody>
          <a:bodyPr/>
          <a:lstStyle/>
          <a:p>
            <a:r>
              <a:rPr lang="tr-TR" dirty="0" smtClean="0"/>
              <a:t>Medikal Görüntüleme – Derin Öğrenme</a:t>
            </a:r>
            <a:endParaRPr lang="tr-TR" dirty="0"/>
          </a:p>
        </p:txBody>
      </p:sp>
      <p:sp>
        <p:nvSpPr>
          <p:cNvPr id="3" name="Content Placeholder 2"/>
          <p:cNvSpPr>
            <a:spLocks noGrp="1"/>
          </p:cNvSpPr>
          <p:nvPr>
            <p:ph idx="1"/>
          </p:nvPr>
        </p:nvSpPr>
        <p:spPr>
          <a:xfrm>
            <a:off x="416077" y="4114229"/>
            <a:ext cx="4253895" cy="1216404"/>
          </a:xfrm>
        </p:spPr>
        <p:txBody>
          <a:bodyPr>
            <a:normAutofit fontScale="92500" lnSpcReduction="20000"/>
          </a:bodyPr>
          <a:lstStyle/>
          <a:p>
            <a:pPr marL="0" indent="0">
              <a:buNone/>
            </a:pPr>
            <a:r>
              <a:rPr lang="tr-TR" sz="1600" dirty="0" err="1" smtClean="0"/>
              <a:t>Kaynak:</a:t>
            </a:r>
            <a:r>
              <a:rPr lang="tr-TR" dirty="0" err="1"/>
              <a:t>Sahiner</a:t>
            </a:r>
            <a:r>
              <a:rPr lang="tr-TR" dirty="0"/>
              <a:t>, B., </a:t>
            </a:r>
            <a:r>
              <a:rPr lang="tr-TR" dirty="0" err="1"/>
              <a:t>Pezeshk</a:t>
            </a:r>
            <a:r>
              <a:rPr lang="tr-TR" dirty="0"/>
              <a:t>, A., </a:t>
            </a:r>
            <a:r>
              <a:rPr lang="tr-TR" dirty="0" err="1"/>
              <a:t>Hadjiiski</a:t>
            </a:r>
            <a:r>
              <a:rPr lang="tr-TR" dirty="0"/>
              <a:t>, L. M., </a:t>
            </a:r>
            <a:r>
              <a:rPr lang="tr-TR" dirty="0" err="1"/>
              <a:t>Wang</a:t>
            </a:r>
            <a:r>
              <a:rPr lang="tr-TR" dirty="0"/>
              <a:t>, X., </a:t>
            </a:r>
            <a:r>
              <a:rPr lang="tr-TR" dirty="0" err="1"/>
              <a:t>Drukker</a:t>
            </a:r>
            <a:r>
              <a:rPr lang="tr-TR" dirty="0"/>
              <a:t>, K., </a:t>
            </a:r>
            <a:r>
              <a:rPr lang="tr-TR" dirty="0" err="1"/>
              <a:t>Cha</a:t>
            </a:r>
            <a:r>
              <a:rPr lang="tr-TR" dirty="0"/>
              <a:t>, K. H., ... &amp; </a:t>
            </a:r>
            <a:r>
              <a:rPr lang="tr-TR" dirty="0" err="1"/>
              <a:t>Giger</a:t>
            </a:r>
            <a:r>
              <a:rPr lang="tr-TR" dirty="0"/>
              <a:t>, M. L. (2019). </a:t>
            </a:r>
            <a:r>
              <a:rPr lang="tr-TR" dirty="0" err="1"/>
              <a:t>Deep</a:t>
            </a:r>
            <a:r>
              <a:rPr lang="tr-TR" dirty="0"/>
              <a:t> </a:t>
            </a:r>
            <a:r>
              <a:rPr lang="tr-TR" dirty="0" err="1"/>
              <a:t>learning</a:t>
            </a:r>
            <a:r>
              <a:rPr lang="tr-TR" dirty="0"/>
              <a:t> in </a:t>
            </a:r>
            <a:r>
              <a:rPr lang="tr-TR" dirty="0" err="1"/>
              <a:t>medical</a:t>
            </a:r>
            <a:r>
              <a:rPr lang="tr-TR" dirty="0"/>
              <a:t> </a:t>
            </a:r>
            <a:r>
              <a:rPr lang="tr-TR" dirty="0" err="1"/>
              <a:t>imaging</a:t>
            </a:r>
            <a:r>
              <a:rPr lang="tr-TR" dirty="0"/>
              <a:t> </a:t>
            </a:r>
            <a:r>
              <a:rPr lang="tr-TR" dirty="0" err="1"/>
              <a:t>and</a:t>
            </a:r>
            <a:r>
              <a:rPr lang="tr-TR" dirty="0"/>
              <a:t> </a:t>
            </a:r>
            <a:r>
              <a:rPr lang="tr-TR" dirty="0" err="1"/>
              <a:t>radiation</a:t>
            </a:r>
            <a:r>
              <a:rPr lang="tr-TR" dirty="0"/>
              <a:t> </a:t>
            </a:r>
            <a:r>
              <a:rPr lang="tr-TR" dirty="0" err="1"/>
              <a:t>therapy</a:t>
            </a:r>
            <a:r>
              <a:rPr lang="tr-TR" dirty="0"/>
              <a:t>. </a:t>
            </a:r>
            <a:r>
              <a:rPr lang="tr-TR" i="1" dirty="0" err="1"/>
              <a:t>Medical</a:t>
            </a:r>
            <a:r>
              <a:rPr lang="tr-TR" i="1" dirty="0"/>
              <a:t> </a:t>
            </a:r>
            <a:r>
              <a:rPr lang="tr-TR" i="1" dirty="0" err="1"/>
              <a:t>physics</a:t>
            </a:r>
            <a:r>
              <a:rPr lang="tr-TR" dirty="0"/>
              <a:t>, </a:t>
            </a:r>
            <a:r>
              <a:rPr lang="tr-TR" i="1" dirty="0"/>
              <a:t>46</a:t>
            </a:r>
            <a:r>
              <a:rPr lang="tr-TR" dirty="0"/>
              <a:t>(1), e1-e36.</a:t>
            </a:r>
            <a:endParaRPr lang="tr-TR" sz="2800"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7" name="Content Placeholder 2"/>
          <p:cNvSpPr txBox="1">
            <a:spLocks/>
          </p:cNvSpPr>
          <p:nvPr/>
        </p:nvSpPr>
        <p:spPr>
          <a:xfrm>
            <a:off x="358927" y="916275"/>
            <a:ext cx="10483245" cy="50536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tr-TR" dirty="0"/>
          </a:p>
        </p:txBody>
      </p:sp>
      <p:pic>
        <p:nvPicPr>
          <p:cNvPr id="6" name="Picture 5"/>
          <p:cNvPicPr>
            <a:picLocks noChangeAspect="1"/>
          </p:cNvPicPr>
          <p:nvPr/>
        </p:nvPicPr>
        <p:blipFill>
          <a:blip r:embed="rId2"/>
          <a:stretch>
            <a:fillRect/>
          </a:stretch>
        </p:blipFill>
        <p:spPr>
          <a:xfrm>
            <a:off x="4746094" y="1339701"/>
            <a:ext cx="7356098" cy="4294169"/>
          </a:xfrm>
          <a:prstGeom prst="rect">
            <a:avLst/>
          </a:prstGeom>
        </p:spPr>
      </p:pic>
    </p:spTree>
    <p:extLst>
      <p:ext uri="{BB962C8B-B14F-4D97-AF65-F5344CB8AC3E}">
        <p14:creationId xmlns:p14="http://schemas.microsoft.com/office/powerpoint/2010/main" val="14108576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8741" y="1000154"/>
            <a:ext cx="4858053" cy="1320800"/>
          </a:xfrm>
        </p:spPr>
        <p:txBody>
          <a:bodyPr/>
          <a:lstStyle/>
          <a:p>
            <a:r>
              <a:rPr lang="tr-TR" dirty="0" smtClean="0"/>
              <a:t>Medikal Görüntüleme – Derin Öğrenme</a:t>
            </a:r>
            <a:endParaRPr lang="tr-TR" dirty="0"/>
          </a:p>
        </p:txBody>
      </p:sp>
      <p:sp>
        <p:nvSpPr>
          <p:cNvPr id="3" name="Content Placeholder 2"/>
          <p:cNvSpPr>
            <a:spLocks noGrp="1"/>
          </p:cNvSpPr>
          <p:nvPr>
            <p:ph idx="1"/>
          </p:nvPr>
        </p:nvSpPr>
        <p:spPr>
          <a:xfrm>
            <a:off x="416077" y="4114229"/>
            <a:ext cx="4253895" cy="1216404"/>
          </a:xfrm>
        </p:spPr>
        <p:txBody>
          <a:bodyPr>
            <a:normAutofit fontScale="92500" lnSpcReduction="20000"/>
          </a:bodyPr>
          <a:lstStyle/>
          <a:p>
            <a:pPr marL="0" indent="0">
              <a:buNone/>
            </a:pPr>
            <a:r>
              <a:rPr lang="tr-TR" sz="1600" dirty="0" err="1" smtClean="0"/>
              <a:t>Kaynak:</a:t>
            </a:r>
            <a:r>
              <a:rPr lang="tr-TR" dirty="0" err="1"/>
              <a:t>Sahiner</a:t>
            </a:r>
            <a:r>
              <a:rPr lang="tr-TR" dirty="0"/>
              <a:t>, B., </a:t>
            </a:r>
            <a:r>
              <a:rPr lang="tr-TR" dirty="0" err="1"/>
              <a:t>Pezeshk</a:t>
            </a:r>
            <a:r>
              <a:rPr lang="tr-TR" dirty="0"/>
              <a:t>, A., </a:t>
            </a:r>
            <a:r>
              <a:rPr lang="tr-TR" dirty="0" err="1"/>
              <a:t>Hadjiiski</a:t>
            </a:r>
            <a:r>
              <a:rPr lang="tr-TR" dirty="0"/>
              <a:t>, L. M., </a:t>
            </a:r>
            <a:r>
              <a:rPr lang="tr-TR" dirty="0" err="1"/>
              <a:t>Wang</a:t>
            </a:r>
            <a:r>
              <a:rPr lang="tr-TR" dirty="0"/>
              <a:t>, X., </a:t>
            </a:r>
            <a:r>
              <a:rPr lang="tr-TR" dirty="0" err="1"/>
              <a:t>Drukker</a:t>
            </a:r>
            <a:r>
              <a:rPr lang="tr-TR" dirty="0"/>
              <a:t>, K., </a:t>
            </a:r>
            <a:r>
              <a:rPr lang="tr-TR" dirty="0" err="1"/>
              <a:t>Cha</a:t>
            </a:r>
            <a:r>
              <a:rPr lang="tr-TR" dirty="0"/>
              <a:t>, K. H., ... &amp; </a:t>
            </a:r>
            <a:r>
              <a:rPr lang="tr-TR" dirty="0" err="1"/>
              <a:t>Giger</a:t>
            </a:r>
            <a:r>
              <a:rPr lang="tr-TR" dirty="0"/>
              <a:t>, M. L. (2019). </a:t>
            </a:r>
            <a:r>
              <a:rPr lang="tr-TR" dirty="0" err="1"/>
              <a:t>Deep</a:t>
            </a:r>
            <a:r>
              <a:rPr lang="tr-TR" dirty="0"/>
              <a:t> </a:t>
            </a:r>
            <a:r>
              <a:rPr lang="tr-TR" dirty="0" err="1"/>
              <a:t>learning</a:t>
            </a:r>
            <a:r>
              <a:rPr lang="tr-TR" dirty="0"/>
              <a:t> in </a:t>
            </a:r>
            <a:r>
              <a:rPr lang="tr-TR" dirty="0" err="1"/>
              <a:t>medical</a:t>
            </a:r>
            <a:r>
              <a:rPr lang="tr-TR" dirty="0"/>
              <a:t> </a:t>
            </a:r>
            <a:r>
              <a:rPr lang="tr-TR" dirty="0" err="1"/>
              <a:t>imaging</a:t>
            </a:r>
            <a:r>
              <a:rPr lang="tr-TR" dirty="0"/>
              <a:t> </a:t>
            </a:r>
            <a:r>
              <a:rPr lang="tr-TR" dirty="0" err="1"/>
              <a:t>and</a:t>
            </a:r>
            <a:r>
              <a:rPr lang="tr-TR" dirty="0"/>
              <a:t> </a:t>
            </a:r>
            <a:r>
              <a:rPr lang="tr-TR" dirty="0" err="1"/>
              <a:t>radiation</a:t>
            </a:r>
            <a:r>
              <a:rPr lang="tr-TR" dirty="0"/>
              <a:t> </a:t>
            </a:r>
            <a:r>
              <a:rPr lang="tr-TR" dirty="0" err="1"/>
              <a:t>therapy</a:t>
            </a:r>
            <a:r>
              <a:rPr lang="tr-TR" dirty="0"/>
              <a:t>. </a:t>
            </a:r>
            <a:r>
              <a:rPr lang="tr-TR" i="1" dirty="0" err="1"/>
              <a:t>Medical</a:t>
            </a:r>
            <a:r>
              <a:rPr lang="tr-TR" i="1" dirty="0"/>
              <a:t> </a:t>
            </a:r>
            <a:r>
              <a:rPr lang="tr-TR" i="1" dirty="0" err="1"/>
              <a:t>physics</a:t>
            </a:r>
            <a:r>
              <a:rPr lang="tr-TR" dirty="0"/>
              <a:t>, </a:t>
            </a:r>
            <a:r>
              <a:rPr lang="tr-TR" i="1" dirty="0"/>
              <a:t>46</a:t>
            </a:r>
            <a:r>
              <a:rPr lang="tr-TR" dirty="0"/>
              <a:t>(1), e1-e36.</a:t>
            </a:r>
            <a:endParaRPr lang="tr-TR" sz="2800"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7" name="Content Placeholder 2"/>
          <p:cNvSpPr txBox="1">
            <a:spLocks/>
          </p:cNvSpPr>
          <p:nvPr/>
        </p:nvSpPr>
        <p:spPr>
          <a:xfrm>
            <a:off x="358927" y="916275"/>
            <a:ext cx="10483245" cy="50536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tr-TR" dirty="0"/>
          </a:p>
        </p:txBody>
      </p:sp>
      <p:pic>
        <p:nvPicPr>
          <p:cNvPr id="5" name="Picture 4"/>
          <p:cNvPicPr>
            <a:picLocks noChangeAspect="1"/>
          </p:cNvPicPr>
          <p:nvPr/>
        </p:nvPicPr>
        <p:blipFill>
          <a:blip r:embed="rId2"/>
          <a:stretch>
            <a:fillRect/>
          </a:stretch>
        </p:blipFill>
        <p:spPr>
          <a:xfrm>
            <a:off x="6018027" y="498601"/>
            <a:ext cx="5531736" cy="5622995"/>
          </a:xfrm>
          <a:prstGeom prst="rect">
            <a:avLst/>
          </a:prstGeom>
        </p:spPr>
      </p:pic>
    </p:spTree>
    <p:extLst>
      <p:ext uri="{BB962C8B-B14F-4D97-AF65-F5344CB8AC3E}">
        <p14:creationId xmlns:p14="http://schemas.microsoft.com/office/powerpoint/2010/main" val="2796974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ermes Büst - Decros - Doğal Taşın Her Hal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7408" y="1657425"/>
            <a:ext cx="4876800" cy="46672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bwMode="auto">
          <a:xfrm>
            <a:off x="2461624" y="3284984"/>
            <a:ext cx="720080" cy="0"/>
          </a:xfrm>
          <a:prstGeom prst="straightConnector1">
            <a:avLst/>
          </a:prstGeom>
          <a:solidFill>
            <a:schemeClr val="accent1"/>
          </a:solidFill>
          <a:ln w="19050" cap="flat" cmpd="sng" algn="ctr">
            <a:solidFill>
              <a:srgbClr val="FF0000"/>
            </a:solidFill>
            <a:prstDash val="solid"/>
            <a:miter lim="800000"/>
            <a:headEnd type="triangle" w="med" len="med"/>
            <a:tailEnd type="triangle"/>
          </a:ln>
          <a:effectLst/>
        </p:spPr>
      </p:cxnSp>
      <p:cxnSp>
        <p:nvCxnSpPr>
          <p:cNvPr id="7" name="Straight Arrow Connector 6"/>
          <p:cNvCxnSpPr/>
          <p:nvPr/>
        </p:nvCxnSpPr>
        <p:spPr bwMode="auto">
          <a:xfrm flipV="1">
            <a:off x="2749656" y="2924944"/>
            <a:ext cx="0" cy="864096"/>
          </a:xfrm>
          <a:prstGeom prst="straightConnector1">
            <a:avLst/>
          </a:prstGeom>
          <a:solidFill>
            <a:schemeClr val="accent1"/>
          </a:solidFill>
          <a:ln w="19050" cap="flat" cmpd="sng" algn="ctr">
            <a:solidFill>
              <a:srgbClr val="FF0000"/>
            </a:solidFill>
            <a:prstDash val="solid"/>
            <a:miter lim="800000"/>
            <a:headEnd type="triangle" w="med" len="med"/>
            <a:tailEnd type="triangle"/>
          </a:ln>
          <a:effectLst/>
        </p:spPr>
      </p:cxnSp>
      <p:cxnSp>
        <p:nvCxnSpPr>
          <p:cNvPr id="9" name="Straight Arrow Connector 8"/>
          <p:cNvCxnSpPr/>
          <p:nvPr/>
        </p:nvCxnSpPr>
        <p:spPr bwMode="auto">
          <a:xfrm flipV="1">
            <a:off x="2893672" y="2204864"/>
            <a:ext cx="0" cy="2016224"/>
          </a:xfrm>
          <a:prstGeom prst="straightConnector1">
            <a:avLst/>
          </a:prstGeom>
          <a:solidFill>
            <a:schemeClr val="accent1"/>
          </a:solidFill>
          <a:ln w="19050" cap="flat" cmpd="sng" algn="ctr">
            <a:solidFill>
              <a:srgbClr val="FF0000"/>
            </a:solidFill>
            <a:prstDash val="solid"/>
            <a:miter lim="800000"/>
            <a:headEnd type="triangle" w="med" len="med"/>
            <a:tailEnd type="triangle"/>
          </a:ln>
          <a:effectLst/>
        </p:spPr>
      </p:cxnSp>
      <p:sp>
        <p:nvSpPr>
          <p:cNvPr id="8" name="Oval 7"/>
          <p:cNvSpPr/>
          <p:nvPr/>
        </p:nvSpPr>
        <p:spPr bwMode="auto">
          <a:xfrm>
            <a:off x="2127716" y="2751102"/>
            <a:ext cx="1656184" cy="317858"/>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defTabSz="914400" fontAlgn="base">
              <a:spcBef>
                <a:spcPct val="0"/>
              </a:spcBef>
              <a:spcAft>
                <a:spcPct val="0"/>
              </a:spcAft>
            </a:pPr>
            <a:endParaRPr lang="tr-TR" sz="2400">
              <a:latin typeface="Tahoma" pitchFamily="34" charset="0"/>
            </a:endParaRPr>
          </a:p>
        </p:txBody>
      </p:sp>
      <p:sp>
        <p:nvSpPr>
          <p:cNvPr id="14" name="TextBox 13"/>
          <p:cNvSpPr txBox="1"/>
          <p:nvPr/>
        </p:nvSpPr>
        <p:spPr>
          <a:xfrm>
            <a:off x="5629977" y="1556792"/>
            <a:ext cx="4305052" cy="2862322"/>
          </a:xfrm>
          <a:prstGeom prst="rect">
            <a:avLst/>
          </a:prstGeom>
          <a:noFill/>
        </p:spPr>
        <p:txBody>
          <a:bodyPr wrap="square" rtlCol="0">
            <a:spAutoFit/>
          </a:bodyPr>
          <a:lstStyle/>
          <a:p>
            <a:r>
              <a:rPr lang="tr-TR" dirty="0"/>
              <a:t>Veri Analitiği, çıkarımlar yaparken zaman zaman İstatistik Yöntemlerden ve Yapay </a:t>
            </a:r>
            <a:r>
              <a:rPr lang="tr-TR" dirty="0" err="1"/>
              <a:t>Zekâ'dan</a:t>
            </a:r>
            <a:r>
              <a:rPr lang="tr-TR" dirty="0"/>
              <a:t> yararlanabilir.</a:t>
            </a:r>
          </a:p>
          <a:p>
            <a:endParaRPr lang="tr-TR" dirty="0"/>
          </a:p>
          <a:p>
            <a:r>
              <a:rPr lang="tr-TR" dirty="0"/>
              <a:t>Büstün ölçümlerine, A ve B ırklarının </a:t>
            </a:r>
            <a:r>
              <a:rPr lang="tr-TR" dirty="0" err="1"/>
              <a:t>antropometrik</a:t>
            </a:r>
            <a:r>
              <a:rPr lang="tr-TR" dirty="0"/>
              <a:t> verilerine dayalı olarak büstü yapılmış olan şahsın A ırkından mı, B ırkından mı olmasının daha yüksek olasılıklı olduğunu tahmin etmeye çalışabilir.</a:t>
            </a:r>
          </a:p>
        </p:txBody>
      </p:sp>
      <p:sp>
        <p:nvSpPr>
          <p:cNvPr id="11" name="1 Başlık"/>
          <p:cNvSpPr>
            <a:spLocks noGrp="1"/>
          </p:cNvSpPr>
          <p:nvPr>
            <p:ph type="title"/>
          </p:nvPr>
        </p:nvSpPr>
        <p:spPr>
          <a:xfrm>
            <a:off x="436972" y="845840"/>
            <a:ext cx="8443912" cy="1143000"/>
          </a:xfrm>
        </p:spPr>
        <p:txBody>
          <a:bodyPr/>
          <a:lstStyle/>
          <a:p>
            <a:r>
              <a:rPr lang="tr-TR" altLang="en-US" dirty="0">
                <a:latin typeface="Tahoma" panose="020B0604030504040204" pitchFamily="34" charset="0"/>
              </a:rPr>
              <a:t>Veri Analitiği – İstatistik – Yapay Zeka</a:t>
            </a:r>
          </a:p>
        </p:txBody>
      </p:sp>
      <p:sp>
        <p:nvSpPr>
          <p:cNvPr id="10" name="TextBox 9"/>
          <p:cNvSpPr txBox="1"/>
          <p:nvPr/>
        </p:nvSpPr>
        <p:spPr>
          <a:xfrm>
            <a:off x="5126443" y="6416100"/>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139746461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3225" y="796413"/>
            <a:ext cx="11718775" cy="1320800"/>
          </a:xfrm>
        </p:spPr>
        <p:txBody>
          <a:bodyPr/>
          <a:lstStyle/>
          <a:p>
            <a:r>
              <a:rPr lang="tr-TR" dirty="0" smtClean="0"/>
              <a:t>Yapay Zeka ile </a:t>
            </a:r>
            <a:r>
              <a:rPr lang="tr-TR" smtClean="0"/>
              <a:t>Tıbbi </a:t>
            </a:r>
            <a:r>
              <a:rPr lang="tr-TR" smtClean="0"/>
              <a:t>Verilerle </a:t>
            </a:r>
            <a:r>
              <a:rPr lang="tr-TR" dirty="0" smtClean="0"/>
              <a:t/>
            </a:r>
            <a:br>
              <a:rPr lang="tr-TR" dirty="0" smtClean="0"/>
            </a:br>
            <a:r>
              <a:rPr lang="tr-TR" dirty="0" smtClean="0"/>
              <a:t>İlgili Temel Hususlar</a:t>
            </a:r>
            <a:endParaRPr lang="tr-TR" dirty="0"/>
          </a:p>
        </p:txBody>
      </p:sp>
      <p:sp>
        <p:nvSpPr>
          <p:cNvPr id="3" name="Content Placeholder 2"/>
          <p:cNvSpPr>
            <a:spLocks noGrp="1"/>
          </p:cNvSpPr>
          <p:nvPr>
            <p:ph idx="1"/>
          </p:nvPr>
        </p:nvSpPr>
        <p:spPr>
          <a:xfrm>
            <a:off x="677333" y="2117213"/>
            <a:ext cx="10483245" cy="5053692"/>
          </a:xfrm>
        </p:spPr>
        <p:txBody>
          <a:bodyPr>
            <a:normAutofit/>
          </a:bodyPr>
          <a:lstStyle/>
          <a:p>
            <a:r>
              <a:rPr lang="tr-TR" sz="2000" dirty="0" smtClean="0"/>
              <a:t>Anonimleştirilmiş</a:t>
            </a:r>
            <a:r>
              <a:rPr lang="tr-TR" sz="2000" dirty="0"/>
              <a:t> </a:t>
            </a:r>
            <a:r>
              <a:rPr lang="tr-TR" sz="2000" dirty="0" smtClean="0"/>
              <a:t>veri (mahremiyet) </a:t>
            </a:r>
            <a:r>
              <a:rPr lang="tr-TR" sz="2000" dirty="0"/>
              <a:t>gereksinimi</a:t>
            </a:r>
            <a:endParaRPr lang="tr-TR" sz="2000" dirty="0" smtClean="0"/>
          </a:p>
          <a:p>
            <a:r>
              <a:rPr lang="tr-TR" sz="2000" dirty="0" smtClean="0"/>
              <a:t>Etiketlenmiş veri gereksinimi</a:t>
            </a:r>
          </a:p>
          <a:p>
            <a:r>
              <a:rPr lang="tr-TR" sz="2000" dirty="0" smtClean="0"/>
              <a:t>«Doğru» etiketlenmiş veri gereksinimi; doğrulama</a:t>
            </a:r>
          </a:p>
          <a:p>
            <a:r>
              <a:rPr lang="tr-TR" sz="2000" dirty="0" smtClean="0"/>
              <a:t>Özellikle derin öğrenmeye yönelik bol veri gereksinimi</a:t>
            </a:r>
          </a:p>
          <a:p>
            <a:endParaRPr lang="tr-TR" sz="2000" dirty="0"/>
          </a:p>
          <a:p>
            <a:r>
              <a:rPr lang="tr-TR" sz="2000" dirty="0" err="1" smtClean="0"/>
              <a:t>İnsidansı</a:t>
            </a:r>
            <a:r>
              <a:rPr lang="tr-TR" sz="2000" dirty="0" smtClean="0"/>
              <a:t> az olan hastalıklar için dengesiz veri seti sıkıntıları</a:t>
            </a:r>
          </a:p>
          <a:p>
            <a:r>
              <a:rPr lang="tr-TR" sz="2000" dirty="0" smtClean="0"/>
              <a:t>Irk, yaş, özel nitelik vb. bazlı farklılıklardan kaynaklı olarak veri setinin global ol(a)maması olasılığı</a:t>
            </a:r>
            <a:endParaRPr lang="tr-TR" sz="2400"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8492592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42356" y="242397"/>
            <a:ext cx="10891460" cy="1320800"/>
          </a:xfrm>
        </p:spPr>
        <p:txBody>
          <a:bodyPr/>
          <a:lstStyle/>
          <a:p>
            <a:r>
              <a:rPr lang="tr-TR" dirty="0" smtClean="0"/>
              <a:t>Yapay Zeka ile Tıbbi Görüntülerle </a:t>
            </a:r>
            <a:br>
              <a:rPr lang="tr-TR" dirty="0" smtClean="0"/>
            </a:br>
            <a:r>
              <a:rPr lang="tr-TR" dirty="0" smtClean="0"/>
              <a:t>İlgili Temel Hususlar</a:t>
            </a:r>
            <a:endParaRPr lang="tr-TR" dirty="0"/>
          </a:p>
        </p:txBody>
      </p:sp>
      <p:sp>
        <p:nvSpPr>
          <p:cNvPr id="3" name="Content Placeholder 2"/>
          <p:cNvSpPr>
            <a:spLocks noGrp="1"/>
          </p:cNvSpPr>
          <p:nvPr>
            <p:ph idx="1"/>
          </p:nvPr>
        </p:nvSpPr>
        <p:spPr>
          <a:xfrm>
            <a:off x="677333" y="1445085"/>
            <a:ext cx="9683145" cy="4828140"/>
          </a:xfrm>
        </p:spPr>
        <p:txBody>
          <a:bodyPr>
            <a:normAutofit fontScale="92500" lnSpcReduction="20000"/>
          </a:bodyPr>
          <a:lstStyle/>
          <a:p>
            <a:r>
              <a:rPr lang="tr-TR" sz="2200" dirty="0" smtClean="0"/>
              <a:t>Sadece sınıflandırma değil</a:t>
            </a:r>
          </a:p>
          <a:p>
            <a:pPr lvl="1"/>
            <a:r>
              <a:rPr lang="tr-TR" sz="2200" dirty="0" smtClean="0"/>
              <a:t>Image </a:t>
            </a:r>
            <a:r>
              <a:rPr lang="tr-TR" sz="2200" dirty="0" err="1" smtClean="0"/>
              <a:t>Deidentification</a:t>
            </a:r>
            <a:endParaRPr lang="tr-TR" sz="2200" dirty="0" smtClean="0"/>
          </a:p>
          <a:p>
            <a:pPr lvl="1"/>
            <a:r>
              <a:rPr lang="tr-TR" sz="2200" dirty="0"/>
              <a:t>Image </a:t>
            </a:r>
            <a:r>
              <a:rPr lang="tr-TR" sz="2200" dirty="0" err="1" smtClean="0"/>
              <a:t>Reconstruction</a:t>
            </a:r>
            <a:endParaRPr lang="tr-TR" sz="2200" dirty="0" smtClean="0"/>
          </a:p>
          <a:p>
            <a:pPr lvl="1"/>
            <a:r>
              <a:rPr lang="tr-TR" sz="2200" dirty="0"/>
              <a:t>I</a:t>
            </a:r>
            <a:r>
              <a:rPr lang="tr-TR" sz="2200" dirty="0" smtClean="0"/>
              <a:t>mage </a:t>
            </a:r>
            <a:r>
              <a:rPr lang="tr-TR" sz="2200" dirty="0" err="1" smtClean="0"/>
              <a:t>Segmentation</a:t>
            </a:r>
            <a:endParaRPr lang="tr-TR" sz="2200" dirty="0" smtClean="0"/>
          </a:p>
          <a:p>
            <a:pPr lvl="1"/>
            <a:r>
              <a:rPr lang="tr-TR" sz="2200" dirty="0" smtClean="0"/>
              <a:t>Image </a:t>
            </a:r>
            <a:r>
              <a:rPr lang="tr-TR" sz="2200" dirty="0" err="1" smtClean="0"/>
              <a:t>Registration</a:t>
            </a:r>
            <a:endParaRPr lang="tr-TR" sz="2200" dirty="0" smtClean="0"/>
          </a:p>
          <a:p>
            <a:pPr marL="457200" lvl="1" indent="0">
              <a:buNone/>
            </a:pPr>
            <a:r>
              <a:rPr lang="tr-TR" sz="2200" dirty="0" smtClean="0"/>
              <a:t>gereksinimleri</a:t>
            </a:r>
          </a:p>
          <a:p>
            <a:r>
              <a:rPr lang="tr-TR" sz="2200" dirty="0" smtClean="0"/>
              <a:t>Farklı tekniklerle alınmış görüntüler için özel ve farklı ön işleme gereksinimleri</a:t>
            </a:r>
          </a:p>
          <a:p>
            <a:r>
              <a:rPr lang="tr-TR" sz="2200" dirty="0" smtClean="0"/>
              <a:t>Genel modeller jenerik ve düşük çözünürlüklü görüntülerle eğitilmiş durumda; medikal görüntülere, 3D/4D görüntülere vb. özel modeller ve eğitimler gerekmekte </a:t>
            </a:r>
          </a:p>
          <a:p>
            <a:endParaRPr lang="tr-TR" sz="2000" dirty="0"/>
          </a:p>
          <a:p>
            <a:pPr marL="0" indent="0">
              <a:buNone/>
            </a:pPr>
            <a:r>
              <a:rPr lang="tr-TR" dirty="0" smtClean="0"/>
              <a:t>Kaynak: </a:t>
            </a:r>
            <a:r>
              <a:rPr lang="tr-TR" dirty="0" err="1"/>
              <a:t>Prevedello</a:t>
            </a:r>
            <a:r>
              <a:rPr lang="tr-TR" dirty="0"/>
              <a:t>, L. M., </a:t>
            </a:r>
            <a:r>
              <a:rPr lang="tr-TR" dirty="0" err="1"/>
              <a:t>Halabi</a:t>
            </a:r>
            <a:r>
              <a:rPr lang="tr-TR" dirty="0"/>
              <a:t>, S. S., </a:t>
            </a:r>
            <a:r>
              <a:rPr lang="tr-TR" dirty="0" err="1"/>
              <a:t>Shih</a:t>
            </a:r>
            <a:r>
              <a:rPr lang="tr-TR" dirty="0"/>
              <a:t>, G., </a:t>
            </a:r>
            <a:r>
              <a:rPr lang="tr-TR" dirty="0" err="1"/>
              <a:t>Wu</a:t>
            </a:r>
            <a:r>
              <a:rPr lang="tr-TR" dirty="0"/>
              <a:t>, C. C., </a:t>
            </a:r>
            <a:r>
              <a:rPr lang="tr-TR" dirty="0" err="1"/>
              <a:t>Kohli</a:t>
            </a:r>
            <a:r>
              <a:rPr lang="tr-TR" dirty="0"/>
              <a:t>, M. D., </a:t>
            </a:r>
            <a:r>
              <a:rPr lang="tr-TR" dirty="0" err="1"/>
              <a:t>Chokshi</a:t>
            </a:r>
            <a:r>
              <a:rPr lang="tr-TR" dirty="0"/>
              <a:t>, F. H., ... &amp; </a:t>
            </a:r>
            <a:r>
              <a:rPr lang="tr-TR" dirty="0" err="1"/>
              <a:t>Flanders</a:t>
            </a:r>
            <a:r>
              <a:rPr lang="tr-TR" dirty="0"/>
              <a:t>, A. E. (2019). </a:t>
            </a:r>
            <a:r>
              <a:rPr lang="tr-TR" dirty="0" err="1"/>
              <a:t>Challenges</a:t>
            </a:r>
            <a:r>
              <a:rPr lang="tr-TR" dirty="0"/>
              <a:t> </a:t>
            </a:r>
            <a:r>
              <a:rPr lang="tr-TR" dirty="0" err="1"/>
              <a:t>related</a:t>
            </a:r>
            <a:r>
              <a:rPr lang="tr-TR" dirty="0"/>
              <a:t> </a:t>
            </a:r>
            <a:r>
              <a:rPr lang="tr-TR" dirty="0" err="1"/>
              <a:t>to</a:t>
            </a:r>
            <a:r>
              <a:rPr lang="tr-TR" dirty="0"/>
              <a:t> </a:t>
            </a:r>
            <a:r>
              <a:rPr lang="tr-TR" dirty="0" err="1"/>
              <a:t>artificial</a:t>
            </a:r>
            <a:r>
              <a:rPr lang="tr-TR" dirty="0"/>
              <a:t> </a:t>
            </a:r>
            <a:r>
              <a:rPr lang="tr-TR" dirty="0" err="1"/>
              <a:t>intelligence</a:t>
            </a:r>
            <a:r>
              <a:rPr lang="tr-TR" dirty="0"/>
              <a:t> </a:t>
            </a:r>
            <a:r>
              <a:rPr lang="tr-TR" dirty="0" err="1"/>
              <a:t>research</a:t>
            </a:r>
            <a:r>
              <a:rPr lang="tr-TR" dirty="0"/>
              <a:t> in </a:t>
            </a:r>
            <a:r>
              <a:rPr lang="tr-TR" dirty="0" err="1"/>
              <a:t>medical</a:t>
            </a:r>
            <a:r>
              <a:rPr lang="tr-TR" dirty="0"/>
              <a:t> </a:t>
            </a:r>
            <a:r>
              <a:rPr lang="tr-TR" dirty="0" err="1"/>
              <a:t>imaging</a:t>
            </a:r>
            <a:r>
              <a:rPr lang="tr-TR" dirty="0"/>
              <a:t> </a:t>
            </a:r>
            <a:r>
              <a:rPr lang="tr-TR" dirty="0" err="1"/>
              <a:t>and</a:t>
            </a:r>
            <a:r>
              <a:rPr lang="tr-TR" dirty="0"/>
              <a:t> </a:t>
            </a:r>
            <a:r>
              <a:rPr lang="tr-TR" dirty="0" err="1"/>
              <a:t>the</a:t>
            </a:r>
            <a:r>
              <a:rPr lang="tr-TR" dirty="0"/>
              <a:t> </a:t>
            </a:r>
            <a:r>
              <a:rPr lang="tr-TR" dirty="0" err="1"/>
              <a:t>importance</a:t>
            </a:r>
            <a:r>
              <a:rPr lang="tr-TR" dirty="0"/>
              <a:t> of </a:t>
            </a:r>
            <a:r>
              <a:rPr lang="tr-TR" dirty="0" err="1"/>
              <a:t>image</a:t>
            </a:r>
            <a:r>
              <a:rPr lang="tr-TR" dirty="0"/>
              <a:t> </a:t>
            </a:r>
            <a:r>
              <a:rPr lang="tr-TR" dirty="0" err="1"/>
              <a:t>analysis</a:t>
            </a:r>
            <a:r>
              <a:rPr lang="tr-TR" dirty="0"/>
              <a:t> </a:t>
            </a:r>
            <a:r>
              <a:rPr lang="tr-TR" dirty="0" err="1"/>
              <a:t>competitions</a:t>
            </a:r>
            <a:r>
              <a:rPr lang="tr-TR" dirty="0"/>
              <a:t>. </a:t>
            </a:r>
            <a:r>
              <a:rPr lang="tr-TR" i="1" dirty="0" err="1"/>
              <a:t>Radiology</a:t>
            </a:r>
            <a:r>
              <a:rPr lang="tr-TR" i="1" dirty="0"/>
              <a:t>: </a:t>
            </a:r>
            <a:r>
              <a:rPr lang="tr-TR" i="1" dirty="0" err="1"/>
              <a:t>Artificial</a:t>
            </a:r>
            <a:r>
              <a:rPr lang="tr-TR" i="1" dirty="0"/>
              <a:t> </a:t>
            </a:r>
            <a:r>
              <a:rPr lang="tr-TR" i="1" dirty="0" err="1"/>
              <a:t>Intelligence</a:t>
            </a:r>
            <a:r>
              <a:rPr lang="tr-TR" dirty="0"/>
              <a:t>, </a:t>
            </a:r>
            <a:r>
              <a:rPr lang="tr-TR" i="1" dirty="0"/>
              <a:t>1</a:t>
            </a:r>
            <a:r>
              <a:rPr lang="tr-TR" dirty="0"/>
              <a:t>(1), e180031.</a:t>
            </a:r>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15321738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4552" y="996155"/>
            <a:ext cx="10891460" cy="1320800"/>
          </a:xfrm>
        </p:spPr>
        <p:txBody>
          <a:bodyPr/>
          <a:lstStyle/>
          <a:p>
            <a:r>
              <a:rPr lang="tr-TR" dirty="0" smtClean="0"/>
              <a:t>Yapay Zeka ile Tıbbi Görüntülerle </a:t>
            </a:r>
            <a:br>
              <a:rPr lang="tr-TR" dirty="0" smtClean="0"/>
            </a:br>
            <a:r>
              <a:rPr lang="tr-TR" dirty="0" smtClean="0"/>
              <a:t>İlgili Temel Hususlar</a:t>
            </a:r>
            <a:endParaRPr lang="tr-TR" dirty="0"/>
          </a:p>
        </p:txBody>
      </p:sp>
      <p:sp>
        <p:nvSpPr>
          <p:cNvPr id="3" name="Content Placeholder 2"/>
          <p:cNvSpPr>
            <a:spLocks noGrp="1"/>
          </p:cNvSpPr>
          <p:nvPr>
            <p:ph idx="1"/>
          </p:nvPr>
        </p:nvSpPr>
        <p:spPr>
          <a:xfrm>
            <a:off x="719863" y="2316955"/>
            <a:ext cx="9683145" cy="4828140"/>
          </a:xfrm>
        </p:spPr>
        <p:txBody>
          <a:bodyPr>
            <a:normAutofit/>
          </a:bodyPr>
          <a:lstStyle/>
          <a:p>
            <a:r>
              <a:rPr lang="tr-TR" sz="2200" dirty="0" smtClean="0"/>
              <a:t>Çok fazla olası tanı ve sınıf bulunmakta: </a:t>
            </a:r>
          </a:p>
          <a:p>
            <a:pPr lvl="1"/>
            <a:r>
              <a:rPr lang="tr-TR" sz="2000" dirty="0" err="1" smtClean="0"/>
              <a:t>Radiology</a:t>
            </a:r>
            <a:r>
              <a:rPr lang="tr-TR" sz="2000" dirty="0" smtClean="0"/>
              <a:t> </a:t>
            </a:r>
            <a:r>
              <a:rPr lang="tr-TR" sz="2000" dirty="0" err="1" smtClean="0"/>
              <a:t>Gamuts</a:t>
            </a:r>
            <a:r>
              <a:rPr lang="tr-TR" sz="2000" dirty="0" smtClean="0"/>
              <a:t> </a:t>
            </a:r>
            <a:r>
              <a:rPr lang="tr-TR" sz="2000" dirty="0" err="1" smtClean="0"/>
              <a:t>Ontology’ye</a:t>
            </a:r>
            <a:r>
              <a:rPr lang="tr-TR" sz="2000" dirty="0" smtClean="0"/>
              <a:t> göre 12878 semptom, 4662 hastalık</a:t>
            </a:r>
          </a:p>
          <a:p>
            <a:r>
              <a:rPr lang="tr-TR" sz="2000" dirty="0" smtClean="0"/>
              <a:t>«</a:t>
            </a:r>
            <a:r>
              <a:rPr lang="tr-TR" sz="2000" dirty="0" err="1" smtClean="0"/>
              <a:t>Automation</a:t>
            </a:r>
            <a:r>
              <a:rPr lang="tr-TR" sz="2000" dirty="0" smtClean="0"/>
              <a:t> Risk» hususunun akademik/bilimsel olarak irdelenmesi ve analiz </a:t>
            </a:r>
            <a:r>
              <a:rPr lang="tr-TR" sz="2000" smtClean="0"/>
              <a:t>edilmesi lazım!...</a:t>
            </a:r>
            <a:endParaRPr lang="tr-TR" sz="2000" dirty="0" smtClean="0"/>
          </a:p>
          <a:p>
            <a:endParaRPr lang="tr-TR" sz="2000" dirty="0"/>
          </a:p>
          <a:p>
            <a:r>
              <a:rPr lang="tr-TR" dirty="0" smtClean="0"/>
              <a:t>Kaynak: </a:t>
            </a:r>
            <a:r>
              <a:rPr lang="tr-TR" dirty="0" err="1"/>
              <a:t>Budovec</a:t>
            </a:r>
            <a:r>
              <a:rPr lang="tr-TR" dirty="0"/>
              <a:t>, J. J., Lam, C. A., &amp; </a:t>
            </a:r>
            <a:r>
              <a:rPr lang="tr-TR" dirty="0" err="1"/>
              <a:t>Kahn</a:t>
            </a:r>
            <a:r>
              <a:rPr lang="tr-TR" dirty="0"/>
              <a:t> </a:t>
            </a:r>
            <a:r>
              <a:rPr lang="tr-TR" dirty="0" err="1"/>
              <a:t>Jr</a:t>
            </a:r>
            <a:r>
              <a:rPr lang="tr-TR" dirty="0"/>
              <a:t>, C. E. (2014). </a:t>
            </a:r>
            <a:r>
              <a:rPr lang="tr-TR" dirty="0" err="1"/>
              <a:t>Informatics</a:t>
            </a:r>
            <a:r>
              <a:rPr lang="tr-TR" dirty="0"/>
              <a:t> in </a:t>
            </a:r>
            <a:r>
              <a:rPr lang="tr-TR" dirty="0" err="1"/>
              <a:t>radiology</a:t>
            </a:r>
            <a:r>
              <a:rPr lang="tr-TR" dirty="0"/>
              <a:t>: </a:t>
            </a:r>
            <a:r>
              <a:rPr lang="tr-TR" dirty="0" err="1"/>
              <a:t>radiology</a:t>
            </a:r>
            <a:r>
              <a:rPr lang="tr-TR" dirty="0"/>
              <a:t> </a:t>
            </a:r>
            <a:r>
              <a:rPr lang="tr-TR" dirty="0" err="1"/>
              <a:t>gamuts</a:t>
            </a:r>
            <a:r>
              <a:rPr lang="tr-TR" dirty="0"/>
              <a:t> </a:t>
            </a:r>
            <a:r>
              <a:rPr lang="tr-TR" dirty="0" err="1"/>
              <a:t>ontology</a:t>
            </a:r>
            <a:r>
              <a:rPr lang="tr-TR" dirty="0"/>
              <a:t>: </a:t>
            </a:r>
            <a:r>
              <a:rPr lang="tr-TR" dirty="0" err="1"/>
              <a:t>differential</a:t>
            </a:r>
            <a:r>
              <a:rPr lang="tr-TR" dirty="0"/>
              <a:t> </a:t>
            </a:r>
            <a:r>
              <a:rPr lang="tr-TR" dirty="0" err="1"/>
              <a:t>diagnosis</a:t>
            </a:r>
            <a:r>
              <a:rPr lang="tr-TR" dirty="0"/>
              <a:t> </a:t>
            </a:r>
            <a:r>
              <a:rPr lang="tr-TR" dirty="0" err="1"/>
              <a:t>for</a:t>
            </a:r>
            <a:r>
              <a:rPr lang="tr-TR" dirty="0"/>
              <a:t> </a:t>
            </a:r>
            <a:r>
              <a:rPr lang="tr-TR" dirty="0" err="1"/>
              <a:t>the</a:t>
            </a:r>
            <a:r>
              <a:rPr lang="tr-TR" dirty="0"/>
              <a:t> </a:t>
            </a:r>
            <a:r>
              <a:rPr lang="tr-TR" dirty="0" err="1"/>
              <a:t>Semantic</a:t>
            </a:r>
            <a:r>
              <a:rPr lang="tr-TR" dirty="0"/>
              <a:t> Web. </a:t>
            </a:r>
            <a:r>
              <a:rPr lang="tr-TR" i="1" dirty="0" err="1"/>
              <a:t>Radiographics</a:t>
            </a:r>
            <a:r>
              <a:rPr lang="tr-TR" dirty="0"/>
              <a:t>, </a:t>
            </a:r>
            <a:r>
              <a:rPr lang="tr-TR" i="1" dirty="0"/>
              <a:t>34</a:t>
            </a:r>
            <a:r>
              <a:rPr lang="tr-TR" dirty="0"/>
              <a:t>(1), 254-264.</a:t>
            </a:r>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4295980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64431" y="795290"/>
            <a:ext cx="10891460" cy="1320800"/>
          </a:xfrm>
        </p:spPr>
        <p:txBody>
          <a:bodyPr/>
          <a:lstStyle/>
          <a:p>
            <a:r>
              <a:rPr lang="tr-TR" dirty="0" smtClean="0"/>
              <a:t>Yapay Zeka ile Tıbbi Görüntülerle </a:t>
            </a:r>
            <a:br>
              <a:rPr lang="tr-TR" dirty="0" smtClean="0"/>
            </a:br>
            <a:r>
              <a:rPr lang="tr-TR" dirty="0" smtClean="0"/>
              <a:t>İlgili Temel Hususlar</a:t>
            </a:r>
            <a:endParaRPr lang="tr-TR" dirty="0"/>
          </a:p>
        </p:txBody>
      </p:sp>
      <p:sp>
        <p:nvSpPr>
          <p:cNvPr id="3" name="Content Placeholder 2"/>
          <p:cNvSpPr>
            <a:spLocks noGrp="1"/>
          </p:cNvSpPr>
          <p:nvPr>
            <p:ph idx="1"/>
          </p:nvPr>
        </p:nvSpPr>
        <p:spPr>
          <a:xfrm>
            <a:off x="481389" y="2030071"/>
            <a:ext cx="6352116" cy="4828140"/>
          </a:xfrm>
        </p:spPr>
        <p:txBody>
          <a:bodyPr>
            <a:normAutofit/>
          </a:bodyPr>
          <a:lstStyle/>
          <a:p>
            <a:r>
              <a:rPr lang="tr-TR" sz="2400" dirty="0" smtClean="0"/>
              <a:t>Bu tarz çalışmaların sistematiği konusunda bir kılavuz/standart ihtiyacı:</a:t>
            </a:r>
          </a:p>
          <a:p>
            <a:pPr lvl="1"/>
            <a:r>
              <a:rPr lang="tr-TR" sz="2000" dirty="0" smtClean="0"/>
              <a:t>Hem çalışmaları yürütenler, hem değerlendiriciler için</a:t>
            </a:r>
          </a:p>
          <a:p>
            <a:endParaRPr lang="tr-TR" sz="2000" dirty="0" smtClean="0"/>
          </a:p>
          <a:p>
            <a:endParaRPr lang="tr-TR" sz="2000" dirty="0"/>
          </a:p>
          <a:p>
            <a:pPr marL="0" indent="0">
              <a:buNone/>
            </a:pPr>
            <a:r>
              <a:rPr lang="tr-TR" dirty="0" smtClean="0"/>
              <a:t>Kaynak: </a:t>
            </a:r>
            <a:r>
              <a:rPr lang="en-US" dirty="0" err="1"/>
              <a:t>Mongan</a:t>
            </a:r>
            <a:r>
              <a:rPr lang="en-US" dirty="0"/>
              <a:t>, J., Moy, L., &amp; Kahn Jr, C. E. (2020). Checklist for artificial intelligence in medical imaging (CLAIM): a guide for authors and reviewers.</a:t>
            </a:r>
            <a:endParaRPr lang="tr-TR"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pic>
        <p:nvPicPr>
          <p:cNvPr id="5" name="Picture 4"/>
          <p:cNvPicPr>
            <a:picLocks noChangeAspect="1"/>
          </p:cNvPicPr>
          <p:nvPr/>
        </p:nvPicPr>
        <p:blipFill>
          <a:blip r:embed="rId2"/>
          <a:stretch>
            <a:fillRect/>
          </a:stretch>
        </p:blipFill>
        <p:spPr>
          <a:xfrm>
            <a:off x="7402438" y="595422"/>
            <a:ext cx="4431931" cy="6022509"/>
          </a:xfrm>
          <a:prstGeom prst="rect">
            <a:avLst/>
          </a:prstGeom>
        </p:spPr>
      </p:pic>
    </p:spTree>
    <p:extLst>
      <p:ext uri="{BB962C8B-B14F-4D97-AF65-F5344CB8AC3E}">
        <p14:creationId xmlns:p14="http://schemas.microsoft.com/office/powerpoint/2010/main" val="23399693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488856" y="286657"/>
            <a:ext cx="8596668" cy="1320800"/>
          </a:xfrm>
        </p:spPr>
        <p:txBody>
          <a:bodyPr/>
          <a:lstStyle/>
          <a:p>
            <a:r>
              <a:rPr lang="tr-TR" dirty="0" smtClean="0"/>
              <a:t>Kaynaklar</a:t>
            </a:r>
            <a:endParaRPr lang="tr-TR" dirty="0"/>
          </a:p>
        </p:txBody>
      </p:sp>
      <p:sp>
        <p:nvSpPr>
          <p:cNvPr id="3" name="Content Placeholder 2"/>
          <p:cNvSpPr>
            <a:spLocks noGrp="1"/>
          </p:cNvSpPr>
          <p:nvPr>
            <p:ph idx="1"/>
          </p:nvPr>
        </p:nvSpPr>
        <p:spPr>
          <a:xfrm>
            <a:off x="204108" y="947057"/>
            <a:ext cx="9201150" cy="5094305"/>
          </a:xfrm>
        </p:spPr>
        <p:txBody>
          <a:bodyPr>
            <a:normAutofit fontScale="85000" lnSpcReduction="20000"/>
          </a:bodyPr>
          <a:lstStyle/>
          <a:p>
            <a:r>
              <a:rPr lang="tr-TR" dirty="0" err="1" smtClean="0"/>
              <a:t>Langlotz</a:t>
            </a:r>
            <a:r>
              <a:rPr lang="tr-TR" dirty="0"/>
              <a:t>, C. P., </a:t>
            </a:r>
            <a:r>
              <a:rPr lang="tr-TR" dirty="0" err="1"/>
              <a:t>Allen</a:t>
            </a:r>
            <a:r>
              <a:rPr lang="tr-TR" dirty="0"/>
              <a:t>, B., </a:t>
            </a:r>
            <a:r>
              <a:rPr lang="tr-TR" dirty="0" err="1"/>
              <a:t>Erickson</a:t>
            </a:r>
            <a:r>
              <a:rPr lang="tr-TR" dirty="0"/>
              <a:t>, B. J., </a:t>
            </a:r>
            <a:r>
              <a:rPr lang="tr-TR" dirty="0" err="1"/>
              <a:t>Kalpathy-Cramer</a:t>
            </a:r>
            <a:r>
              <a:rPr lang="tr-TR" dirty="0"/>
              <a:t>, J., </a:t>
            </a:r>
            <a:r>
              <a:rPr lang="tr-TR" dirty="0" err="1"/>
              <a:t>Bigelow</a:t>
            </a:r>
            <a:r>
              <a:rPr lang="tr-TR" dirty="0"/>
              <a:t>, K., </a:t>
            </a:r>
            <a:r>
              <a:rPr lang="tr-TR" dirty="0" err="1"/>
              <a:t>Cook</a:t>
            </a:r>
            <a:r>
              <a:rPr lang="tr-TR" dirty="0"/>
              <a:t>, T. S., ... &amp; </a:t>
            </a:r>
            <a:r>
              <a:rPr lang="tr-TR" dirty="0" err="1"/>
              <a:t>Kandarpa</a:t>
            </a:r>
            <a:r>
              <a:rPr lang="tr-TR" dirty="0"/>
              <a:t>, K. (2019). A </a:t>
            </a:r>
            <a:r>
              <a:rPr lang="tr-TR" dirty="0" err="1"/>
              <a:t>roadmap</a:t>
            </a:r>
            <a:r>
              <a:rPr lang="tr-TR" dirty="0"/>
              <a:t> </a:t>
            </a:r>
            <a:r>
              <a:rPr lang="tr-TR" dirty="0" err="1"/>
              <a:t>for</a:t>
            </a:r>
            <a:r>
              <a:rPr lang="tr-TR" dirty="0"/>
              <a:t> </a:t>
            </a:r>
            <a:r>
              <a:rPr lang="tr-TR" dirty="0" err="1"/>
              <a:t>foundational</a:t>
            </a:r>
            <a:r>
              <a:rPr lang="tr-TR" dirty="0"/>
              <a:t> </a:t>
            </a:r>
            <a:r>
              <a:rPr lang="tr-TR" dirty="0" err="1"/>
              <a:t>research</a:t>
            </a:r>
            <a:r>
              <a:rPr lang="tr-TR" dirty="0"/>
              <a:t> on </a:t>
            </a:r>
            <a:r>
              <a:rPr lang="tr-TR" dirty="0" err="1"/>
              <a:t>artificial</a:t>
            </a:r>
            <a:r>
              <a:rPr lang="tr-TR" dirty="0"/>
              <a:t> </a:t>
            </a:r>
            <a:r>
              <a:rPr lang="tr-TR" dirty="0" err="1"/>
              <a:t>intelligence</a:t>
            </a:r>
            <a:r>
              <a:rPr lang="tr-TR" dirty="0"/>
              <a:t> in </a:t>
            </a:r>
            <a:r>
              <a:rPr lang="tr-TR" dirty="0" err="1"/>
              <a:t>medical</a:t>
            </a:r>
            <a:r>
              <a:rPr lang="tr-TR" dirty="0"/>
              <a:t> </a:t>
            </a:r>
            <a:r>
              <a:rPr lang="tr-TR" dirty="0" err="1"/>
              <a:t>imaging</a:t>
            </a:r>
            <a:r>
              <a:rPr lang="tr-TR" dirty="0"/>
              <a:t>: </a:t>
            </a:r>
            <a:r>
              <a:rPr lang="tr-TR" dirty="0" err="1"/>
              <a:t>from</a:t>
            </a:r>
            <a:r>
              <a:rPr lang="tr-TR" dirty="0"/>
              <a:t> </a:t>
            </a:r>
            <a:r>
              <a:rPr lang="tr-TR" dirty="0" err="1"/>
              <a:t>the</a:t>
            </a:r>
            <a:r>
              <a:rPr lang="tr-TR" dirty="0"/>
              <a:t> 2018 NIH/RSNA/ACR/</a:t>
            </a:r>
            <a:r>
              <a:rPr lang="tr-TR" dirty="0" err="1"/>
              <a:t>The</a:t>
            </a:r>
            <a:r>
              <a:rPr lang="tr-TR" dirty="0"/>
              <a:t> Academy Workshop. </a:t>
            </a:r>
            <a:r>
              <a:rPr lang="tr-TR" dirty="0" err="1"/>
              <a:t>Radiology</a:t>
            </a:r>
            <a:r>
              <a:rPr lang="tr-TR" dirty="0"/>
              <a:t>, 291(3),781-791. </a:t>
            </a:r>
            <a:endParaRPr lang="tr-TR" dirty="0" smtClean="0"/>
          </a:p>
          <a:p>
            <a:r>
              <a:rPr lang="en-US" dirty="0" smtClean="0"/>
              <a:t>Sharma</a:t>
            </a:r>
            <a:r>
              <a:rPr lang="en-US" dirty="0"/>
              <a:t>, P., </a:t>
            </a:r>
            <a:r>
              <a:rPr lang="en-US" dirty="0" err="1"/>
              <a:t>Suehling</a:t>
            </a:r>
            <a:r>
              <a:rPr lang="en-US" dirty="0"/>
              <a:t>, M., </a:t>
            </a:r>
            <a:r>
              <a:rPr lang="en-US" dirty="0" err="1"/>
              <a:t>Flohr</a:t>
            </a:r>
            <a:r>
              <a:rPr lang="en-US" dirty="0"/>
              <a:t>, T., &amp; </a:t>
            </a:r>
            <a:r>
              <a:rPr lang="en-US" dirty="0" err="1"/>
              <a:t>Comaniciu</a:t>
            </a:r>
            <a:r>
              <a:rPr lang="en-US" dirty="0"/>
              <a:t>, D. (2020). Artificial intelligence in diagnostic imaging: status quo, challenges, and future opportunities. </a:t>
            </a:r>
            <a:r>
              <a:rPr lang="en-US" i="1" dirty="0"/>
              <a:t>Journal of thoracic imaging</a:t>
            </a:r>
            <a:r>
              <a:rPr lang="en-US" dirty="0"/>
              <a:t>, </a:t>
            </a:r>
            <a:r>
              <a:rPr lang="en-US" i="1" dirty="0"/>
              <a:t>35</a:t>
            </a:r>
            <a:r>
              <a:rPr lang="en-US" dirty="0"/>
              <a:t>, S11-S16</a:t>
            </a:r>
            <a:r>
              <a:rPr lang="en-US" dirty="0" smtClean="0"/>
              <a:t>.</a:t>
            </a:r>
            <a:endParaRPr lang="tr-TR" dirty="0" smtClean="0"/>
          </a:p>
          <a:p>
            <a:r>
              <a:rPr lang="en-US" dirty="0" err="1"/>
              <a:t>Pesapane</a:t>
            </a:r>
            <a:r>
              <a:rPr lang="en-US" dirty="0"/>
              <a:t>, F., </a:t>
            </a:r>
            <a:r>
              <a:rPr lang="en-US" dirty="0" err="1"/>
              <a:t>Codari</a:t>
            </a:r>
            <a:r>
              <a:rPr lang="en-US" dirty="0"/>
              <a:t>, M., &amp; </a:t>
            </a:r>
            <a:r>
              <a:rPr lang="en-US" dirty="0" err="1"/>
              <a:t>Sardanelli</a:t>
            </a:r>
            <a:r>
              <a:rPr lang="en-US" dirty="0"/>
              <a:t>, F. (2018). Artificial intelligence in medical imaging: threat or opportunity? Radiologists again at the forefront of innovation in medicine. </a:t>
            </a:r>
            <a:r>
              <a:rPr lang="en-US" i="1" dirty="0"/>
              <a:t>European radiology experimental</a:t>
            </a:r>
            <a:r>
              <a:rPr lang="en-US" dirty="0"/>
              <a:t>, </a:t>
            </a:r>
            <a:r>
              <a:rPr lang="en-US" i="1" dirty="0"/>
              <a:t>2</a:t>
            </a:r>
            <a:r>
              <a:rPr lang="en-US" dirty="0"/>
              <a:t>(1), 1-10</a:t>
            </a:r>
            <a:r>
              <a:rPr lang="en-US" dirty="0" smtClean="0"/>
              <a:t>.</a:t>
            </a:r>
            <a:endParaRPr lang="tr-TR" dirty="0" smtClean="0"/>
          </a:p>
          <a:p>
            <a:r>
              <a:rPr lang="en-US" dirty="0"/>
              <a:t>Alexander, A., Jiang, A., Ferreira, C., &amp; </a:t>
            </a:r>
            <a:r>
              <a:rPr lang="en-US" dirty="0" err="1"/>
              <a:t>Zurkiya</a:t>
            </a:r>
            <a:r>
              <a:rPr lang="en-US" dirty="0"/>
              <a:t>, D. (2020). An intelligent future for medical imaging: a market outlook on artificial intelligence for medical imaging. </a:t>
            </a:r>
            <a:r>
              <a:rPr lang="en-US" i="1" dirty="0"/>
              <a:t>Journal of the American College of Radiology</a:t>
            </a:r>
            <a:r>
              <a:rPr lang="en-US" dirty="0"/>
              <a:t>, </a:t>
            </a:r>
            <a:r>
              <a:rPr lang="en-US" i="1" dirty="0"/>
              <a:t>17</a:t>
            </a:r>
            <a:r>
              <a:rPr lang="en-US" dirty="0"/>
              <a:t>(1), 165-170</a:t>
            </a:r>
            <a:r>
              <a:rPr lang="en-US" dirty="0" smtClean="0"/>
              <a:t>.</a:t>
            </a:r>
            <a:endParaRPr lang="tr-TR" dirty="0" smtClean="0"/>
          </a:p>
          <a:p>
            <a:r>
              <a:rPr lang="tr-TR" dirty="0" err="1"/>
              <a:t>Prevedello</a:t>
            </a:r>
            <a:r>
              <a:rPr lang="tr-TR" dirty="0"/>
              <a:t>, L. M., </a:t>
            </a:r>
            <a:r>
              <a:rPr lang="tr-TR" dirty="0" err="1"/>
              <a:t>Halabi</a:t>
            </a:r>
            <a:r>
              <a:rPr lang="tr-TR" dirty="0"/>
              <a:t>, S. S., </a:t>
            </a:r>
            <a:r>
              <a:rPr lang="tr-TR" dirty="0" err="1"/>
              <a:t>Shih</a:t>
            </a:r>
            <a:r>
              <a:rPr lang="tr-TR" dirty="0"/>
              <a:t>, G., </a:t>
            </a:r>
            <a:r>
              <a:rPr lang="tr-TR" dirty="0" err="1"/>
              <a:t>Wu</a:t>
            </a:r>
            <a:r>
              <a:rPr lang="tr-TR" dirty="0"/>
              <a:t>, C. C., </a:t>
            </a:r>
            <a:r>
              <a:rPr lang="tr-TR" dirty="0" err="1"/>
              <a:t>Kohli</a:t>
            </a:r>
            <a:r>
              <a:rPr lang="tr-TR" dirty="0"/>
              <a:t>, M. D., </a:t>
            </a:r>
            <a:r>
              <a:rPr lang="tr-TR" dirty="0" err="1"/>
              <a:t>Chokshi</a:t>
            </a:r>
            <a:r>
              <a:rPr lang="tr-TR" dirty="0"/>
              <a:t>, F. H., ... &amp; </a:t>
            </a:r>
            <a:r>
              <a:rPr lang="tr-TR" dirty="0" err="1"/>
              <a:t>Flanders</a:t>
            </a:r>
            <a:r>
              <a:rPr lang="tr-TR" dirty="0"/>
              <a:t>, A. E. (2019). </a:t>
            </a:r>
            <a:r>
              <a:rPr lang="tr-TR" dirty="0" err="1"/>
              <a:t>Challenges</a:t>
            </a:r>
            <a:r>
              <a:rPr lang="tr-TR" dirty="0"/>
              <a:t> </a:t>
            </a:r>
            <a:r>
              <a:rPr lang="tr-TR" dirty="0" err="1"/>
              <a:t>related</a:t>
            </a:r>
            <a:r>
              <a:rPr lang="tr-TR" dirty="0"/>
              <a:t> </a:t>
            </a:r>
            <a:r>
              <a:rPr lang="tr-TR" dirty="0" err="1"/>
              <a:t>to</a:t>
            </a:r>
            <a:r>
              <a:rPr lang="tr-TR" dirty="0"/>
              <a:t> </a:t>
            </a:r>
            <a:r>
              <a:rPr lang="tr-TR" dirty="0" err="1"/>
              <a:t>artificial</a:t>
            </a:r>
            <a:r>
              <a:rPr lang="tr-TR" dirty="0"/>
              <a:t> </a:t>
            </a:r>
            <a:r>
              <a:rPr lang="tr-TR" dirty="0" err="1"/>
              <a:t>intelligence</a:t>
            </a:r>
            <a:r>
              <a:rPr lang="tr-TR" dirty="0"/>
              <a:t> </a:t>
            </a:r>
            <a:r>
              <a:rPr lang="tr-TR" dirty="0" err="1"/>
              <a:t>research</a:t>
            </a:r>
            <a:r>
              <a:rPr lang="tr-TR" dirty="0"/>
              <a:t> in </a:t>
            </a:r>
            <a:r>
              <a:rPr lang="tr-TR" dirty="0" err="1"/>
              <a:t>medical</a:t>
            </a:r>
            <a:r>
              <a:rPr lang="tr-TR" dirty="0"/>
              <a:t> </a:t>
            </a:r>
            <a:r>
              <a:rPr lang="tr-TR" dirty="0" err="1"/>
              <a:t>imaging</a:t>
            </a:r>
            <a:r>
              <a:rPr lang="tr-TR" dirty="0"/>
              <a:t> </a:t>
            </a:r>
            <a:r>
              <a:rPr lang="tr-TR" dirty="0" err="1"/>
              <a:t>and</a:t>
            </a:r>
            <a:r>
              <a:rPr lang="tr-TR" dirty="0"/>
              <a:t> </a:t>
            </a:r>
            <a:r>
              <a:rPr lang="tr-TR" dirty="0" err="1"/>
              <a:t>the</a:t>
            </a:r>
            <a:r>
              <a:rPr lang="tr-TR" dirty="0"/>
              <a:t> </a:t>
            </a:r>
            <a:r>
              <a:rPr lang="tr-TR" dirty="0" err="1"/>
              <a:t>importance</a:t>
            </a:r>
            <a:r>
              <a:rPr lang="tr-TR" dirty="0"/>
              <a:t> of </a:t>
            </a:r>
            <a:r>
              <a:rPr lang="tr-TR" dirty="0" err="1"/>
              <a:t>image</a:t>
            </a:r>
            <a:r>
              <a:rPr lang="tr-TR" dirty="0"/>
              <a:t> </a:t>
            </a:r>
            <a:r>
              <a:rPr lang="tr-TR" dirty="0" err="1"/>
              <a:t>analysis</a:t>
            </a:r>
            <a:r>
              <a:rPr lang="tr-TR" dirty="0"/>
              <a:t> </a:t>
            </a:r>
            <a:r>
              <a:rPr lang="tr-TR" dirty="0" err="1"/>
              <a:t>competitions</a:t>
            </a:r>
            <a:r>
              <a:rPr lang="tr-TR" dirty="0"/>
              <a:t>. </a:t>
            </a:r>
            <a:r>
              <a:rPr lang="tr-TR" i="1" dirty="0" err="1"/>
              <a:t>Radiology</a:t>
            </a:r>
            <a:r>
              <a:rPr lang="tr-TR" i="1" dirty="0"/>
              <a:t>: </a:t>
            </a:r>
            <a:r>
              <a:rPr lang="tr-TR" i="1" dirty="0" err="1"/>
              <a:t>Artificial</a:t>
            </a:r>
            <a:r>
              <a:rPr lang="tr-TR" i="1" dirty="0"/>
              <a:t> </a:t>
            </a:r>
            <a:r>
              <a:rPr lang="tr-TR" i="1" dirty="0" err="1"/>
              <a:t>Intelligence</a:t>
            </a:r>
            <a:r>
              <a:rPr lang="tr-TR" dirty="0"/>
              <a:t>, </a:t>
            </a:r>
            <a:r>
              <a:rPr lang="tr-TR" i="1" dirty="0"/>
              <a:t>1</a:t>
            </a:r>
            <a:r>
              <a:rPr lang="tr-TR" dirty="0"/>
              <a:t>(1), e180031</a:t>
            </a:r>
            <a:r>
              <a:rPr lang="tr-TR" dirty="0" smtClean="0"/>
              <a:t>.</a:t>
            </a:r>
          </a:p>
          <a:p>
            <a:r>
              <a:rPr lang="en-US" dirty="0" err="1"/>
              <a:t>Mongan</a:t>
            </a:r>
            <a:r>
              <a:rPr lang="en-US" dirty="0"/>
              <a:t>, J., Moy, L., &amp; Kahn Jr, C. E. (2020). Checklist for artificial intelligence in medical imaging (CLAIM): a guide for authors and reviewers.</a:t>
            </a:r>
            <a:endParaRPr lang="tr-TR" dirty="0"/>
          </a:p>
          <a:p>
            <a:r>
              <a:rPr lang="tr-TR" dirty="0" err="1" smtClean="0"/>
              <a:t>Zhou</a:t>
            </a:r>
            <a:r>
              <a:rPr lang="tr-TR" dirty="0"/>
              <a:t>, S. K., </a:t>
            </a:r>
            <a:r>
              <a:rPr lang="tr-TR" dirty="0" err="1"/>
              <a:t>Greenspan</a:t>
            </a:r>
            <a:r>
              <a:rPr lang="tr-TR" dirty="0"/>
              <a:t>, H., </a:t>
            </a:r>
            <a:r>
              <a:rPr lang="tr-TR" dirty="0" err="1"/>
              <a:t>Davatzikos</a:t>
            </a:r>
            <a:r>
              <a:rPr lang="tr-TR" dirty="0"/>
              <a:t>, C., </a:t>
            </a:r>
            <a:r>
              <a:rPr lang="tr-TR" dirty="0" err="1"/>
              <a:t>Duncan</a:t>
            </a:r>
            <a:r>
              <a:rPr lang="tr-TR" dirty="0"/>
              <a:t>, J. S., Van </a:t>
            </a:r>
            <a:r>
              <a:rPr lang="tr-TR" dirty="0" err="1"/>
              <a:t>Ginneken</a:t>
            </a:r>
            <a:r>
              <a:rPr lang="tr-TR" dirty="0"/>
              <a:t>, B., </a:t>
            </a:r>
            <a:r>
              <a:rPr lang="tr-TR" dirty="0" err="1"/>
              <a:t>Madabhushi</a:t>
            </a:r>
            <a:r>
              <a:rPr lang="tr-TR" dirty="0"/>
              <a:t>, A., ... &amp; </a:t>
            </a:r>
            <a:r>
              <a:rPr lang="tr-TR" dirty="0" err="1"/>
              <a:t>Summers</a:t>
            </a:r>
            <a:r>
              <a:rPr lang="tr-TR" dirty="0"/>
              <a:t>, R. M. (2021). A </a:t>
            </a:r>
            <a:r>
              <a:rPr lang="tr-TR" dirty="0" err="1"/>
              <a:t>review</a:t>
            </a:r>
            <a:r>
              <a:rPr lang="tr-TR" dirty="0"/>
              <a:t> of </a:t>
            </a:r>
            <a:r>
              <a:rPr lang="tr-TR" dirty="0" err="1"/>
              <a:t>deep</a:t>
            </a:r>
            <a:r>
              <a:rPr lang="tr-TR" dirty="0"/>
              <a:t> </a:t>
            </a:r>
            <a:r>
              <a:rPr lang="tr-TR" dirty="0" err="1"/>
              <a:t>learning</a:t>
            </a:r>
            <a:r>
              <a:rPr lang="tr-TR" dirty="0"/>
              <a:t> in </a:t>
            </a:r>
            <a:r>
              <a:rPr lang="tr-TR" dirty="0" err="1"/>
              <a:t>medical</a:t>
            </a:r>
            <a:r>
              <a:rPr lang="tr-TR" dirty="0"/>
              <a:t> </a:t>
            </a:r>
            <a:r>
              <a:rPr lang="tr-TR" dirty="0" err="1"/>
              <a:t>imaging</a:t>
            </a:r>
            <a:r>
              <a:rPr lang="tr-TR" dirty="0"/>
              <a:t>: </a:t>
            </a:r>
            <a:r>
              <a:rPr lang="tr-TR" dirty="0" err="1"/>
              <a:t>Imaging</a:t>
            </a:r>
            <a:r>
              <a:rPr lang="tr-TR" dirty="0"/>
              <a:t> </a:t>
            </a:r>
            <a:r>
              <a:rPr lang="tr-TR" dirty="0" err="1"/>
              <a:t>traits</a:t>
            </a:r>
            <a:r>
              <a:rPr lang="tr-TR" dirty="0"/>
              <a:t>, </a:t>
            </a:r>
            <a:r>
              <a:rPr lang="tr-TR" dirty="0" err="1"/>
              <a:t>technology</a:t>
            </a:r>
            <a:r>
              <a:rPr lang="tr-TR" dirty="0"/>
              <a:t> </a:t>
            </a:r>
            <a:r>
              <a:rPr lang="tr-TR" dirty="0" err="1"/>
              <a:t>trends</a:t>
            </a:r>
            <a:r>
              <a:rPr lang="tr-TR" dirty="0"/>
              <a:t>, </a:t>
            </a:r>
            <a:r>
              <a:rPr lang="tr-TR" dirty="0" err="1"/>
              <a:t>case</a:t>
            </a:r>
            <a:r>
              <a:rPr lang="tr-TR" dirty="0"/>
              <a:t> </a:t>
            </a:r>
            <a:r>
              <a:rPr lang="tr-TR" dirty="0" err="1"/>
              <a:t>studies</a:t>
            </a:r>
            <a:r>
              <a:rPr lang="tr-TR" dirty="0"/>
              <a:t> </a:t>
            </a:r>
            <a:r>
              <a:rPr lang="tr-TR" dirty="0" err="1"/>
              <a:t>with</a:t>
            </a:r>
            <a:r>
              <a:rPr lang="tr-TR" dirty="0"/>
              <a:t> </a:t>
            </a:r>
            <a:r>
              <a:rPr lang="tr-TR" dirty="0" err="1"/>
              <a:t>progress</a:t>
            </a:r>
            <a:r>
              <a:rPr lang="tr-TR" dirty="0"/>
              <a:t> </a:t>
            </a:r>
            <a:r>
              <a:rPr lang="tr-TR" dirty="0" err="1"/>
              <a:t>highlights</a:t>
            </a:r>
            <a:r>
              <a:rPr lang="tr-TR" dirty="0"/>
              <a:t>, </a:t>
            </a:r>
            <a:r>
              <a:rPr lang="tr-TR" dirty="0" err="1"/>
              <a:t>and</a:t>
            </a:r>
            <a:r>
              <a:rPr lang="tr-TR" dirty="0"/>
              <a:t> </a:t>
            </a:r>
            <a:r>
              <a:rPr lang="tr-TR" dirty="0" err="1"/>
              <a:t>future</a:t>
            </a:r>
            <a:r>
              <a:rPr lang="tr-TR" dirty="0"/>
              <a:t> </a:t>
            </a:r>
            <a:r>
              <a:rPr lang="tr-TR" dirty="0" err="1"/>
              <a:t>promises</a:t>
            </a:r>
            <a:r>
              <a:rPr lang="tr-TR" dirty="0"/>
              <a:t>. </a:t>
            </a:r>
            <a:r>
              <a:rPr lang="tr-TR" i="1" dirty="0" err="1"/>
              <a:t>Proceedings</a:t>
            </a:r>
            <a:r>
              <a:rPr lang="tr-TR" i="1" dirty="0"/>
              <a:t> of </a:t>
            </a:r>
            <a:r>
              <a:rPr lang="tr-TR" i="1" dirty="0" err="1"/>
              <a:t>the</a:t>
            </a:r>
            <a:r>
              <a:rPr lang="tr-TR" i="1" dirty="0"/>
              <a:t> IEEE</a:t>
            </a:r>
            <a:r>
              <a:rPr lang="tr-TR" dirty="0" smtClean="0"/>
              <a:t>.</a:t>
            </a:r>
          </a:p>
          <a:p>
            <a:r>
              <a:rPr lang="en-US" dirty="0"/>
              <a:t>Zhu, G., Jiang, B., Tong, L., </a:t>
            </a:r>
            <a:r>
              <a:rPr lang="en-US" dirty="0" err="1"/>
              <a:t>Xie</a:t>
            </a:r>
            <a:r>
              <a:rPr lang="en-US" dirty="0"/>
              <a:t>, Y., </a:t>
            </a:r>
            <a:r>
              <a:rPr lang="en-US" dirty="0" err="1"/>
              <a:t>Zaharchuk</a:t>
            </a:r>
            <a:r>
              <a:rPr lang="en-US" dirty="0"/>
              <a:t>, G., &amp; </a:t>
            </a:r>
            <a:r>
              <a:rPr lang="en-US" dirty="0" err="1"/>
              <a:t>Wintermark</a:t>
            </a:r>
            <a:r>
              <a:rPr lang="en-US" dirty="0"/>
              <a:t>, M. (2019). Applications of deep learning to neuro-imaging techniques. </a:t>
            </a:r>
            <a:r>
              <a:rPr lang="en-US" i="1" dirty="0"/>
              <a:t>Frontiers in neurology</a:t>
            </a:r>
            <a:r>
              <a:rPr lang="en-US" dirty="0"/>
              <a:t>, </a:t>
            </a:r>
            <a:r>
              <a:rPr lang="en-US" i="1" dirty="0"/>
              <a:t>10</a:t>
            </a:r>
            <a:r>
              <a:rPr lang="en-US" dirty="0"/>
              <a:t>, 869</a:t>
            </a:r>
            <a:r>
              <a:rPr lang="en-US" dirty="0" smtClean="0"/>
              <a:t>.</a:t>
            </a:r>
            <a:endParaRPr lang="tr-TR" dirty="0" smtClean="0"/>
          </a:p>
          <a:p>
            <a:pPr marL="0" indent="0">
              <a:buNone/>
            </a:pPr>
            <a:endParaRPr lang="tr-TR" dirty="0" smtClean="0"/>
          </a:p>
          <a:p>
            <a:endParaRPr lang="tr-TR" dirty="0"/>
          </a:p>
          <a:p>
            <a:endParaRPr lang="tr-TR" dirty="0"/>
          </a:p>
          <a:p>
            <a:endParaRPr lang="tr-TR" dirty="0"/>
          </a:p>
          <a:p>
            <a:endParaRPr lang="tr-TR"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6719718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65842" y="286657"/>
            <a:ext cx="8596668" cy="1320800"/>
          </a:xfrm>
        </p:spPr>
        <p:txBody>
          <a:bodyPr/>
          <a:lstStyle/>
          <a:p>
            <a:r>
              <a:rPr lang="tr-TR" dirty="0" smtClean="0"/>
              <a:t>Kaynaklar</a:t>
            </a:r>
            <a:endParaRPr lang="tr-TR" dirty="0"/>
          </a:p>
        </p:txBody>
      </p:sp>
      <p:sp>
        <p:nvSpPr>
          <p:cNvPr id="3" name="Content Placeholder 2"/>
          <p:cNvSpPr>
            <a:spLocks noGrp="1"/>
          </p:cNvSpPr>
          <p:nvPr>
            <p:ph idx="1"/>
          </p:nvPr>
        </p:nvSpPr>
        <p:spPr>
          <a:xfrm>
            <a:off x="204108" y="947057"/>
            <a:ext cx="9201150" cy="5094305"/>
          </a:xfrm>
        </p:spPr>
        <p:txBody>
          <a:bodyPr>
            <a:normAutofit fontScale="85000" lnSpcReduction="10000"/>
          </a:bodyPr>
          <a:lstStyle/>
          <a:p>
            <a:r>
              <a:rPr lang="en-US" dirty="0" smtClean="0"/>
              <a:t>Greenspan</a:t>
            </a:r>
            <a:r>
              <a:rPr lang="en-US" dirty="0"/>
              <a:t>, H., Van </a:t>
            </a:r>
            <a:r>
              <a:rPr lang="en-US" dirty="0" err="1"/>
              <a:t>Ginneken</a:t>
            </a:r>
            <a:r>
              <a:rPr lang="en-US" dirty="0"/>
              <a:t>, B., &amp; Summers, R. M. (2016). Guest editorial deep learning in medical imaging: Overview and future promise of an exciting new technique. </a:t>
            </a:r>
            <a:r>
              <a:rPr lang="en-US" i="1" dirty="0"/>
              <a:t>IEEE transactions on medical imaging</a:t>
            </a:r>
            <a:r>
              <a:rPr lang="en-US" dirty="0"/>
              <a:t>, </a:t>
            </a:r>
            <a:r>
              <a:rPr lang="en-US" i="1" dirty="0"/>
              <a:t>35</a:t>
            </a:r>
            <a:r>
              <a:rPr lang="en-US" dirty="0"/>
              <a:t>(5), 1153-1159</a:t>
            </a:r>
            <a:r>
              <a:rPr lang="en-US" dirty="0" smtClean="0"/>
              <a:t>.</a:t>
            </a:r>
            <a:endParaRPr lang="tr-TR" dirty="0" smtClean="0"/>
          </a:p>
          <a:p>
            <a:r>
              <a:rPr lang="tr-TR" dirty="0" err="1"/>
              <a:t>Sahiner</a:t>
            </a:r>
            <a:r>
              <a:rPr lang="tr-TR" dirty="0"/>
              <a:t>, B., </a:t>
            </a:r>
            <a:r>
              <a:rPr lang="tr-TR" dirty="0" err="1"/>
              <a:t>Pezeshk</a:t>
            </a:r>
            <a:r>
              <a:rPr lang="tr-TR" dirty="0"/>
              <a:t>, A., </a:t>
            </a:r>
            <a:r>
              <a:rPr lang="tr-TR" dirty="0" err="1"/>
              <a:t>Hadjiiski</a:t>
            </a:r>
            <a:r>
              <a:rPr lang="tr-TR" dirty="0"/>
              <a:t>, L. M., </a:t>
            </a:r>
            <a:r>
              <a:rPr lang="tr-TR" dirty="0" err="1"/>
              <a:t>Wang</a:t>
            </a:r>
            <a:r>
              <a:rPr lang="tr-TR" dirty="0"/>
              <a:t>, X., </a:t>
            </a:r>
            <a:r>
              <a:rPr lang="tr-TR" dirty="0" err="1"/>
              <a:t>Drukker</a:t>
            </a:r>
            <a:r>
              <a:rPr lang="tr-TR" dirty="0"/>
              <a:t>, K., </a:t>
            </a:r>
            <a:r>
              <a:rPr lang="tr-TR" dirty="0" err="1"/>
              <a:t>Cha</a:t>
            </a:r>
            <a:r>
              <a:rPr lang="tr-TR" dirty="0"/>
              <a:t>, K. H., ... &amp; </a:t>
            </a:r>
            <a:r>
              <a:rPr lang="tr-TR" dirty="0" err="1"/>
              <a:t>Giger</a:t>
            </a:r>
            <a:r>
              <a:rPr lang="tr-TR" dirty="0"/>
              <a:t>, M. L. (2019). </a:t>
            </a:r>
            <a:r>
              <a:rPr lang="tr-TR" dirty="0" err="1"/>
              <a:t>Deep</a:t>
            </a:r>
            <a:r>
              <a:rPr lang="tr-TR" dirty="0"/>
              <a:t> </a:t>
            </a:r>
            <a:r>
              <a:rPr lang="tr-TR" dirty="0" err="1"/>
              <a:t>learning</a:t>
            </a:r>
            <a:r>
              <a:rPr lang="tr-TR" dirty="0"/>
              <a:t> in </a:t>
            </a:r>
            <a:r>
              <a:rPr lang="tr-TR" dirty="0" err="1"/>
              <a:t>medical</a:t>
            </a:r>
            <a:r>
              <a:rPr lang="tr-TR" dirty="0"/>
              <a:t> </a:t>
            </a:r>
            <a:r>
              <a:rPr lang="tr-TR" dirty="0" err="1"/>
              <a:t>imaging</a:t>
            </a:r>
            <a:r>
              <a:rPr lang="tr-TR" dirty="0"/>
              <a:t> </a:t>
            </a:r>
            <a:r>
              <a:rPr lang="tr-TR" dirty="0" err="1"/>
              <a:t>and</a:t>
            </a:r>
            <a:r>
              <a:rPr lang="tr-TR" dirty="0"/>
              <a:t> </a:t>
            </a:r>
            <a:r>
              <a:rPr lang="tr-TR" dirty="0" err="1"/>
              <a:t>radiation</a:t>
            </a:r>
            <a:r>
              <a:rPr lang="tr-TR" dirty="0"/>
              <a:t> </a:t>
            </a:r>
            <a:r>
              <a:rPr lang="tr-TR" dirty="0" err="1"/>
              <a:t>therapy</a:t>
            </a:r>
            <a:r>
              <a:rPr lang="tr-TR" dirty="0"/>
              <a:t>. </a:t>
            </a:r>
            <a:r>
              <a:rPr lang="tr-TR" i="1" dirty="0" err="1"/>
              <a:t>Medical</a:t>
            </a:r>
            <a:r>
              <a:rPr lang="tr-TR" i="1" dirty="0"/>
              <a:t> </a:t>
            </a:r>
            <a:r>
              <a:rPr lang="tr-TR" i="1" dirty="0" err="1"/>
              <a:t>physics</a:t>
            </a:r>
            <a:r>
              <a:rPr lang="tr-TR" dirty="0"/>
              <a:t>, </a:t>
            </a:r>
            <a:r>
              <a:rPr lang="tr-TR" i="1" dirty="0"/>
              <a:t>46</a:t>
            </a:r>
            <a:r>
              <a:rPr lang="tr-TR" dirty="0"/>
              <a:t>(1), e1-e36</a:t>
            </a:r>
            <a:r>
              <a:rPr lang="tr-TR" dirty="0" smtClean="0"/>
              <a:t>.</a:t>
            </a:r>
          </a:p>
          <a:p>
            <a:r>
              <a:rPr lang="en-US" dirty="0"/>
              <a:t>Kim, M., Yun, J., Cho, Y., Shin, K., Jang, R., Bae, H. J., &amp; Kim, N. (2019). Deep learning in medical imaging. </a:t>
            </a:r>
            <a:r>
              <a:rPr lang="en-US" i="1" dirty="0" err="1"/>
              <a:t>Neurospine</a:t>
            </a:r>
            <a:r>
              <a:rPr lang="en-US" dirty="0"/>
              <a:t>, </a:t>
            </a:r>
            <a:r>
              <a:rPr lang="en-US" i="1" dirty="0"/>
              <a:t>16</a:t>
            </a:r>
            <a:r>
              <a:rPr lang="en-US" dirty="0"/>
              <a:t>(4), 657</a:t>
            </a:r>
            <a:r>
              <a:rPr lang="en-US" dirty="0" smtClean="0"/>
              <a:t>.</a:t>
            </a:r>
            <a:endParaRPr lang="tr-TR" dirty="0" smtClean="0"/>
          </a:p>
          <a:p>
            <a:r>
              <a:rPr lang="en-US" dirty="0"/>
              <a:t>Kim, J., Hong, J., &amp; Park, H. (2018). Prospects of deep learning for medical imaging. </a:t>
            </a:r>
            <a:r>
              <a:rPr lang="en-US" i="1" dirty="0"/>
              <a:t>Precision and Future Medicine</a:t>
            </a:r>
            <a:r>
              <a:rPr lang="en-US" dirty="0"/>
              <a:t>, </a:t>
            </a:r>
            <a:r>
              <a:rPr lang="en-US" i="1" dirty="0"/>
              <a:t>2</a:t>
            </a:r>
            <a:r>
              <a:rPr lang="en-US" dirty="0"/>
              <a:t>(2), 37-52.</a:t>
            </a:r>
            <a:endParaRPr lang="tr-TR" sz="2400" dirty="0"/>
          </a:p>
          <a:p>
            <a:r>
              <a:rPr lang="en-US" dirty="0"/>
              <a:t>Lee, J. G., Jun, S., Cho, Y. W., Lee, H., Kim, G. B., </a:t>
            </a:r>
            <a:r>
              <a:rPr lang="en-US" dirty="0" err="1"/>
              <a:t>Seo</a:t>
            </a:r>
            <a:r>
              <a:rPr lang="en-US" dirty="0"/>
              <a:t>, J. B., &amp; Kim, N. (2017). Deep learning in medical imaging: general overview. </a:t>
            </a:r>
            <a:r>
              <a:rPr lang="en-US" i="1" dirty="0"/>
              <a:t>Korean journal of radiology</a:t>
            </a:r>
            <a:r>
              <a:rPr lang="en-US" dirty="0"/>
              <a:t>, </a:t>
            </a:r>
            <a:r>
              <a:rPr lang="en-US" i="1" dirty="0"/>
              <a:t>18</a:t>
            </a:r>
            <a:r>
              <a:rPr lang="en-US" dirty="0"/>
              <a:t>(4), 570-584</a:t>
            </a:r>
            <a:r>
              <a:rPr lang="en-US" dirty="0" smtClean="0"/>
              <a:t>.</a:t>
            </a:r>
            <a:endParaRPr lang="tr-TR" dirty="0" smtClean="0"/>
          </a:p>
          <a:p>
            <a:r>
              <a:rPr lang="en-US" dirty="0"/>
              <a:t>Suzuki, K. (2017). Overview of deep learning in medical imaging. </a:t>
            </a:r>
            <a:r>
              <a:rPr lang="en-US" i="1" dirty="0"/>
              <a:t>Radiological physics and technology</a:t>
            </a:r>
            <a:r>
              <a:rPr lang="en-US" dirty="0"/>
              <a:t>, </a:t>
            </a:r>
            <a:r>
              <a:rPr lang="en-US" i="1" dirty="0"/>
              <a:t>10</a:t>
            </a:r>
            <a:r>
              <a:rPr lang="en-US" dirty="0"/>
              <a:t>(3), 257-273</a:t>
            </a:r>
            <a:r>
              <a:rPr lang="en-US" dirty="0" smtClean="0"/>
              <a:t>.</a:t>
            </a:r>
            <a:endParaRPr lang="tr-TR" dirty="0" smtClean="0"/>
          </a:p>
          <a:p>
            <a:r>
              <a:rPr lang="en-US" dirty="0"/>
              <a:t>Lakhani, P., Gray, D. L., </a:t>
            </a:r>
            <a:r>
              <a:rPr lang="en-US" dirty="0" err="1"/>
              <a:t>Pett</a:t>
            </a:r>
            <a:r>
              <a:rPr lang="en-US" dirty="0"/>
              <a:t>, C. R., Nagy, P., &amp; Shih, G. (2018). Hello world deep learning in medical imaging. </a:t>
            </a:r>
            <a:r>
              <a:rPr lang="en-US" i="1" dirty="0"/>
              <a:t>Journal of digital imaging</a:t>
            </a:r>
            <a:r>
              <a:rPr lang="en-US" dirty="0"/>
              <a:t>, </a:t>
            </a:r>
            <a:r>
              <a:rPr lang="en-US" i="1" dirty="0"/>
              <a:t>31</a:t>
            </a:r>
            <a:r>
              <a:rPr lang="en-US" dirty="0"/>
              <a:t>(3), 283-289</a:t>
            </a:r>
            <a:r>
              <a:rPr lang="en-US" dirty="0" smtClean="0"/>
              <a:t>.</a:t>
            </a:r>
            <a:endParaRPr lang="tr-TR" dirty="0" smtClean="0"/>
          </a:p>
          <a:p>
            <a:r>
              <a:rPr lang="en-US" dirty="0"/>
              <a:t>Currie, G., Hawk, K. E., </a:t>
            </a:r>
            <a:r>
              <a:rPr lang="en-US" dirty="0" err="1"/>
              <a:t>Rohren</a:t>
            </a:r>
            <a:r>
              <a:rPr lang="en-US" dirty="0"/>
              <a:t>, E., Vial, A., &amp; Klein, R. (2019). Machine learning and deep learning in medical imaging: intelligent imaging. </a:t>
            </a:r>
            <a:r>
              <a:rPr lang="en-US" i="1" dirty="0"/>
              <a:t>Journal of medical imaging and radiation sciences</a:t>
            </a:r>
            <a:r>
              <a:rPr lang="en-US" dirty="0"/>
              <a:t>, </a:t>
            </a:r>
            <a:r>
              <a:rPr lang="en-US" i="1" dirty="0"/>
              <a:t>50</a:t>
            </a:r>
            <a:r>
              <a:rPr lang="en-US" dirty="0"/>
              <a:t>(4), 477-487.</a:t>
            </a:r>
            <a:endParaRPr lang="tr-TR" dirty="0"/>
          </a:p>
          <a:p>
            <a:endParaRPr lang="tr-TR" dirty="0" smtClean="0"/>
          </a:p>
          <a:p>
            <a:endParaRPr lang="tr-TR" dirty="0"/>
          </a:p>
          <a:p>
            <a:endParaRPr lang="tr-TR" dirty="0"/>
          </a:p>
          <a:p>
            <a:endParaRPr lang="tr-TR" dirty="0"/>
          </a:p>
          <a:p>
            <a:endParaRPr lang="tr-TR"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15406261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Tıp Eğitiminde </a:t>
            </a:r>
            <a:br>
              <a:rPr lang="tr-TR" dirty="0" smtClean="0"/>
            </a:br>
            <a:r>
              <a:rPr lang="tr-TR" dirty="0" smtClean="0"/>
              <a:t>Yapay Zek</a:t>
            </a:r>
            <a:r>
              <a:rPr lang="tr-TR" dirty="0" smtClean="0">
                <a:latin typeface="Trebuchet MS" panose="020B0603020202020204" pitchFamily="34" charset="0"/>
              </a:rPr>
              <a:t>â</a:t>
            </a:r>
            <a:endParaRPr lang="tr-TR" dirty="0"/>
          </a:p>
        </p:txBody>
      </p:sp>
      <p:sp>
        <p:nvSpPr>
          <p:cNvPr id="3" name="Subtitle 2"/>
          <p:cNvSpPr>
            <a:spLocks noGrp="1"/>
          </p:cNvSpPr>
          <p:nvPr>
            <p:ph type="subTitle" idx="1"/>
          </p:nvPr>
        </p:nvSpPr>
        <p:spPr>
          <a:xfrm>
            <a:off x="1507067" y="4050833"/>
            <a:ext cx="7766936" cy="2325474"/>
          </a:xfrm>
        </p:spPr>
        <p:txBody>
          <a:bodyPr>
            <a:normAutofit fontScale="92500" lnSpcReduction="20000"/>
          </a:bodyPr>
          <a:lstStyle/>
          <a:p>
            <a:r>
              <a:rPr lang="tr-TR" b="1" dirty="0" smtClean="0"/>
              <a:t>Prof. Dr. A. Egemen YILMAZ</a:t>
            </a:r>
          </a:p>
          <a:p>
            <a:r>
              <a:rPr lang="tr-TR" dirty="0" smtClean="0"/>
              <a:t>Ankara Üniversitesi</a:t>
            </a:r>
          </a:p>
          <a:p>
            <a:r>
              <a:rPr lang="tr-TR" dirty="0" smtClean="0"/>
              <a:t> </a:t>
            </a:r>
          </a:p>
          <a:p>
            <a:r>
              <a:rPr lang="tr-TR" dirty="0" smtClean="0"/>
              <a:t>Mühendislik Fakültesi Elektrik-Elektronik Mühendisliği Bölümü</a:t>
            </a:r>
          </a:p>
          <a:p>
            <a:r>
              <a:rPr lang="tr-TR" dirty="0"/>
              <a:t>Mühendislik Fakültesi </a:t>
            </a:r>
            <a:r>
              <a:rPr lang="tr-TR" dirty="0" smtClean="0"/>
              <a:t>Yazılım Mühendisliği Bölümü</a:t>
            </a:r>
          </a:p>
          <a:p>
            <a:r>
              <a:rPr lang="tr-TR" dirty="0" smtClean="0"/>
              <a:t>Fen Bilimleri Enstitüsü Disiplinler Arası Yapay Zeka Teknolojileri Ana Bilim Dalı</a:t>
            </a:r>
          </a:p>
          <a:p>
            <a:r>
              <a:rPr lang="tr-TR" dirty="0" smtClean="0"/>
              <a:t>Akıllı Sistemler ve Teknolojiler Uygulama ve Araştırma Merkezi (ASTAM)</a:t>
            </a:r>
            <a:endParaRPr lang="tr-TR" dirty="0"/>
          </a:p>
        </p:txBody>
      </p:sp>
    </p:spTree>
    <p:extLst>
      <p:ext uri="{BB962C8B-B14F-4D97-AF65-F5344CB8AC3E}">
        <p14:creationId xmlns:p14="http://schemas.microsoft.com/office/powerpoint/2010/main" val="384900886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78373" y="584347"/>
            <a:ext cx="8596668" cy="1320800"/>
          </a:xfrm>
        </p:spPr>
        <p:txBody>
          <a:bodyPr/>
          <a:lstStyle/>
          <a:p>
            <a:r>
              <a:rPr lang="tr-TR" dirty="0" smtClean="0"/>
              <a:t>Yapay Zekanın Eğitimde Kullanımı</a:t>
            </a:r>
            <a:endParaRPr lang="tr-TR" dirty="0"/>
          </a:p>
        </p:txBody>
      </p:sp>
      <p:sp>
        <p:nvSpPr>
          <p:cNvPr id="3" name="Content Placeholder 2"/>
          <p:cNvSpPr>
            <a:spLocks noGrp="1"/>
          </p:cNvSpPr>
          <p:nvPr>
            <p:ph idx="1"/>
          </p:nvPr>
        </p:nvSpPr>
        <p:spPr>
          <a:xfrm>
            <a:off x="293612" y="1416050"/>
            <a:ext cx="10279137" cy="4192814"/>
          </a:xfrm>
        </p:spPr>
        <p:txBody>
          <a:bodyPr>
            <a:normAutofit/>
          </a:bodyPr>
          <a:lstStyle/>
          <a:p>
            <a:r>
              <a:rPr lang="tr-TR" sz="2800" dirty="0" smtClean="0"/>
              <a:t>Müfredat ve Eğitim Materyali Oluşturma</a:t>
            </a:r>
          </a:p>
          <a:p>
            <a:r>
              <a:rPr lang="tr-TR" sz="2800" dirty="0" smtClean="0"/>
              <a:t>Eğitim İcrası – Kişiselleştirilmiş Eğitim</a:t>
            </a:r>
          </a:p>
          <a:p>
            <a:r>
              <a:rPr lang="tr-TR" sz="2800" dirty="0" smtClean="0"/>
              <a:t>Bireysel/Grup Bazında Ölçme ve Değerlendirme</a:t>
            </a:r>
          </a:p>
          <a:p>
            <a:endParaRPr lang="tr-TR"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4909022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18616" y="318534"/>
            <a:ext cx="8596668" cy="1320800"/>
          </a:xfrm>
        </p:spPr>
        <p:txBody>
          <a:bodyPr/>
          <a:lstStyle/>
          <a:p>
            <a:r>
              <a:rPr lang="tr-TR" dirty="0" smtClean="0"/>
              <a:t>Yapay Zekanın Tıp Eğitiminde Kullanımına Dair</a:t>
            </a:r>
            <a:endParaRPr lang="tr-TR" dirty="0"/>
          </a:p>
        </p:txBody>
      </p:sp>
      <p:sp>
        <p:nvSpPr>
          <p:cNvPr id="3" name="Content Placeholder 2"/>
          <p:cNvSpPr>
            <a:spLocks noGrp="1"/>
          </p:cNvSpPr>
          <p:nvPr>
            <p:ph idx="1"/>
          </p:nvPr>
        </p:nvSpPr>
        <p:spPr>
          <a:xfrm>
            <a:off x="293612" y="1416050"/>
            <a:ext cx="10279137" cy="4192814"/>
          </a:xfrm>
        </p:spPr>
        <p:txBody>
          <a:bodyPr>
            <a:normAutofit/>
          </a:bodyPr>
          <a:lstStyle/>
          <a:p>
            <a:r>
              <a:rPr lang="tr-TR" dirty="0" err="1" smtClean="0"/>
              <a:t>Clancey</a:t>
            </a:r>
            <a:r>
              <a:rPr lang="tr-TR" dirty="0" smtClean="0"/>
              <a:t> ve Stanford Üniversiteleri – GUIDON (1983): Enfeksiyon hastalıklarına ilişkin tanı eğitim yazılımı</a:t>
            </a:r>
          </a:p>
          <a:p>
            <a:r>
              <a:rPr lang="tr-TR" dirty="0" smtClean="0"/>
              <a:t>Papa </a:t>
            </a:r>
            <a:r>
              <a:rPr lang="tr-TR" i="1" dirty="0" smtClean="0"/>
              <a:t>et al</a:t>
            </a:r>
            <a:r>
              <a:rPr lang="tr-TR" dirty="0" smtClean="0"/>
              <a:t>. – İsimsiz Yazılım (1992): Tanı yardım yazılımı</a:t>
            </a:r>
          </a:p>
          <a:p>
            <a:r>
              <a:rPr lang="tr-TR" dirty="0" smtClean="0"/>
              <a:t>Eliot ve </a:t>
            </a:r>
            <a:r>
              <a:rPr lang="tr-TR" dirty="0" err="1" smtClean="0"/>
              <a:t>Woolf</a:t>
            </a:r>
            <a:r>
              <a:rPr lang="tr-TR" dirty="0" smtClean="0"/>
              <a:t> – </a:t>
            </a:r>
            <a:r>
              <a:rPr lang="tr-TR" dirty="0" err="1" smtClean="0"/>
              <a:t>The</a:t>
            </a:r>
            <a:r>
              <a:rPr lang="tr-TR" dirty="0" smtClean="0"/>
              <a:t> </a:t>
            </a:r>
            <a:r>
              <a:rPr lang="tr-TR" dirty="0" err="1" smtClean="0"/>
              <a:t>Cardiac</a:t>
            </a:r>
            <a:r>
              <a:rPr lang="tr-TR" dirty="0" smtClean="0"/>
              <a:t> </a:t>
            </a:r>
            <a:r>
              <a:rPr lang="tr-TR" dirty="0" err="1" smtClean="0"/>
              <a:t>Tutor</a:t>
            </a:r>
            <a:r>
              <a:rPr lang="tr-TR" dirty="0" smtClean="0"/>
              <a:t> (1995): Kardiyak </a:t>
            </a:r>
            <a:r>
              <a:rPr lang="tr-TR" dirty="0" err="1" smtClean="0"/>
              <a:t>resüsitasyon</a:t>
            </a:r>
            <a:r>
              <a:rPr lang="tr-TR" dirty="0" smtClean="0"/>
              <a:t> eğitim simülatörü</a:t>
            </a:r>
          </a:p>
          <a:p>
            <a:r>
              <a:rPr lang="tr-TR" dirty="0" err="1" smtClean="0"/>
              <a:t>Billinghurst</a:t>
            </a:r>
            <a:r>
              <a:rPr lang="tr-TR" dirty="0" smtClean="0"/>
              <a:t> </a:t>
            </a:r>
            <a:r>
              <a:rPr lang="tr-TR" i="1" dirty="0"/>
              <a:t>et al</a:t>
            </a:r>
            <a:r>
              <a:rPr lang="tr-TR" dirty="0"/>
              <a:t>. – </a:t>
            </a:r>
            <a:r>
              <a:rPr lang="tr-TR" dirty="0" err="1" smtClean="0"/>
              <a:t>Prototype</a:t>
            </a:r>
            <a:r>
              <a:rPr lang="tr-TR" dirty="0" smtClean="0"/>
              <a:t> </a:t>
            </a:r>
            <a:r>
              <a:rPr lang="tr-TR" dirty="0" err="1" smtClean="0"/>
              <a:t>Sinus</a:t>
            </a:r>
            <a:r>
              <a:rPr lang="tr-TR" dirty="0" smtClean="0"/>
              <a:t> </a:t>
            </a:r>
            <a:r>
              <a:rPr lang="tr-TR" dirty="0" err="1" smtClean="0"/>
              <a:t>Surgery</a:t>
            </a:r>
            <a:r>
              <a:rPr lang="tr-TR" dirty="0" smtClean="0"/>
              <a:t> (1996): Cerrahi </a:t>
            </a:r>
            <a:r>
              <a:rPr lang="tr-TR" dirty="0"/>
              <a:t>eğitim </a:t>
            </a:r>
            <a:r>
              <a:rPr lang="tr-TR" dirty="0" smtClean="0"/>
              <a:t>simülatörü</a:t>
            </a:r>
          </a:p>
          <a:p>
            <a:r>
              <a:rPr lang="tr-TR" dirty="0" err="1" smtClean="0"/>
              <a:t>Bourlas</a:t>
            </a:r>
            <a:r>
              <a:rPr lang="tr-TR" dirty="0" smtClean="0"/>
              <a:t> </a:t>
            </a:r>
            <a:r>
              <a:rPr lang="tr-TR" i="1" dirty="0"/>
              <a:t>et al</a:t>
            </a:r>
            <a:r>
              <a:rPr lang="tr-TR" dirty="0"/>
              <a:t>. – </a:t>
            </a:r>
            <a:r>
              <a:rPr lang="tr-TR" dirty="0" smtClean="0"/>
              <a:t>CARDIO-LOGOS (1996): EKG örüntülerini öğreten eğitim simülatörü</a:t>
            </a:r>
          </a:p>
          <a:p>
            <a:r>
              <a:rPr lang="tr-TR" dirty="0" err="1" smtClean="0"/>
              <a:t>Voss</a:t>
            </a:r>
            <a:r>
              <a:rPr lang="tr-TR" i="1" dirty="0"/>
              <a:t> et al</a:t>
            </a:r>
            <a:r>
              <a:rPr lang="tr-TR" dirty="0"/>
              <a:t>. – </a:t>
            </a:r>
            <a:r>
              <a:rPr lang="tr-TR" dirty="0" smtClean="0"/>
              <a:t>LAHYSTOTRAIN (2000): </a:t>
            </a:r>
            <a:r>
              <a:rPr lang="tr-TR" dirty="0" err="1" smtClean="0"/>
              <a:t>Laparoskopi</a:t>
            </a:r>
            <a:r>
              <a:rPr lang="tr-TR" dirty="0" smtClean="0"/>
              <a:t> ve </a:t>
            </a:r>
            <a:r>
              <a:rPr lang="tr-TR" dirty="0" err="1" smtClean="0"/>
              <a:t>histeroskopi</a:t>
            </a:r>
            <a:r>
              <a:rPr lang="tr-TR" dirty="0" smtClean="0"/>
              <a:t> </a:t>
            </a:r>
            <a:r>
              <a:rPr lang="tr-TR" dirty="0"/>
              <a:t>eğitim </a:t>
            </a:r>
            <a:r>
              <a:rPr lang="tr-TR" dirty="0" smtClean="0"/>
              <a:t>simülatörü</a:t>
            </a:r>
          </a:p>
          <a:p>
            <a:r>
              <a:rPr lang="tr-TR" dirty="0" err="1" smtClean="0"/>
              <a:t>Stasiu</a:t>
            </a:r>
            <a:r>
              <a:rPr lang="tr-TR" dirty="0" smtClean="0"/>
              <a:t> </a:t>
            </a:r>
            <a:r>
              <a:rPr lang="tr-TR" i="1" dirty="0"/>
              <a:t>et al</a:t>
            </a:r>
            <a:r>
              <a:rPr lang="tr-TR" dirty="0"/>
              <a:t>. – </a:t>
            </a:r>
            <a:r>
              <a:rPr lang="tr-TR" dirty="0" smtClean="0"/>
              <a:t>CARDIOLOG (2001): </a:t>
            </a:r>
            <a:r>
              <a:rPr lang="tr-TR" dirty="0"/>
              <a:t>EKG örüntülerini öğreten eğitim </a:t>
            </a:r>
            <a:r>
              <a:rPr lang="tr-TR" dirty="0" smtClean="0"/>
              <a:t>simülatörü</a:t>
            </a:r>
          </a:p>
          <a:p>
            <a:r>
              <a:rPr lang="tr-TR" dirty="0" err="1" smtClean="0"/>
              <a:t>Caudell</a:t>
            </a:r>
            <a:r>
              <a:rPr lang="tr-TR" dirty="0" smtClean="0"/>
              <a:t> </a:t>
            </a:r>
            <a:r>
              <a:rPr lang="tr-TR" i="1" dirty="0"/>
              <a:t>et al</a:t>
            </a:r>
            <a:r>
              <a:rPr lang="tr-TR" dirty="0"/>
              <a:t>. – </a:t>
            </a:r>
            <a:r>
              <a:rPr lang="tr-TR" dirty="0" smtClean="0"/>
              <a:t>Project TOUCH (2003): Hasta muayenesine yönelik Sanal Gerçeklik simülatörü</a:t>
            </a:r>
          </a:p>
          <a:p>
            <a:r>
              <a:rPr lang="tr-TR" dirty="0" err="1" smtClean="0"/>
              <a:t>Crowley</a:t>
            </a:r>
            <a:r>
              <a:rPr lang="tr-TR" dirty="0" smtClean="0"/>
              <a:t> ve </a:t>
            </a:r>
            <a:r>
              <a:rPr lang="tr-TR" dirty="0" err="1" smtClean="0"/>
              <a:t>Medvedeva</a:t>
            </a:r>
            <a:r>
              <a:rPr lang="tr-TR" dirty="0" smtClean="0"/>
              <a:t> – </a:t>
            </a:r>
            <a:r>
              <a:rPr lang="tr-TR" dirty="0" err="1" smtClean="0"/>
              <a:t>SlideTutor</a:t>
            </a:r>
            <a:r>
              <a:rPr lang="tr-TR" dirty="0" smtClean="0"/>
              <a:t> (2003): </a:t>
            </a:r>
            <a:r>
              <a:rPr lang="tr-TR" dirty="0" err="1" smtClean="0"/>
              <a:t>Dermatopatoloji</a:t>
            </a:r>
            <a:r>
              <a:rPr lang="tr-TR" dirty="0" smtClean="0"/>
              <a:t> tanı/sınıflandırma eğitim simülatörü</a:t>
            </a:r>
            <a:endParaRPr lang="tr-TR" dirty="0"/>
          </a:p>
        </p:txBody>
      </p:sp>
      <p:sp>
        <p:nvSpPr>
          <p:cNvPr id="4" name="TextBox 3"/>
          <p:cNvSpPr txBox="1"/>
          <p:nvPr/>
        </p:nvSpPr>
        <p:spPr>
          <a:xfrm>
            <a:off x="540364" y="5811560"/>
            <a:ext cx="8899070" cy="923330"/>
          </a:xfrm>
          <a:prstGeom prst="rect">
            <a:avLst/>
          </a:prstGeom>
          <a:noFill/>
        </p:spPr>
        <p:txBody>
          <a:bodyPr wrap="square" rtlCol="0">
            <a:spAutoFit/>
          </a:bodyPr>
          <a:lstStyle/>
          <a:p>
            <a:r>
              <a:rPr lang="tr-TR" b="1" dirty="0" smtClean="0"/>
              <a:t>Kaynak:</a:t>
            </a:r>
            <a:r>
              <a:rPr lang="tr-TR" dirty="0" smtClean="0"/>
              <a:t> </a:t>
            </a:r>
            <a:r>
              <a:rPr lang="en-US" dirty="0" smtClean="0"/>
              <a:t>Chan</a:t>
            </a:r>
            <a:r>
              <a:rPr lang="en-US" dirty="0"/>
              <a:t>, K. S., &amp; </a:t>
            </a:r>
            <a:r>
              <a:rPr lang="en-US" dirty="0" err="1"/>
              <a:t>Zary</a:t>
            </a:r>
            <a:r>
              <a:rPr lang="en-US" dirty="0"/>
              <a:t>, N. (2019). Applications and challenges of implementing artificial intelligence in medical education: integrative review. </a:t>
            </a:r>
            <a:r>
              <a:rPr lang="en-US" i="1" dirty="0"/>
              <a:t>JMIR medical education</a:t>
            </a:r>
            <a:r>
              <a:rPr lang="en-US" dirty="0"/>
              <a:t>, </a:t>
            </a:r>
            <a:r>
              <a:rPr lang="en-US" i="1" dirty="0"/>
              <a:t>5</a:t>
            </a:r>
            <a:r>
              <a:rPr lang="en-US" dirty="0"/>
              <a:t>(1), e13930.</a:t>
            </a:r>
            <a:endParaRPr lang="tr-TR" dirty="0"/>
          </a:p>
        </p:txBody>
      </p:sp>
      <p:sp>
        <p:nvSpPr>
          <p:cNvPr id="5" name="TextBox 4"/>
          <p:cNvSpPr txBox="1"/>
          <p:nvPr/>
        </p:nvSpPr>
        <p:spPr>
          <a:xfrm>
            <a:off x="9994551"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3470788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46476" y="423470"/>
            <a:ext cx="8596668" cy="1320800"/>
          </a:xfrm>
        </p:spPr>
        <p:txBody>
          <a:bodyPr/>
          <a:lstStyle/>
          <a:p>
            <a:r>
              <a:rPr lang="tr-TR" dirty="0" smtClean="0"/>
              <a:t>Yapay Zekanın Tıp Eğitiminde Kullanımına Dair</a:t>
            </a:r>
            <a:endParaRPr lang="tr-TR" dirty="0"/>
          </a:p>
        </p:txBody>
      </p:sp>
      <p:sp>
        <p:nvSpPr>
          <p:cNvPr id="3" name="Content Placeholder 2"/>
          <p:cNvSpPr>
            <a:spLocks noGrp="1"/>
          </p:cNvSpPr>
          <p:nvPr>
            <p:ph idx="1"/>
          </p:nvPr>
        </p:nvSpPr>
        <p:spPr>
          <a:xfrm>
            <a:off x="293612" y="1416050"/>
            <a:ext cx="10279137" cy="4192814"/>
          </a:xfrm>
        </p:spPr>
        <p:txBody>
          <a:bodyPr>
            <a:normAutofit/>
          </a:bodyPr>
          <a:lstStyle/>
          <a:p>
            <a:r>
              <a:rPr lang="tr-TR" dirty="0" smtClean="0"/>
              <a:t>Michael </a:t>
            </a:r>
            <a:r>
              <a:rPr lang="tr-TR" i="1" dirty="0"/>
              <a:t>et al</a:t>
            </a:r>
            <a:r>
              <a:rPr lang="tr-TR" dirty="0"/>
              <a:t>. </a:t>
            </a:r>
            <a:r>
              <a:rPr lang="tr-TR" dirty="0" smtClean="0"/>
              <a:t>– CIRCSIM-</a:t>
            </a:r>
            <a:r>
              <a:rPr lang="tr-TR" dirty="0" err="1" smtClean="0"/>
              <a:t>Tutor</a:t>
            </a:r>
            <a:r>
              <a:rPr lang="tr-TR" dirty="0" smtClean="0"/>
              <a:t> (2003): </a:t>
            </a:r>
            <a:r>
              <a:rPr lang="tr-TR" dirty="0" err="1" smtClean="0"/>
              <a:t>Baroreseptör</a:t>
            </a:r>
            <a:r>
              <a:rPr lang="tr-TR" dirty="0" smtClean="0"/>
              <a:t> refleks eğitim uygulaması</a:t>
            </a:r>
          </a:p>
          <a:p>
            <a:r>
              <a:rPr lang="tr-TR" dirty="0" err="1"/>
              <a:t>Weidenbach</a:t>
            </a:r>
            <a:r>
              <a:rPr lang="tr-TR" dirty="0" smtClean="0"/>
              <a:t> </a:t>
            </a:r>
            <a:r>
              <a:rPr lang="tr-TR" i="1" dirty="0"/>
              <a:t>et al</a:t>
            </a:r>
            <a:r>
              <a:rPr lang="tr-TR" dirty="0"/>
              <a:t>. </a:t>
            </a:r>
            <a:r>
              <a:rPr lang="tr-TR" dirty="0" smtClean="0"/>
              <a:t>– </a:t>
            </a:r>
            <a:r>
              <a:rPr lang="tr-TR" dirty="0" err="1" smtClean="0"/>
              <a:t>EchoComJ</a:t>
            </a:r>
            <a:r>
              <a:rPr lang="tr-TR" dirty="0" smtClean="0"/>
              <a:t> (2004): Ekokardiyografi eğitim uygulaması</a:t>
            </a:r>
          </a:p>
          <a:p>
            <a:r>
              <a:rPr lang="tr-TR" dirty="0" err="1" smtClean="0"/>
              <a:t>Kabanza</a:t>
            </a:r>
            <a:r>
              <a:rPr lang="tr-TR" dirty="0" smtClean="0"/>
              <a:t> </a:t>
            </a:r>
            <a:r>
              <a:rPr lang="tr-TR" i="1" dirty="0"/>
              <a:t>et al</a:t>
            </a:r>
            <a:r>
              <a:rPr lang="tr-TR" dirty="0"/>
              <a:t>. – </a:t>
            </a:r>
            <a:r>
              <a:rPr lang="tr-TR" dirty="0" err="1" smtClean="0"/>
              <a:t>TeachMed</a:t>
            </a:r>
            <a:r>
              <a:rPr lang="tr-TR" dirty="0" smtClean="0"/>
              <a:t> (2006): Klinik gerekçelendirme (sebep-sonuç) eğitim uygulaması</a:t>
            </a:r>
          </a:p>
          <a:p>
            <a:r>
              <a:rPr lang="tr-TR" dirty="0" err="1"/>
              <a:t>Suebnukarn</a:t>
            </a:r>
            <a:r>
              <a:rPr lang="tr-TR" dirty="0"/>
              <a:t> </a:t>
            </a:r>
            <a:r>
              <a:rPr lang="tr-TR" dirty="0" smtClean="0"/>
              <a:t>ve </a:t>
            </a:r>
            <a:r>
              <a:rPr lang="tr-TR" dirty="0" err="1"/>
              <a:t>Haddawy</a:t>
            </a:r>
            <a:r>
              <a:rPr lang="tr-TR" dirty="0"/>
              <a:t> </a:t>
            </a:r>
            <a:r>
              <a:rPr lang="tr-TR" dirty="0" smtClean="0"/>
              <a:t>- COMET (2006): </a:t>
            </a:r>
            <a:r>
              <a:rPr lang="tr-TR" dirty="0"/>
              <a:t>Klinik gerekçelendirme </a:t>
            </a:r>
            <a:r>
              <a:rPr lang="tr-TR" dirty="0" smtClean="0"/>
              <a:t>eğitim </a:t>
            </a:r>
            <a:r>
              <a:rPr lang="tr-TR" dirty="0"/>
              <a:t>uygulaması</a:t>
            </a:r>
          </a:p>
          <a:p>
            <a:r>
              <a:rPr lang="tr-TR" dirty="0" err="1" smtClean="0"/>
              <a:t>Woo</a:t>
            </a:r>
            <a:r>
              <a:rPr lang="tr-TR" i="1" dirty="0"/>
              <a:t> et al</a:t>
            </a:r>
            <a:r>
              <a:rPr lang="tr-TR" dirty="0"/>
              <a:t>. – </a:t>
            </a:r>
            <a:r>
              <a:rPr lang="tr-TR" dirty="0" smtClean="0"/>
              <a:t>CIRCSIM-</a:t>
            </a:r>
            <a:r>
              <a:rPr lang="tr-TR" dirty="0" err="1" smtClean="0"/>
              <a:t>Tutor</a:t>
            </a:r>
            <a:r>
              <a:rPr lang="tr-TR" dirty="0" smtClean="0"/>
              <a:t> (2006): Fizyolojik nitel </a:t>
            </a:r>
            <a:r>
              <a:rPr lang="tr-TR" dirty="0" err="1" smtClean="0"/>
              <a:t>nedensel</a:t>
            </a:r>
            <a:r>
              <a:rPr lang="tr-TR" dirty="0" smtClean="0"/>
              <a:t> </a:t>
            </a:r>
            <a:r>
              <a:rPr lang="tr-TR" dirty="0"/>
              <a:t>gerekçelendirme eğitim </a:t>
            </a:r>
            <a:r>
              <a:rPr lang="tr-TR" dirty="0" smtClean="0"/>
              <a:t>uygulaması</a:t>
            </a:r>
          </a:p>
          <a:p>
            <a:r>
              <a:rPr lang="tr-TR" dirty="0" err="1" smtClean="0"/>
              <a:t>Kazi</a:t>
            </a:r>
            <a:r>
              <a:rPr lang="tr-TR" dirty="0" smtClean="0"/>
              <a:t> </a:t>
            </a:r>
            <a:r>
              <a:rPr lang="tr-TR" i="1" dirty="0"/>
              <a:t>et al</a:t>
            </a:r>
            <a:r>
              <a:rPr lang="tr-TR" dirty="0"/>
              <a:t>. – </a:t>
            </a:r>
            <a:r>
              <a:rPr lang="tr-TR" dirty="0" smtClean="0"/>
              <a:t>COMET (2009): Diyabet, </a:t>
            </a:r>
            <a:r>
              <a:rPr lang="tr-TR" dirty="0" err="1" smtClean="0"/>
              <a:t>pnömoni</a:t>
            </a:r>
            <a:r>
              <a:rPr lang="tr-TR" dirty="0" smtClean="0"/>
              <a:t>, </a:t>
            </a:r>
            <a:r>
              <a:rPr lang="tr-TR" dirty="0" err="1" smtClean="0"/>
              <a:t>miyokard</a:t>
            </a:r>
            <a:r>
              <a:rPr lang="tr-TR" dirty="0" smtClean="0"/>
              <a:t> </a:t>
            </a:r>
            <a:r>
              <a:rPr lang="tr-TR" dirty="0"/>
              <a:t>e</a:t>
            </a:r>
            <a:r>
              <a:rPr lang="tr-TR" dirty="0" smtClean="0"/>
              <a:t>nfarktüsü vb. problem temelli medikal eğitim sistemi</a:t>
            </a:r>
          </a:p>
          <a:p>
            <a:r>
              <a:rPr lang="tr-TR" dirty="0" err="1" smtClean="0"/>
              <a:t>Association</a:t>
            </a:r>
            <a:r>
              <a:rPr lang="tr-TR" dirty="0" smtClean="0"/>
              <a:t> </a:t>
            </a:r>
            <a:r>
              <a:rPr lang="tr-TR" dirty="0" err="1"/>
              <a:t>for</a:t>
            </a:r>
            <a:r>
              <a:rPr lang="tr-TR" dirty="0"/>
              <a:t> </a:t>
            </a:r>
            <a:r>
              <a:rPr lang="tr-TR" dirty="0" err="1" smtClean="0"/>
              <a:t>Institutional</a:t>
            </a:r>
            <a:r>
              <a:rPr lang="tr-TR" dirty="0"/>
              <a:t> </a:t>
            </a:r>
            <a:r>
              <a:rPr lang="tr-TR" dirty="0" err="1" smtClean="0"/>
              <a:t>Research</a:t>
            </a:r>
            <a:r>
              <a:rPr lang="tr-TR" dirty="0" smtClean="0"/>
              <a:t> (2010): Tıp Eğitimi Müfredatı oluşturma/değerlendirme sistemi</a:t>
            </a:r>
          </a:p>
          <a:p>
            <a:r>
              <a:rPr lang="tr-TR" dirty="0" err="1" smtClean="0"/>
              <a:t>Chieu</a:t>
            </a:r>
            <a:r>
              <a:rPr lang="tr-TR" dirty="0" smtClean="0"/>
              <a:t> </a:t>
            </a:r>
            <a:r>
              <a:rPr lang="tr-TR" i="1" dirty="0"/>
              <a:t>et al</a:t>
            </a:r>
            <a:r>
              <a:rPr lang="tr-TR" dirty="0"/>
              <a:t>. – </a:t>
            </a:r>
            <a:r>
              <a:rPr lang="tr-TR" dirty="0" smtClean="0"/>
              <a:t>TELEOS (2010): </a:t>
            </a:r>
            <a:r>
              <a:rPr lang="tr-TR" dirty="0" err="1" smtClean="0"/>
              <a:t>Sakroiliak</a:t>
            </a:r>
            <a:r>
              <a:rPr lang="tr-TR" dirty="0" smtClean="0"/>
              <a:t> Vida </a:t>
            </a:r>
            <a:r>
              <a:rPr lang="tr-TR" dirty="0" err="1" smtClean="0"/>
              <a:t>Fiksasyonu</a:t>
            </a:r>
            <a:r>
              <a:rPr lang="tr-TR" dirty="0" smtClean="0"/>
              <a:t> eğitim simülatörü</a:t>
            </a:r>
            <a:endParaRPr lang="tr-TR" dirty="0"/>
          </a:p>
        </p:txBody>
      </p:sp>
      <p:sp>
        <p:nvSpPr>
          <p:cNvPr id="4" name="TextBox 3"/>
          <p:cNvSpPr txBox="1"/>
          <p:nvPr/>
        </p:nvSpPr>
        <p:spPr>
          <a:xfrm>
            <a:off x="625425" y="5811560"/>
            <a:ext cx="8899070" cy="923330"/>
          </a:xfrm>
          <a:prstGeom prst="rect">
            <a:avLst/>
          </a:prstGeom>
          <a:noFill/>
        </p:spPr>
        <p:txBody>
          <a:bodyPr wrap="square" rtlCol="0">
            <a:spAutoFit/>
          </a:bodyPr>
          <a:lstStyle/>
          <a:p>
            <a:r>
              <a:rPr lang="tr-TR" b="1" dirty="0" smtClean="0"/>
              <a:t>Kaynak:</a:t>
            </a:r>
            <a:r>
              <a:rPr lang="tr-TR" dirty="0" smtClean="0"/>
              <a:t> </a:t>
            </a:r>
            <a:r>
              <a:rPr lang="en-US" dirty="0" smtClean="0"/>
              <a:t>Chan</a:t>
            </a:r>
            <a:r>
              <a:rPr lang="en-US" dirty="0"/>
              <a:t>, K. S., &amp; </a:t>
            </a:r>
            <a:r>
              <a:rPr lang="en-US" dirty="0" err="1"/>
              <a:t>Zary</a:t>
            </a:r>
            <a:r>
              <a:rPr lang="en-US" dirty="0"/>
              <a:t>, N. (2019). Applications and challenges of implementing artificial intelligence in medical education: integrative review. </a:t>
            </a:r>
            <a:r>
              <a:rPr lang="en-US" i="1" dirty="0"/>
              <a:t>JMIR medical education</a:t>
            </a:r>
            <a:r>
              <a:rPr lang="en-US" dirty="0"/>
              <a:t>, </a:t>
            </a:r>
            <a:r>
              <a:rPr lang="en-US" i="1" dirty="0"/>
              <a:t>5</a:t>
            </a:r>
            <a:r>
              <a:rPr lang="en-US" dirty="0"/>
              <a:t>(1), e13930.</a:t>
            </a:r>
            <a:endParaRPr lang="tr-TR" dirty="0"/>
          </a:p>
        </p:txBody>
      </p:sp>
      <p:sp>
        <p:nvSpPr>
          <p:cNvPr id="5" name="TextBox 4"/>
          <p:cNvSpPr txBox="1"/>
          <p:nvPr/>
        </p:nvSpPr>
        <p:spPr>
          <a:xfrm>
            <a:off x="9916174"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1491911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ermes Büst - Decros - Doğal Taşın Her Hal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7410" y="1657425"/>
            <a:ext cx="4876800" cy="46672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bwMode="auto">
          <a:xfrm>
            <a:off x="2461626" y="3284984"/>
            <a:ext cx="720080" cy="0"/>
          </a:xfrm>
          <a:prstGeom prst="straightConnector1">
            <a:avLst/>
          </a:prstGeom>
          <a:solidFill>
            <a:schemeClr val="accent1"/>
          </a:solidFill>
          <a:ln w="19050" cap="flat" cmpd="sng" algn="ctr">
            <a:solidFill>
              <a:srgbClr val="FF0000"/>
            </a:solidFill>
            <a:prstDash val="solid"/>
            <a:miter lim="800000"/>
            <a:headEnd type="triangle" w="med" len="med"/>
            <a:tailEnd type="triangle"/>
          </a:ln>
          <a:effectLst/>
        </p:spPr>
      </p:cxnSp>
      <p:cxnSp>
        <p:nvCxnSpPr>
          <p:cNvPr id="7" name="Straight Arrow Connector 6"/>
          <p:cNvCxnSpPr/>
          <p:nvPr/>
        </p:nvCxnSpPr>
        <p:spPr bwMode="auto">
          <a:xfrm flipV="1">
            <a:off x="2749658" y="2924944"/>
            <a:ext cx="0" cy="864096"/>
          </a:xfrm>
          <a:prstGeom prst="straightConnector1">
            <a:avLst/>
          </a:prstGeom>
          <a:solidFill>
            <a:schemeClr val="accent1"/>
          </a:solidFill>
          <a:ln w="19050" cap="flat" cmpd="sng" algn="ctr">
            <a:solidFill>
              <a:srgbClr val="FF0000"/>
            </a:solidFill>
            <a:prstDash val="solid"/>
            <a:miter lim="800000"/>
            <a:headEnd type="triangle" w="med" len="med"/>
            <a:tailEnd type="triangle"/>
          </a:ln>
          <a:effectLst/>
        </p:spPr>
      </p:cxnSp>
      <p:cxnSp>
        <p:nvCxnSpPr>
          <p:cNvPr id="9" name="Straight Arrow Connector 8"/>
          <p:cNvCxnSpPr/>
          <p:nvPr/>
        </p:nvCxnSpPr>
        <p:spPr bwMode="auto">
          <a:xfrm flipV="1">
            <a:off x="2893674" y="2204864"/>
            <a:ext cx="0" cy="2016224"/>
          </a:xfrm>
          <a:prstGeom prst="straightConnector1">
            <a:avLst/>
          </a:prstGeom>
          <a:solidFill>
            <a:schemeClr val="accent1"/>
          </a:solidFill>
          <a:ln w="19050" cap="flat" cmpd="sng" algn="ctr">
            <a:solidFill>
              <a:srgbClr val="FF0000"/>
            </a:solidFill>
            <a:prstDash val="solid"/>
            <a:miter lim="800000"/>
            <a:headEnd type="triangle" w="med" len="med"/>
            <a:tailEnd type="triangle"/>
          </a:ln>
          <a:effectLst/>
        </p:spPr>
      </p:cxnSp>
      <p:sp>
        <p:nvSpPr>
          <p:cNvPr id="8" name="Oval 7"/>
          <p:cNvSpPr/>
          <p:nvPr/>
        </p:nvSpPr>
        <p:spPr bwMode="auto">
          <a:xfrm>
            <a:off x="2127718" y="2751102"/>
            <a:ext cx="1656184" cy="317858"/>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defTabSz="914400" fontAlgn="base">
              <a:spcBef>
                <a:spcPct val="0"/>
              </a:spcBef>
              <a:spcAft>
                <a:spcPct val="0"/>
              </a:spcAft>
            </a:pPr>
            <a:endParaRPr lang="tr-TR" sz="2400">
              <a:latin typeface="Tahoma" pitchFamily="34" charset="0"/>
            </a:endParaRPr>
          </a:p>
        </p:txBody>
      </p:sp>
      <p:sp>
        <p:nvSpPr>
          <p:cNvPr id="14" name="TextBox 13"/>
          <p:cNvSpPr txBox="1"/>
          <p:nvPr/>
        </p:nvSpPr>
        <p:spPr>
          <a:xfrm>
            <a:off x="5629979" y="1556793"/>
            <a:ext cx="4305052" cy="2585323"/>
          </a:xfrm>
          <a:prstGeom prst="rect">
            <a:avLst/>
          </a:prstGeom>
          <a:noFill/>
        </p:spPr>
        <p:txBody>
          <a:bodyPr wrap="square" rtlCol="0">
            <a:spAutoFit/>
          </a:bodyPr>
          <a:lstStyle/>
          <a:p>
            <a:r>
              <a:rPr lang="tr-TR" dirty="0"/>
              <a:t>Veri Analitiği, çıkarımlar yaparken zaman zaman İstatistik Yöntemlerden ve Yapay </a:t>
            </a:r>
            <a:r>
              <a:rPr lang="tr-TR" dirty="0" err="1"/>
              <a:t>Zekâ'dan</a:t>
            </a:r>
            <a:r>
              <a:rPr lang="tr-TR" dirty="0"/>
              <a:t> yararlanabilir.</a:t>
            </a:r>
          </a:p>
          <a:p>
            <a:endParaRPr lang="tr-TR" dirty="0"/>
          </a:p>
          <a:p>
            <a:r>
              <a:rPr lang="tr-TR" dirty="0"/>
              <a:t>Büstün ölçümlerine ve genel toplumun </a:t>
            </a:r>
            <a:r>
              <a:rPr lang="tr-TR" dirty="0" err="1"/>
              <a:t>antropometrik</a:t>
            </a:r>
            <a:r>
              <a:rPr lang="tr-TR" dirty="0"/>
              <a:t> verilerine dayalı olarak büstü yapılmış olan şahsın Akromegali hastası olup olmadığını belirlemeye çalışabilir.</a:t>
            </a:r>
          </a:p>
        </p:txBody>
      </p:sp>
      <p:sp>
        <p:nvSpPr>
          <p:cNvPr id="11" name="1 Başlık"/>
          <p:cNvSpPr>
            <a:spLocks noGrp="1"/>
          </p:cNvSpPr>
          <p:nvPr>
            <p:ph type="title"/>
          </p:nvPr>
        </p:nvSpPr>
        <p:spPr>
          <a:xfrm>
            <a:off x="517410" y="882177"/>
            <a:ext cx="8443912" cy="1143000"/>
          </a:xfrm>
        </p:spPr>
        <p:txBody>
          <a:bodyPr/>
          <a:lstStyle/>
          <a:p>
            <a:r>
              <a:rPr lang="tr-TR" altLang="en-US" dirty="0">
                <a:latin typeface="Tahoma" panose="020B0604030504040204" pitchFamily="34" charset="0"/>
              </a:rPr>
              <a:t>Veri Analitiği – İstatistik – Yapay Zeka</a:t>
            </a:r>
          </a:p>
        </p:txBody>
      </p:sp>
      <p:sp>
        <p:nvSpPr>
          <p:cNvPr id="10" name="TextBox 9"/>
          <p:cNvSpPr txBox="1"/>
          <p:nvPr/>
        </p:nvSpPr>
        <p:spPr>
          <a:xfrm>
            <a:off x="5126443" y="6435150"/>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145694581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89006" y="276004"/>
            <a:ext cx="8596668" cy="1320800"/>
          </a:xfrm>
        </p:spPr>
        <p:txBody>
          <a:bodyPr/>
          <a:lstStyle/>
          <a:p>
            <a:r>
              <a:rPr lang="tr-TR" dirty="0" smtClean="0"/>
              <a:t>Yapay Zekanın Tıp Eğitiminde Kullanımına Dair</a:t>
            </a:r>
            <a:endParaRPr lang="tr-TR" dirty="0"/>
          </a:p>
        </p:txBody>
      </p:sp>
      <p:sp>
        <p:nvSpPr>
          <p:cNvPr id="3" name="Content Placeholder 2"/>
          <p:cNvSpPr>
            <a:spLocks noGrp="1"/>
          </p:cNvSpPr>
          <p:nvPr>
            <p:ph idx="1"/>
          </p:nvPr>
        </p:nvSpPr>
        <p:spPr>
          <a:xfrm>
            <a:off x="293612" y="1416050"/>
            <a:ext cx="10279137" cy="4192814"/>
          </a:xfrm>
        </p:spPr>
        <p:txBody>
          <a:bodyPr>
            <a:normAutofit/>
          </a:bodyPr>
          <a:lstStyle/>
          <a:p>
            <a:r>
              <a:rPr lang="tr-TR" dirty="0" smtClean="0"/>
              <a:t>EBSCO Host, </a:t>
            </a:r>
            <a:r>
              <a:rPr lang="tr-TR" dirty="0" err="1" smtClean="0"/>
              <a:t>Medline</a:t>
            </a:r>
            <a:r>
              <a:rPr lang="tr-TR" dirty="0" smtClean="0"/>
              <a:t> (</a:t>
            </a:r>
            <a:r>
              <a:rPr lang="tr-TR" dirty="0" err="1" smtClean="0"/>
              <a:t>Ovid</a:t>
            </a:r>
            <a:r>
              <a:rPr lang="tr-TR" dirty="0" smtClean="0"/>
              <a:t>) ve Web of </a:t>
            </a:r>
            <a:r>
              <a:rPr lang="tr-TR" dirty="0" err="1" smtClean="0"/>
              <a:t>Science’ta</a:t>
            </a:r>
            <a:r>
              <a:rPr lang="tr-TR" dirty="0" smtClean="0"/>
              <a:t> 37 makale</a:t>
            </a:r>
          </a:p>
          <a:p>
            <a:pPr lvl="1"/>
            <a:r>
              <a:rPr lang="tr-TR" sz="1800" dirty="0" smtClean="0"/>
              <a:t>Müfredat oluşturma / değerlendirme (1 adet)</a:t>
            </a:r>
          </a:p>
          <a:p>
            <a:pPr lvl="1"/>
            <a:r>
              <a:rPr lang="tr-TR" sz="1800" dirty="0" smtClean="0"/>
              <a:t>Eğitim destek (1 adet)</a:t>
            </a:r>
          </a:p>
          <a:p>
            <a:pPr lvl="1"/>
            <a:r>
              <a:rPr lang="tr-TR" sz="1800" dirty="0" smtClean="0"/>
              <a:t>Eğitim değerlendirme (1 adet)</a:t>
            </a:r>
          </a:p>
          <a:p>
            <a:r>
              <a:rPr lang="tr-TR" sz="2000" dirty="0" smtClean="0"/>
              <a:t>37 makalenin çoğunluğu (25 adedi) lisans eğitimi; 14 adedi uzmanlık eğitimi; 8 adedi sürekli/mesleki eğitime yönelik</a:t>
            </a:r>
          </a:p>
          <a:p>
            <a:r>
              <a:rPr lang="tr-TR" sz="2000" dirty="0" smtClean="0"/>
              <a:t>16’sında model oluşturmanın zorluğundan söz edilmiş</a:t>
            </a:r>
          </a:p>
          <a:p>
            <a:r>
              <a:rPr lang="tr-TR" sz="2000" dirty="0" smtClean="0"/>
              <a:t>10’unda uzmanlık bilgisinin gerekliliğinden </a:t>
            </a:r>
            <a:r>
              <a:rPr lang="tr-TR" sz="2000" dirty="0"/>
              <a:t>söz </a:t>
            </a:r>
            <a:r>
              <a:rPr lang="tr-TR" sz="2000" dirty="0" smtClean="0"/>
              <a:t>edilmiş</a:t>
            </a:r>
          </a:p>
          <a:p>
            <a:r>
              <a:rPr lang="tr-TR" sz="2000" dirty="0" smtClean="0"/>
              <a:t>4’ünde hekimler-mühendisler arasındaki uçurumdan </a:t>
            </a:r>
            <a:r>
              <a:rPr lang="tr-TR" sz="2000" dirty="0"/>
              <a:t>söz </a:t>
            </a:r>
            <a:r>
              <a:rPr lang="tr-TR" sz="2000" dirty="0" smtClean="0"/>
              <a:t>edilmiş</a:t>
            </a:r>
          </a:p>
          <a:p>
            <a:r>
              <a:rPr lang="tr-TR" sz="2000" dirty="0" smtClean="0"/>
              <a:t>2’sinde genel mimari yapı oluşturmanın imkansızlığından</a:t>
            </a:r>
            <a:r>
              <a:rPr lang="tr-TR" sz="2000" dirty="0"/>
              <a:t> söz edilmiş</a:t>
            </a:r>
          </a:p>
        </p:txBody>
      </p:sp>
      <p:sp>
        <p:nvSpPr>
          <p:cNvPr id="4" name="TextBox 3"/>
          <p:cNvSpPr txBox="1"/>
          <p:nvPr/>
        </p:nvSpPr>
        <p:spPr>
          <a:xfrm>
            <a:off x="487201" y="5711386"/>
            <a:ext cx="8899070" cy="923330"/>
          </a:xfrm>
          <a:prstGeom prst="rect">
            <a:avLst/>
          </a:prstGeom>
          <a:noFill/>
        </p:spPr>
        <p:txBody>
          <a:bodyPr wrap="square" rtlCol="0">
            <a:spAutoFit/>
          </a:bodyPr>
          <a:lstStyle/>
          <a:p>
            <a:r>
              <a:rPr lang="tr-TR" b="1" dirty="0" smtClean="0"/>
              <a:t>Kaynak:</a:t>
            </a:r>
            <a:r>
              <a:rPr lang="tr-TR" dirty="0" smtClean="0"/>
              <a:t> </a:t>
            </a:r>
            <a:r>
              <a:rPr lang="en-US" dirty="0" smtClean="0"/>
              <a:t>Chan</a:t>
            </a:r>
            <a:r>
              <a:rPr lang="en-US" dirty="0"/>
              <a:t>, K. S., &amp; </a:t>
            </a:r>
            <a:r>
              <a:rPr lang="en-US" dirty="0" err="1"/>
              <a:t>Zary</a:t>
            </a:r>
            <a:r>
              <a:rPr lang="en-US" dirty="0"/>
              <a:t>, N. (2019). Applications and challenges of implementing artificial intelligence in medical education: integrative review. </a:t>
            </a:r>
            <a:r>
              <a:rPr lang="en-US" i="1" dirty="0"/>
              <a:t>JMIR medical education</a:t>
            </a:r>
            <a:r>
              <a:rPr lang="en-US" dirty="0"/>
              <a:t>, </a:t>
            </a:r>
            <a:r>
              <a:rPr lang="en-US" i="1" dirty="0"/>
              <a:t>5</a:t>
            </a:r>
            <a:r>
              <a:rPr lang="en-US" dirty="0"/>
              <a:t>(1), e13930.</a:t>
            </a:r>
            <a:endParaRPr lang="tr-TR" dirty="0"/>
          </a:p>
        </p:txBody>
      </p:sp>
      <p:sp>
        <p:nvSpPr>
          <p:cNvPr id="5" name="TextBox 4"/>
          <p:cNvSpPr txBox="1"/>
          <p:nvPr/>
        </p:nvSpPr>
        <p:spPr>
          <a:xfrm>
            <a:off x="9951004"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0457578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350940" y="318534"/>
            <a:ext cx="8596668" cy="1320800"/>
          </a:xfrm>
        </p:spPr>
        <p:txBody>
          <a:bodyPr/>
          <a:lstStyle/>
          <a:p>
            <a:r>
              <a:rPr lang="tr-TR" dirty="0" smtClean="0"/>
              <a:t>Yapay Zekanın Tıp Eğitiminde Kullanımına Dair</a:t>
            </a:r>
            <a:endParaRPr lang="tr-TR" dirty="0"/>
          </a:p>
        </p:txBody>
      </p:sp>
      <p:sp>
        <p:nvSpPr>
          <p:cNvPr id="3" name="Content Placeholder 2"/>
          <p:cNvSpPr>
            <a:spLocks noGrp="1"/>
          </p:cNvSpPr>
          <p:nvPr>
            <p:ph idx="1"/>
          </p:nvPr>
        </p:nvSpPr>
        <p:spPr>
          <a:xfrm>
            <a:off x="293612" y="1416050"/>
            <a:ext cx="10279137" cy="4192814"/>
          </a:xfrm>
        </p:spPr>
        <p:txBody>
          <a:bodyPr>
            <a:normAutofit/>
          </a:bodyPr>
          <a:lstStyle/>
          <a:p>
            <a:r>
              <a:rPr lang="tr-TR" dirty="0" smtClean="0"/>
              <a:t>14’ünde Yapay Zeka performansının/verimliliğinin değerlendirmesinin zorluğu</a:t>
            </a:r>
          </a:p>
          <a:p>
            <a:r>
              <a:rPr lang="tr-TR" dirty="0" smtClean="0"/>
              <a:t>6’sında ölçeklenebilirlik sorunu</a:t>
            </a:r>
          </a:p>
          <a:p>
            <a:r>
              <a:rPr lang="tr-TR" dirty="0" smtClean="0"/>
              <a:t>4’ünde ‘Aceleci Genelleme’ sıkıntısı</a:t>
            </a:r>
          </a:p>
          <a:p>
            <a:r>
              <a:rPr lang="tr-TR" dirty="0" smtClean="0"/>
              <a:t>3’ünde Yapay Zekanın hataları</a:t>
            </a:r>
          </a:p>
          <a:p>
            <a:endParaRPr lang="tr-TR" dirty="0"/>
          </a:p>
          <a:p>
            <a:r>
              <a:rPr lang="tr-TR" dirty="0" smtClean="0"/>
              <a:t>Öğrenme/eğitim destek amaçlı makalelerde:</a:t>
            </a:r>
          </a:p>
          <a:p>
            <a:pPr lvl="1"/>
            <a:r>
              <a:rPr lang="tr-TR" sz="1800" dirty="0" smtClean="0"/>
              <a:t>Öğrenmede/eğitimde geri besleme; süreç performansının düzenli izlenmesi: 21 adet</a:t>
            </a:r>
          </a:p>
          <a:p>
            <a:pPr lvl="1"/>
            <a:r>
              <a:rPr lang="tr-TR" sz="1800" dirty="0" smtClean="0"/>
              <a:t>Maliyet düşürme: 8 adet</a:t>
            </a:r>
          </a:p>
          <a:p>
            <a:pPr lvl="1"/>
            <a:r>
              <a:rPr lang="tr-TR" sz="1800" dirty="0" smtClean="0"/>
              <a:t>Hastaları riske atmama: 6 adet</a:t>
            </a:r>
          </a:p>
          <a:p>
            <a:pPr lvl="1"/>
            <a:r>
              <a:rPr lang="tr-TR" sz="1800" dirty="0" smtClean="0"/>
              <a:t>Eğitmen ihtiyacını azaltma: 3 adet</a:t>
            </a:r>
          </a:p>
          <a:p>
            <a:pPr lvl="1"/>
            <a:endParaRPr lang="tr-TR" dirty="0" smtClean="0"/>
          </a:p>
          <a:p>
            <a:endParaRPr lang="tr-TR" sz="2000" dirty="0"/>
          </a:p>
        </p:txBody>
      </p:sp>
      <p:sp>
        <p:nvSpPr>
          <p:cNvPr id="4" name="TextBox 3"/>
          <p:cNvSpPr txBox="1"/>
          <p:nvPr/>
        </p:nvSpPr>
        <p:spPr>
          <a:xfrm>
            <a:off x="293612" y="5783050"/>
            <a:ext cx="8899070" cy="923330"/>
          </a:xfrm>
          <a:prstGeom prst="rect">
            <a:avLst/>
          </a:prstGeom>
          <a:noFill/>
        </p:spPr>
        <p:txBody>
          <a:bodyPr wrap="square" rtlCol="0">
            <a:spAutoFit/>
          </a:bodyPr>
          <a:lstStyle/>
          <a:p>
            <a:r>
              <a:rPr lang="tr-TR" b="1" dirty="0" smtClean="0"/>
              <a:t>Kaynak:</a:t>
            </a:r>
            <a:r>
              <a:rPr lang="tr-TR" dirty="0" smtClean="0"/>
              <a:t> </a:t>
            </a:r>
            <a:r>
              <a:rPr lang="en-US" dirty="0" smtClean="0"/>
              <a:t>Chan</a:t>
            </a:r>
            <a:r>
              <a:rPr lang="en-US" dirty="0"/>
              <a:t>, K. S., &amp; </a:t>
            </a:r>
            <a:r>
              <a:rPr lang="en-US" dirty="0" err="1"/>
              <a:t>Zary</a:t>
            </a:r>
            <a:r>
              <a:rPr lang="en-US" dirty="0"/>
              <a:t>, N. (2019). Applications and challenges of implementing artificial intelligence in medical education: integrative review. </a:t>
            </a:r>
            <a:r>
              <a:rPr lang="en-US" i="1" dirty="0"/>
              <a:t>JMIR medical education</a:t>
            </a:r>
            <a:r>
              <a:rPr lang="en-US" dirty="0"/>
              <a:t>, </a:t>
            </a:r>
            <a:r>
              <a:rPr lang="en-US" i="1" dirty="0"/>
              <a:t>5</a:t>
            </a:r>
            <a:r>
              <a:rPr lang="en-US" dirty="0"/>
              <a:t>(1), e13930.</a:t>
            </a:r>
            <a:endParaRPr lang="tr-TR" dirty="0"/>
          </a:p>
        </p:txBody>
      </p:sp>
      <p:sp>
        <p:nvSpPr>
          <p:cNvPr id="5" name="TextBox 4"/>
          <p:cNvSpPr txBox="1"/>
          <p:nvPr/>
        </p:nvSpPr>
        <p:spPr>
          <a:xfrm>
            <a:off x="9916172"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0150882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76081" y="359675"/>
            <a:ext cx="8596668" cy="1320800"/>
          </a:xfrm>
        </p:spPr>
        <p:txBody>
          <a:bodyPr/>
          <a:lstStyle/>
          <a:p>
            <a:r>
              <a:rPr lang="tr-TR" dirty="0" smtClean="0"/>
              <a:t>Yapay Zekanın Tıp Eğitiminde Kullanımına Dair</a:t>
            </a:r>
            <a:endParaRPr lang="tr-TR" dirty="0"/>
          </a:p>
        </p:txBody>
      </p:sp>
      <p:sp>
        <p:nvSpPr>
          <p:cNvPr id="3" name="Content Placeholder 2"/>
          <p:cNvSpPr>
            <a:spLocks noGrp="1"/>
          </p:cNvSpPr>
          <p:nvPr>
            <p:ph idx="1"/>
          </p:nvPr>
        </p:nvSpPr>
        <p:spPr>
          <a:xfrm>
            <a:off x="293612" y="1416050"/>
            <a:ext cx="10279137" cy="4192814"/>
          </a:xfrm>
        </p:spPr>
        <p:txBody>
          <a:bodyPr>
            <a:normAutofit/>
          </a:bodyPr>
          <a:lstStyle/>
          <a:p>
            <a:r>
              <a:rPr lang="tr-TR" dirty="0" smtClean="0"/>
              <a:t>Öğrenme/eğitim başarım değerlendirme amaçlı makalelerde:</a:t>
            </a:r>
          </a:p>
          <a:p>
            <a:pPr lvl="1"/>
            <a:r>
              <a:rPr lang="tr-TR" sz="1800" dirty="0" smtClean="0"/>
              <a:t>Hızlı değerlendirme: 4 adet</a:t>
            </a:r>
          </a:p>
          <a:p>
            <a:pPr lvl="1"/>
            <a:r>
              <a:rPr lang="tr-TR" sz="1800" dirty="0" smtClean="0"/>
              <a:t>Nesnel değerlendirme: </a:t>
            </a:r>
            <a:r>
              <a:rPr lang="tr-TR" sz="1800" dirty="0"/>
              <a:t>3</a:t>
            </a:r>
            <a:r>
              <a:rPr lang="tr-TR" sz="1800" dirty="0" smtClean="0"/>
              <a:t> adet</a:t>
            </a:r>
          </a:p>
          <a:p>
            <a:pPr lvl="1"/>
            <a:r>
              <a:rPr lang="tr-TR" sz="1800" dirty="0" smtClean="0"/>
              <a:t>Değerlendirmenin performansı: 2 adet</a:t>
            </a:r>
          </a:p>
          <a:p>
            <a:pPr lvl="1"/>
            <a:r>
              <a:rPr lang="tr-TR" sz="1800" dirty="0" smtClean="0"/>
              <a:t>Maliyet azaltma: 1 adet</a:t>
            </a:r>
          </a:p>
          <a:p>
            <a:endParaRPr lang="tr-TR" sz="2000" dirty="0"/>
          </a:p>
        </p:txBody>
      </p:sp>
      <p:sp>
        <p:nvSpPr>
          <p:cNvPr id="4" name="TextBox 3"/>
          <p:cNvSpPr txBox="1"/>
          <p:nvPr/>
        </p:nvSpPr>
        <p:spPr>
          <a:xfrm>
            <a:off x="487200" y="5608864"/>
            <a:ext cx="8899070" cy="923330"/>
          </a:xfrm>
          <a:prstGeom prst="rect">
            <a:avLst/>
          </a:prstGeom>
          <a:noFill/>
        </p:spPr>
        <p:txBody>
          <a:bodyPr wrap="square" rtlCol="0">
            <a:spAutoFit/>
          </a:bodyPr>
          <a:lstStyle/>
          <a:p>
            <a:r>
              <a:rPr lang="tr-TR" b="1" dirty="0" smtClean="0"/>
              <a:t>Kaynak:</a:t>
            </a:r>
            <a:r>
              <a:rPr lang="tr-TR" dirty="0" smtClean="0"/>
              <a:t> </a:t>
            </a:r>
            <a:r>
              <a:rPr lang="en-US" dirty="0" smtClean="0"/>
              <a:t>Chan</a:t>
            </a:r>
            <a:r>
              <a:rPr lang="en-US" dirty="0"/>
              <a:t>, K. S., &amp; </a:t>
            </a:r>
            <a:r>
              <a:rPr lang="en-US" dirty="0" err="1"/>
              <a:t>Zary</a:t>
            </a:r>
            <a:r>
              <a:rPr lang="en-US" dirty="0"/>
              <a:t>, N. (2019). Applications and challenges of implementing artificial intelligence in medical education: integrative review. </a:t>
            </a:r>
            <a:r>
              <a:rPr lang="en-US" i="1" dirty="0"/>
              <a:t>JMIR medical education</a:t>
            </a:r>
            <a:r>
              <a:rPr lang="en-US" dirty="0"/>
              <a:t>, </a:t>
            </a:r>
            <a:r>
              <a:rPr lang="en-US" i="1" dirty="0"/>
              <a:t>5</a:t>
            </a:r>
            <a:r>
              <a:rPr lang="en-US" dirty="0"/>
              <a:t>(1), e13930.</a:t>
            </a:r>
            <a:endParaRPr lang="tr-TR" dirty="0"/>
          </a:p>
        </p:txBody>
      </p:sp>
      <p:sp>
        <p:nvSpPr>
          <p:cNvPr id="5" name="TextBox 4"/>
          <p:cNvSpPr txBox="1"/>
          <p:nvPr/>
        </p:nvSpPr>
        <p:spPr>
          <a:xfrm>
            <a:off x="990746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6685792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78373" y="318534"/>
            <a:ext cx="8596668" cy="1320800"/>
          </a:xfrm>
        </p:spPr>
        <p:txBody>
          <a:bodyPr/>
          <a:lstStyle/>
          <a:p>
            <a:r>
              <a:rPr lang="tr-TR" dirty="0" smtClean="0"/>
              <a:t>Yapay Zekanın Tıp Eğitiminde Kullanımına Dair</a:t>
            </a:r>
            <a:endParaRPr lang="tr-TR" dirty="0"/>
          </a:p>
        </p:txBody>
      </p:sp>
      <p:sp>
        <p:nvSpPr>
          <p:cNvPr id="3" name="Content Placeholder 2"/>
          <p:cNvSpPr>
            <a:spLocks noGrp="1"/>
          </p:cNvSpPr>
          <p:nvPr>
            <p:ph idx="1"/>
          </p:nvPr>
        </p:nvSpPr>
        <p:spPr>
          <a:xfrm>
            <a:off x="293612" y="1416050"/>
            <a:ext cx="10279137" cy="4192814"/>
          </a:xfrm>
        </p:spPr>
        <p:txBody>
          <a:bodyPr>
            <a:normAutofit/>
          </a:bodyPr>
          <a:lstStyle/>
          <a:p>
            <a:r>
              <a:rPr lang="tr-TR" dirty="0" smtClean="0"/>
              <a:t>Rol değişimi</a:t>
            </a:r>
          </a:p>
          <a:p>
            <a:pPr lvl="1"/>
            <a:r>
              <a:rPr lang="tr-TR" sz="1800" dirty="0" smtClean="0"/>
              <a:t>Hekimlerin Yapay Zeka tasarım faaliyetlerinde daha </a:t>
            </a:r>
            <a:r>
              <a:rPr lang="tr-TR" sz="1800" dirty="0" err="1" smtClean="0"/>
              <a:t>proaktif</a:t>
            </a:r>
            <a:r>
              <a:rPr lang="tr-TR" sz="1800" dirty="0" smtClean="0"/>
              <a:t> olması</a:t>
            </a:r>
          </a:p>
          <a:p>
            <a:pPr lvl="1"/>
            <a:r>
              <a:rPr lang="tr-TR" sz="1800" dirty="0"/>
              <a:t>Hekimlerin </a:t>
            </a:r>
            <a:r>
              <a:rPr lang="tr-TR" sz="1800" dirty="0" smtClean="0"/>
              <a:t>Yapay Zeka destekli sistemlerle daha çok çalışması gerekliliği</a:t>
            </a:r>
          </a:p>
          <a:p>
            <a:pPr lvl="1"/>
            <a:r>
              <a:rPr lang="tr-TR" sz="1800" dirty="0"/>
              <a:t>Hekimlerin Yapay Zeka destekli </a:t>
            </a:r>
            <a:r>
              <a:rPr lang="tr-TR" sz="1800" dirty="0" smtClean="0"/>
              <a:t>sistemlerle etkileşim gerekliliği</a:t>
            </a:r>
          </a:p>
          <a:p>
            <a:pPr lvl="1"/>
            <a:r>
              <a:rPr lang="tr-TR" sz="1800" dirty="0"/>
              <a:t>Hekimlerin </a:t>
            </a:r>
            <a:r>
              <a:rPr lang="tr-TR" sz="1800" dirty="0" smtClean="0"/>
              <a:t>Yeni Yapay </a:t>
            </a:r>
            <a:r>
              <a:rPr lang="tr-TR" sz="1800" dirty="0"/>
              <a:t>Zeka destekli </a:t>
            </a:r>
            <a:r>
              <a:rPr lang="tr-TR" sz="1800" dirty="0" smtClean="0"/>
              <a:t>sistemleri öğretmesi/öğrenmesi gerekliliği</a:t>
            </a:r>
            <a:endParaRPr lang="tr-TR" sz="1800" dirty="0"/>
          </a:p>
          <a:p>
            <a:pPr lvl="1"/>
            <a:endParaRPr lang="tr-TR" dirty="0" smtClean="0"/>
          </a:p>
          <a:p>
            <a:r>
              <a:rPr lang="tr-TR" dirty="0" smtClean="0"/>
              <a:t>Birçok husus</a:t>
            </a:r>
          </a:p>
          <a:p>
            <a:pPr lvl="1"/>
            <a:r>
              <a:rPr lang="tr-TR" sz="1800" dirty="0" smtClean="0"/>
              <a:t>Simülasyon, AR/VR/XR ve robotik ile birlikte çalışabilirlik</a:t>
            </a:r>
          </a:p>
          <a:p>
            <a:pPr lvl="1"/>
            <a:r>
              <a:rPr lang="tr-TR" sz="1800" dirty="0" smtClean="0"/>
              <a:t>Veri; jeneriklik; </a:t>
            </a:r>
            <a:r>
              <a:rPr lang="tr-TR" sz="1800" dirty="0" err="1" smtClean="0"/>
              <a:t>açıklanabilirlik</a:t>
            </a:r>
            <a:r>
              <a:rPr lang="tr-TR" sz="1800" dirty="0" smtClean="0"/>
              <a:t> ve doğruluk </a:t>
            </a:r>
            <a:r>
              <a:rPr lang="tr-TR" sz="1800" dirty="0" err="1" smtClean="0"/>
              <a:t>ödünleşimi</a:t>
            </a:r>
            <a:r>
              <a:rPr lang="tr-TR" sz="1800" dirty="0" smtClean="0"/>
              <a:t>; semptom/sendrom/hastalık miktarı; vb. </a:t>
            </a:r>
            <a:endParaRPr lang="tr-TR" dirty="0" smtClean="0"/>
          </a:p>
          <a:p>
            <a:pPr lvl="1"/>
            <a:endParaRPr lang="tr-TR" dirty="0" smtClean="0"/>
          </a:p>
          <a:p>
            <a:endParaRPr lang="tr-TR" sz="2000" dirty="0"/>
          </a:p>
        </p:txBody>
      </p:sp>
      <p:sp>
        <p:nvSpPr>
          <p:cNvPr id="4" name="TextBox 3"/>
          <p:cNvSpPr txBox="1"/>
          <p:nvPr/>
        </p:nvSpPr>
        <p:spPr>
          <a:xfrm>
            <a:off x="604159" y="5934670"/>
            <a:ext cx="8899070" cy="646331"/>
          </a:xfrm>
          <a:prstGeom prst="rect">
            <a:avLst/>
          </a:prstGeom>
          <a:noFill/>
        </p:spPr>
        <p:txBody>
          <a:bodyPr wrap="square" rtlCol="0">
            <a:spAutoFit/>
          </a:bodyPr>
          <a:lstStyle/>
          <a:p>
            <a:r>
              <a:rPr lang="tr-TR" b="1" dirty="0" smtClean="0"/>
              <a:t>Kaynak:</a:t>
            </a:r>
            <a:r>
              <a:rPr lang="tr-TR" dirty="0" smtClean="0"/>
              <a:t> </a:t>
            </a:r>
            <a:r>
              <a:rPr lang="en-US" dirty="0"/>
              <a:t>Masters, K. (2019). Artificial intelligence in medical education. </a:t>
            </a:r>
            <a:r>
              <a:rPr lang="en-US" i="1" dirty="0"/>
              <a:t>Medical Teacher</a:t>
            </a:r>
            <a:r>
              <a:rPr lang="en-US" dirty="0"/>
              <a:t>, </a:t>
            </a:r>
            <a:r>
              <a:rPr lang="en-US" i="1" dirty="0"/>
              <a:t>41</a:t>
            </a:r>
            <a:r>
              <a:rPr lang="en-US" dirty="0"/>
              <a:t>(9), 976-980.</a:t>
            </a:r>
            <a:endParaRPr lang="tr-TR" dirty="0"/>
          </a:p>
        </p:txBody>
      </p:sp>
      <p:sp>
        <p:nvSpPr>
          <p:cNvPr id="5" name="TextBox 4"/>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9023108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Bilgisayar Mimarileri ve İnsan Beyni </a:t>
            </a:r>
            <a:endParaRPr lang="tr-TR" dirty="0"/>
          </a:p>
        </p:txBody>
      </p:sp>
      <p:sp>
        <p:nvSpPr>
          <p:cNvPr id="5" name="Subtitle 2"/>
          <p:cNvSpPr>
            <a:spLocks noGrp="1"/>
          </p:cNvSpPr>
          <p:nvPr>
            <p:ph type="subTitle" idx="1"/>
          </p:nvPr>
        </p:nvSpPr>
        <p:spPr>
          <a:xfrm>
            <a:off x="1507067" y="4050833"/>
            <a:ext cx="7766936" cy="2325474"/>
          </a:xfrm>
        </p:spPr>
        <p:txBody>
          <a:bodyPr>
            <a:normAutofit fontScale="92500" lnSpcReduction="20000"/>
          </a:bodyPr>
          <a:lstStyle/>
          <a:p>
            <a:r>
              <a:rPr lang="tr-TR" b="1" dirty="0" smtClean="0"/>
              <a:t>Prof. Dr. A. Egemen YILMAZ</a:t>
            </a:r>
          </a:p>
          <a:p>
            <a:r>
              <a:rPr lang="tr-TR" dirty="0" smtClean="0"/>
              <a:t>Ankara Üniversitesi</a:t>
            </a:r>
          </a:p>
          <a:p>
            <a:r>
              <a:rPr lang="tr-TR" dirty="0" smtClean="0"/>
              <a:t> </a:t>
            </a:r>
          </a:p>
          <a:p>
            <a:r>
              <a:rPr lang="tr-TR" dirty="0" smtClean="0"/>
              <a:t>Mühendislik Fakültesi Elektrik-Elektronik Mühendisliği Bölümü</a:t>
            </a:r>
          </a:p>
          <a:p>
            <a:r>
              <a:rPr lang="tr-TR" dirty="0"/>
              <a:t>Mühendislik Fakültesi </a:t>
            </a:r>
            <a:r>
              <a:rPr lang="tr-TR" dirty="0" smtClean="0"/>
              <a:t>Yazılım Mühendisliği Bölümü</a:t>
            </a:r>
          </a:p>
          <a:p>
            <a:r>
              <a:rPr lang="tr-TR" dirty="0" smtClean="0"/>
              <a:t>Fen Bilimleri Enstitüsü Disiplinler Arası Yapay Zeka Teknolojileri Ana Bilim Dalı</a:t>
            </a:r>
          </a:p>
          <a:p>
            <a:r>
              <a:rPr lang="tr-TR" dirty="0" smtClean="0"/>
              <a:t>Akıllı Sistemler ve Teknolojiler Uygulama ve Araştırma Merkezi (ASTAM)</a:t>
            </a:r>
            <a:endParaRPr lang="tr-TR" dirty="0"/>
          </a:p>
        </p:txBody>
      </p:sp>
    </p:spTree>
    <p:extLst>
      <p:ext uri="{BB962C8B-B14F-4D97-AF65-F5344CB8AC3E}">
        <p14:creationId xmlns:p14="http://schemas.microsoft.com/office/powerpoint/2010/main" val="28844460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60130" y="353570"/>
            <a:ext cx="8596668" cy="824593"/>
          </a:xfrm>
        </p:spPr>
        <p:txBody>
          <a:bodyPr/>
          <a:lstStyle/>
          <a:p>
            <a:r>
              <a:rPr lang="tr-TR" dirty="0" smtClean="0"/>
              <a:t>Bilgisayar Mimarisi</a:t>
            </a:r>
            <a:endParaRPr lang="tr-TR" dirty="0"/>
          </a:p>
        </p:txBody>
      </p:sp>
      <p:grpSp>
        <p:nvGrpSpPr>
          <p:cNvPr id="15" name="Group 14"/>
          <p:cNvGrpSpPr/>
          <p:nvPr/>
        </p:nvGrpSpPr>
        <p:grpSpPr>
          <a:xfrm>
            <a:off x="1818167" y="1041991"/>
            <a:ext cx="9607802" cy="5505765"/>
            <a:chOff x="790299" y="697229"/>
            <a:chExt cx="10635670" cy="5850527"/>
          </a:xfrm>
        </p:grpSpPr>
        <p:pic>
          <p:nvPicPr>
            <p:cNvPr id="4" name="Picture 3"/>
            <p:cNvPicPr>
              <a:picLocks noChangeAspect="1"/>
            </p:cNvPicPr>
            <p:nvPr/>
          </p:nvPicPr>
          <p:blipFill>
            <a:blip r:embed="rId2"/>
            <a:stretch>
              <a:fillRect/>
            </a:stretch>
          </p:blipFill>
          <p:spPr>
            <a:xfrm>
              <a:off x="790299" y="697229"/>
              <a:ext cx="10635670" cy="5850527"/>
            </a:xfrm>
            <a:prstGeom prst="rect">
              <a:avLst/>
            </a:prstGeom>
          </p:spPr>
        </p:pic>
        <p:sp>
          <p:nvSpPr>
            <p:cNvPr id="5" name="TextBox 4"/>
            <p:cNvSpPr txBox="1"/>
            <p:nvPr/>
          </p:nvSpPr>
          <p:spPr>
            <a:xfrm>
              <a:off x="1321571" y="2106386"/>
              <a:ext cx="681597" cy="523220"/>
            </a:xfrm>
            <a:prstGeom prst="rect">
              <a:avLst/>
            </a:prstGeom>
            <a:noFill/>
          </p:spPr>
          <p:txBody>
            <a:bodyPr wrap="none" rtlCol="0">
              <a:spAutoFit/>
            </a:bodyPr>
            <a:lstStyle/>
            <a:p>
              <a:pPr algn="ctr"/>
              <a:r>
                <a:rPr lang="tr-TR" sz="1400" b="1" dirty="0" smtClean="0">
                  <a:solidFill>
                    <a:schemeClr val="bg1"/>
                  </a:solidFill>
                </a:rPr>
                <a:t>Giriş </a:t>
              </a:r>
            </a:p>
            <a:p>
              <a:pPr algn="ctr"/>
              <a:r>
                <a:rPr lang="tr-TR" sz="1400" b="1" dirty="0" smtClean="0">
                  <a:solidFill>
                    <a:schemeClr val="bg1"/>
                  </a:solidFill>
                </a:rPr>
                <a:t>Birimi</a:t>
              </a:r>
              <a:endParaRPr lang="tr-TR" sz="1400" b="1" dirty="0">
                <a:solidFill>
                  <a:schemeClr val="bg1"/>
                </a:solidFill>
              </a:endParaRPr>
            </a:p>
          </p:txBody>
        </p:sp>
        <p:sp>
          <p:nvSpPr>
            <p:cNvPr id="6" name="TextBox 5"/>
            <p:cNvSpPr txBox="1"/>
            <p:nvPr/>
          </p:nvSpPr>
          <p:spPr>
            <a:xfrm>
              <a:off x="10242415" y="2106386"/>
              <a:ext cx="681597" cy="523220"/>
            </a:xfrm>
            <a:prstGeom prst="rect">
              <a:avLst/>
            </a:prstGeom>
            <a:noFill/>
          </p:spPr>
          <p:txBody>
            <a:bodyPr wrap="none" rtlCol="0">
              <a:spAutoFit/>
            </a:bodyPr>
            <a:lstStyle/>
            <a:p>
              <a:pPr algn="ctr"/>
              <a:r>
                <a:rPr lang="tr-TR" sz="1400" b="1" dirty="0" smtClean="0">
                  <a:solidFill>
                    <a:schemeClr val="bg1"/>
                  </a:solidFill>
                </a:rPr>
                <a:t>Çıkış</a:t>
              </a:r>
            </a:p>
            <a:p>
              <a:pPr algn="ctr"/>
              <a:r>
                <a:rPr lang="tr-TR" sz="1400" b="1" dirty="0" smtClean="0">
                  <a:solidFill>
                    <a:schemeClr val="bg1"/>
                  </a:solidFill>
                </a:rPr>
                <a:t>Birimi</a:t>
              </a:r>
              <a:endParaRPr lang="tr-TR" sz="1400" b="1" dirty="0">
                <a:solidFill>
                  <a:schemeClr val="bg1"/>
                </a:solidFill>
              </a:endParaRPr>
            </a:p>
          </p:txBody>
        </p:sp>
        <p:sp>
          <p:nvSpPr>
            <p:cNvPr id="7" name="TextBox 6"/>
            <p:cNvSpPr txBox="1"/>
            <p:nvPr/>
          </p:nvSpPr>
          <p:spPr>
            <a:xfrm>
              <a:off x="4689905" y="1613807"/>
              <a:ext cx="3098823" cy="307777"/>
            </a:xfrm>
            <a:prstGeom prst="rect">
              <a:avLst/>
            </a:prstGeom>
            <a:noFill/>
          </p:spPr>
          <p:txBody>
            <a:bodyPr wrap="square" rtlCol="0">
              <a:spAutoFit/>
            </a:bodyPr>
            <a:lstStyle/>
            <a:p>
              <a:pPr algn="ctr"/>
              <a:r>
                <a:rPr lang="tr-TR" sz="1400" b="1" dirty="0" smtClean="0">
                  <a:solidFill>
                    <a:schemeClr val="bg1"/>
                  </a:solidFill>
                </a:rPr>
                <a:t>Kontrol Birimi</a:t>
              </a:r>
              <a:endParaRPr lang="tr-TR" sz="1400" b="1" dirty="0">
                <a:solidFill>
                  <a:schemeClr val="bg1"/>
                </a:solidFill>
              </a:endParaRPr>
            </a:p>
          </p:txBody>
        </p:sp>
        <p:sp>
          <p:nvSpPr>
            <p:cNvPr id="8" name="TextBox 7"/>
            <p:cNvSpPr txBox="1"/>
            <p:nvPr/>
          </p:nvSpPr>
          <p:spPr>
            <a:xfrm>
              <a:off x="6254726" y="2644250"/>
              <a:ext cx="1925888" cy="738664"/>
            </a:xfrm>
            <a:prstGeom prst="rect">
              <a:avLst/>
            </a:prstGeom>
            <a:noFill/>
          </p:spPr>
          <p:txBody>
            <a:bodyPr wrap="square" rtlCol="0">
              <a:spAutoFit/>
            </a:bodyPr>
            <a:lstStyle/>
            <a:p>
              <a:pPr algn="ctr"/>
              <a:r>
                <a:rPr lang="tr-TR" sz="1400" b="1" dirty="0" smtClean="0">
                  <a:solidFill>
                    <a:schemeClr val="bg1"/>
                  </a:solidFill>
                </a:rPr>
                <a:t>Aritmetik </a:t>
              </a:r>
            </a:p>
            <a:p>
              <a:pPr algn="ctr"/>
              <a:r>
                <a:rPr lang="tr-TR" sz="1400" b="1" dirty="0" smtClean="0">
                  <a:solidFill>
                    <a:schemeClr val="bg1"/>
                  </a:solidFill>
                </a:rPr>
                <a:t>Mantık </a:t>
              </a:r>
            </a:p>
            <a:p>
              <a:pPr algn="ctr"/>
              <a:r>
                <a:rPr lang="tr-TR" sz="1400" b="1" dirty="0" smtClean="0">
                  <a:solidFill>
                    <a:schemeClr val="bg1"/>
                  </a:solidFill>
                </a:rPr>
                <a:t>Birimi</a:t>
              </a:r>
              <a:endParaRPr lang="tr-TR" sz="1400" b="1" dirty="0">
                <a:solidFill>
                  <a:schemeClr val="bg1"/>
                </a:solidFill>
              </a:endParaRPr>
            </a:p>
          </p:txBody>
        </p:sp>
        <p:sp>
          <p:nvSpPr>
            <p:cNvPr id="9" name="TextBox 8"/>
            <p:cNvSpPr txBox="1"/>
            <p:nvPr/>
          </p:nvSpPr>
          <p:spPr>
            <a:xfrm>
              <a:off x="4111179" y="2560957"/>
              <a:ext cx="1925888" cy="307777"/>
            </a:xfrm>
            <a:prstGeom prst="rect">
              <a:avLst/>
            </a:prstGeom>
            <a:noFill/>
          </p:spPr>
          <p:txBody>
            <a:bodyPr wrap="square" rtlCol="0">
              <a:spAutoFit/>
            </a:bodyPr>
            <a:lstStyle/>
            <a:p>
              <a:pPr algn="ctr"/>
              <a:r>
                <a:rPr lang="tr-TR" sz="1400" b="1" dirty="0" smtClean="0">
                  <a:solidFill>
                    <a:schemeClr val="bg1"/>
                  </a:solidFill>
                </a:rPr>
                <a:t>Yazmaçlar</a:t>
              </a:r>
              <a:endParaRPr lang="tr-TR" sz="1400" b="1" dirty="0">
                <a:solidFill>
                  <a:schemeClr val="bg1"/>
                </a:solidFill>
              </a:endParaRPr>
            </a:p>
          </p:txBody>
        </p:sp>
        <p:sp>
          <p:nvSpPr>
            <p:cNvPr id="10" name="TextBox 9"/>
            <p:cNvSpPr txBox="1"/>
            <p:nvPr/>
          </p:nvSpPr>
          <p:spPr>
            <a:xfrm>
              <a:off x="4111179" y="3508107"/>
              <a:ext cx="1925888" cy="307777"/>
            </a:xfrm>
            <a:prstGeom prst="rect">
              <a:avLst/>
            </a:prstGeom>
            <a:noFill/>
          </p:spPr>
          <p:txBody>
            <a:bodyPr wrap="square" rtlCol="0">
              <a:spAutoFit/>
            </a:bodyPr>
            <a:lstStyle/>
            <a:p>
              <a:pPr algn="ctr"/>
              <a:r>
                <a:rPr lang="tr-TR" sz="1400" b="1" dirty="0" smtClean="0">
                  <a:solidFill>
                    <a:schemeClr val="bg1"/>
                  </a:solidFill>
                </a:rPr>
                <a:t>Ön Bellek</a:t>
              </a:r>
              <a:endParaRPr lang="tr-TR" sz="1400" b="1" dirty="0">
                <a:solidFill>
                  <a:schemeClr val="bg1"/>
                </a:solidFill>
              </a:endParaRPr>
            </a:p>
          </p:txBody>
        </p:sp>
        <p:sp>
          <p:nvSpPr>
            <p:cNvPr id="11" name="TextBox 10"/>
            <p:cNvSpPr txBox="1"/>
            <p:nvPr/>
          </p:nvSpPr>
          <p:spPr>
            <a:xfrm>
              <a:off x="4013210" y="943730"/>
              <a:ext cx="4338857" cy="307777"/>
            </a:xfrm>
            <a:prstGeom prst="rect">
              <a:avLst/>
            </a:prstGeom>
            <a:noFill/>
          </p:spPr>
          <p:txBody>
            <a:bodyPr wrap="square" rtlCol="0">
              <a:spAutoFit/>
            </a:bodyPr>
            <a:lstStyle/>
            <a:p>
              <a:pPr algn="ctr"/>
              <a:r>
                <a:rPr lang="tr-TR" sz="1400" b="1" dirty="0" smtClean="0"/>
                <a:t>Merkezi İşlemci Birimi (CPU)</a:t>
              </a:r>
              <a:endParaRPr lang="tr-TR" sz="1400" b="1" dirty="0"/>
            </a:p>
          </p:txBody>
        </p:sp>
        <p:sp>
          <p:nvSpPr>
            <p:cNvPr id="12" name="TextBox 11"/>
            <p:cNvSpPr txBox="1"/>
            <p:nvPr/>
          </p:nvSpPr>
          <p:spPr>
            <a:xfrm>
              <a:off x="4245429" y="5003435"/>
              <a:ext cx="3837214" cy="307777"/>
            </a:xfrm>
            <a:prstGeom prst="rect">
              <a:avLst/>
            </a:prstGeom>
            <a:noFill/>
          </p:spPr>
          <p:txBody>
            <a:bodyPr wrap="square" rtlCol="0">
              <a:spAutoFit/>
            </a:bodyPr>
            <a:lstStyle/>
            <a:p>
              <a:pPr algn="ctr"/>
              <a:r>
                <a:rPr lang="tr-TR" sz="1400" b="1" dirty="0" smtClean="0"/>
                <a:t>Bellek Birimi</a:t>
              </a:r>
              <a:endParaRPr lang="tr-TR" sz="1400" b="1" dirty="0"/>
            </a:p>
          </p:txBody>
        </p:sp>
        <p:sp>
          <p:nvSpPr>
            <p:cNvPr id="13" name="TextBox 12"/>
            <p:cNvSpPr txBox="1"/>
            <p:nvPr/>
          </p:nvSpPr>
          <p:spPr>
            <a:xfrm>
              <a:off x="4111179" y="5438045"/>
              <a:ext cx="1925888" cy="307777"/>
            </a:xfrm>
            <a:prstGeom prst="rect">
              <a:avLst/>
            </a:prstGeom>
            <a:noFill/>
          </p:spPr>
          <p:txBody>
            <a:bodyPr wrap="square" rtlCol="0">
              <a:spAutoFit/>
            </a:bodyPr>
            <a:lstStyle/>
            <a:p>
              <a:pPr algn="ctr"/>
              <a:r>
                <a:rPr lang="tr-TR" sz="1400" b="1" dirty="0" smtClean="0">
                  <a:solidFill>
                    <a:schemeClr val="bg1"/>
                  </a:solidFill>
                </a:rPr>
                <a:t>Birincil Depolama</a:t>
              </a:r>
              <a:endParaRPr lang="tr-TR" sz="1400" b="1" dirty="0">
                <a:solidFill>
                  <a:schemeClr val="bg1"/>
                </a:solidFill>
              </a:endParaRPr>
            </a:p>
          </p:txBody>
        </p:sp>
        <p:sp>
          <p:nvSpPr>
            <p:cNvPr id="14" name="TextBox 13"/>
            <p:cNvSpPr txBox="1"/>
            <p:nvPr/>
          </p:nvSpPr>
          <p:spPr>
            <a:xfrm>
              <a:off x="6239316" y="5438044"/>
              <a:ext cx="1925888" cy="307777"/>
            </a:xfrm>
            <a:prstGeom prst="rect">
              <a:avLst/>
            </a:prstGeom>
            <a:noFill/>
          </p:spPr>
          <p:txBody>
            <a:bodyPr wrap="square" rtlCol="0">
              <a:spAutoFit/>
            </a:bodyPr>
            <a:lstStyle/>
            <a:p>
              <a:pPr algn="ctr"/>
              <a:r>
                <a:rPr lang="tr-TR" sz="1400" b="1" dirty="0" smtClean="0">
                  <a:solidFill>
                    <a:schemeClr val="bg1"/>
                  </a:solidFill>
                </a:rPr>
                <a:t>İkincil Depolama</a:t>
              </a:r>
              <a:endParaRPr lang="tr-TR" sz="1400" b="1" dirty="0">
                <a:solidFill>
                  <a:schemeClr val="bg1"/>
                </a:solidFill>
              </a:endParaRPr>
            </a:p>
          </p:txBody>
        </p:sp>
      </p:grpSp>
      <p:sp>
        <p:nvSpPr>
          <p:cNvPr id="16" name="TextBox 15"/>
          <p:cNvSpPr txBox="1"/>
          <p:nvPr/>
        </p:nvSpPr>
        <p:spPr>
          <a:xfrm>
            <a:off x="9941087" y="6086091"/>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8302970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86270" y="377900"/>
            <a:ext cx="8596668" cy="824593"/>
          </a:xfrm>
        </p:spPr>
        <p:txBody>
          <a:bodyPr/>
          <a:lstStyle/>
          <a:p>
            <a:r>
              <a:rPr lang="tr-TR" dirty="0" smtClean="0"/>
              <a:t>Bilgisayar Mimarisi</a:t>
            </a:r>
            <a:endParaRPr lang="tr-TR" dirty="0"/>
          </a:p>
        </p:txBody>
      </p:sp>
      <p:grpSp>
        <p:nvGrpSpPr>
          <p:cNvPr id="15" name="Group 14"/>
          <p:cNvGrpSpPr/>
          <p:nvPr/>
        </p:nvGrpSpPr>
        <p:grpSpPr>
          <a:xfrm>
            <a:off x="1222745" y="1058736"/>
            <a:ext cx="9310090" cy="5601458"/>
            <a:chOff x="790299" y="697229"/>
            <a:chExt cx="10635670" cy="5850527"/>
          </a:xfrm>
        </p:grpSpPr>
        <p:pic>
          <p:nvPicPr>
            <p:cNvPr id="4" name="Picture 3"/>
            <p:cNvPicPr>
              <a:picLocks noChangeAspect="1"/>
            </p:cNvPicPr>
            <p:nvPr/>
          </p:nvPicPr>
          <p:blipFill>
            <a:blip r:embed="rId2"/>
            <a:stretch>
              <a:fillRect/>
            </a:stretch>
          </p:blipFill>
          <p:spPr>
            <a:xfrm>
              <a:off x="790299" y="697229"/>
              <a:ext cx="10635670" cy="5850527"/>
            </a:xfrm>
            <a:prstGeom prst="rect">
              <a:avLst/>
            </a:prstGeom>
          </p:spPr>
        </p:pic>
        <p:sp>
          <p:nvSpPr>
            <p:cNvPr id="5" name="TextBox 4"/>
            <p:cNvSpPr txBox="1"/>
            <p:nvPr/>
          </p:nvSpPr>
          <p:spPr>
            <a:xfrm>
              <a:off x="1321571" y="2106386"/>
              <a:ext cx="681597" cy="523220"/>
            </a:xfrm>
            <a:prstGeom prst="rect">
              <a:avLst/>
            </a:prstGeom>
            <a:noFill/>
          </p:spPr>
          <p:txBody>
            <a:bodyPr wrap="none" rtlCol="0">
              <a:spAutoFit/>
            </a:bodyPr>
            <a:lstStyle/>
            <a:p>
              <a:pPr algn="ctr"/>
              <a:r>
                <a:rPr lang="tr-TR" sz="1400" b="1" dirty="0" smtClean="0">
                  <a:solidFill>
                    <a:schemeClr val="bg1"/>
                  </a:solidFill>
                </a:rPr>
                <a:t>Giriş </a:t>
              </a:r>
            </a:p>
            <a:p>
              <a:pPr algn="ctr"/>
              <a:r>
                <a:rPr lang="tr-TR" sz="1400" b="1" dirty="0" smtClean="0">
                  <a:solidFill>
                    <a:schemeClr val="bg1"/>
                  </a:solidFill>
                </a:rPr>
                <a:t>Birimi</a:t>
              </a:r>
              <a:endParaRPr lang="tr-TR" sz="1400" b="1" dirty="0">
                <a:solidFill>
                  <a:schemeClr val="bg1"/>
                </a:solidFill>
              </a:endParaRPr>
            </a:p>
          </p:txBody>
        </p:sp>
        <p:sp>
          <p:nvSpPr>
            <p:cNvPr id="6" name="TextBox 5"/>
            <p:cNvSpPr txBox="1"/>
            <p:nvPr/>
          </p:nvSpPr>
          <p:spPr>
            <a:xfrm>
              <a:off x="10242415" y="2106386"/>
              <a:ext cx="681597" cy="523220"/>
            </a:xfrm>
            <a:prstGeom prst="rect">
              <a:avLst/>
            </a:prstGeom>
            <a:noFill/>
          </p:spPr>
          <p:txBody>
            <a:bodyPr wrap="none" rtlCol="0">
              <a:spAutoFit/>
            </a:bodyPr>
            <a:lstStyle/>
            <a:p>
              <a:pPr algn="ctr"/>
              <a:r>
                <a:rPr lang="tr-TR" sz="1400" b="1" dirty="0" smtClean="0">
                  <a:solidFill>
                    <a:schemeClr val="bg1"/>
                  </a:solidFill>
                </a:rPr>
                <a:t>Çıkış</a:t>
              </a:r>
            </a:p>
            <a:p>
              <a:pPr algn="ctr"/>
              <a:r>
                <a:rPr lang="tr-TR" sz="1400" b="1" dirty="0" smtClean="0">
                  <a:solidFill>
                    <a:schemeClr val="bg1"/>
                  </a:solidFill>
                </a:rPr>
                <a:t>Birimi</a:t>
              </a:r>
              <a:endParaRPr lang="tr-TR" sz="1400" b="1" dirty="0">
                <a:solidFill>
                  <a:schemeClr val="bg1"/>
                </a:solidFill>
              </a:endParaRPr>
            </a:p>
          </p:txBody>
        </p:sp>
        <p:sp>
          <p:nvSpPr>
            <p:cNvPr id="7" name="TextBox 6"/>
            <p:cNvSpPr txBox="1"/>
            <p:nvPr/>
          </p:nvSpPr>
          <p:spPr>
            <a:xfrm>
              <a:off x="4689905" y="1613807"/>
              <a:ext cx="3098823" cy="307777"/>
            </a:xfrm>
            <a:prstGeom prst="rect">
              <a:avLst/>
            </a:prstGeom>
            <a:noFill/>
          </p:spPr>
          <p:txBody>
            <a:bodyPr wrap="square" rtlCol="0">
              <a:spAutoFit/>
            </a:bodyPr>
            <a:lstStyle/>
            <a:p>
              <a:pPr algn="ctr"/>
              <a:r>
                <a:rPr lang="tr-TR" sz="1400" b="1" dirty="0" smtClean="0">
                  <a:solidFill>
                    <a:schemeClr val="bg1"/>
                  </a:solidFill>
                </a:rPr>
                <a:t>Kontrol Birimi</a:t>
              </a:r>
              <a:endParaRPr lang="tr-TR" sz="1400" b="1" dirty="0">
                <a:solidFill>
                  <a:schemeClr val="bg1"/>
                </a:solidFill>
              </a:endParaRPr>
            </a:p>
          </p:txBody>
        </p:sp>
        <p:sp>
          <p:nvSpPr>
            <p:cNvPr id="8" name="TextBox 7"/>
            <p:cNvSpPr txBox="1"/>
            <p:nvPr/>
          </p:nvSpPr>
          <p:spPr>
            <a:xfrm>
              <a:off x="6254726" y="2644250"/>
              <a:ext cx="1925888" cy="738664"/>
            </a:xfrm>
            <a:prstGeom prst="rect">
              <a:avLst/>
            </a:prstGeom>
            <a:noFill/>
          </p:spPr>
          <p:txBody>
            <a:bodyPr wrap="square" rtlCol="0">
              <a:spAutoFit/>
            </a:bodyPr>
            <a:lstStyle/>
            <a:p>
              <a:pPr algn="ctr"/>
              <a:r>
                <a:rPr lang="tr-TR" sz="1400" b="1" dirty="0" smtClean="0">
                  <a:solidFill>
                    <a:schemeClr val="bg1"/>
                  </a:solidFill>
                </a:rPr>
                <a:t>Aritmetik </a:t>
              </a:r>
            </a:p>
            <a:p>
              <a:pPr algn="ctr"/>
              <a:r>
                <a:rPr lang="tr-TR" sz="1400" b="1" dirty="0" smtClean="0">
                  <a:solidFill>
                    <a:schemeClr val="bg1"/>
                  </a:solidFill>
                </a:rPr>
                <a:t>Mantık </a:t>
              </a:r>
            </a:p>
            <a:p>
              <a:pPr algn="ctr"/>
              <a:r>
                <a:rPr lang="tr-TR" sz="1400" b="1" dirty="0" smtClean="0">
                  <a:solidFill>
                    <a:schemeClr val="bg1"/>
                  </a:solidFill>
                </a:rPr>
                <a:t>Birimi</a:t>
              </a:r>
              <a:endParaRPr lang="tr-TR" sz="1400" b="1" dirty="0">
                <a:solidFill>
                  <a:schemeClr val="bg1"/>
                </a:solidFill>
              </a:endParaRPr>
            </a:p>
          </p:txBody>
        </p:sp>
        <p:sp>
          <p:nvSpPr>
            <p:cNvPr id="9" name="TextBox 8"/>
            <p:cNvSpPr txBox="1"/>
            <p:nvPr/>
          </p:nvSpPr>
          <p:spPr>
            <a:xfrm>
              <a:off x="4111179" y="2560957"/>
              <a:ext cx="1925888" cy="307777"/>
            </a:xfrm>
            <a:prstGeom prst="rect">
              <a:avLst/>
            </a:prstGeom>
            <a:noFill/>
          </p:spPr>
          <p:txBody>
            <a:bodyPr wrap="square" rtlCol="0">
              <a:spAutoFit/>
            </a:bodyPr>
            <a:lstStyle/>
            <a:p>
              <a:pPr algn="ctr"/>
              <a:r>
                <a:rPr lang="tr-TR" sz="1400" b="1" dirty="0" smtClean="0">
                  <a:solidFill>
                    <a:schemeClr val="bg1"/>
                  </a:solidFill>
                </a:rPr>
                <a:t>Yazmaçlar</a:t>
              </a:r>
              <a:endParaRPr lang="tr-TR" sz="1400" b="1" dirty="0">
                <a:solidFill>
                  <a:schemeClr val="bg1"/>
                </a:solidFill>
              </a:endParaRPr>
            </a:p>
          </p:txBody>
        </p:sp>
        <p:sp>
          <p:nvSpPr>
            <p:cNvPr id="10" name="TextBox 9"/>
            <p:cNvSpPr txBox="1"/>
            <p:nvPr/>
          </p:nvSpPr>
          <p:spPr>
            <a:xfrm>
              <a:off x="4111179" y="3508107"/>
              <a:ext cx="1925888" cy="307777"/>
            </a:xfrm>
            <a:prstGeom prst="rect">
              <a:avLst/>
            </a:prstGeom>
            <a:noFill/>
          </p:spPr>
          <p:txBody>
            <a:bodyPr wrap="square" rtlCol="0">
              <a:spAutoFit/>
            </a:bodyPr>
            <a:lstStyle/>
            <a:p>
              <a:pPr algn="ctr"/>
              <a:r>
                <a:rPr lang="tr-TR" sz="1400" b="1" dirty="0" smtClean="0">
                  <a:solidFill>
                    <a:schemeClr val="bg1"/>
                  </a:solidFill>
                </a:rPr>
                <a:t>Ön Bellek</a:t>
              </a:r>
              <a:endParaRPr lang="tr-TR" sz="1400" b="1" dirty="0">
                <a:solidFill>
                  <a:schemeClr val="bg1"/>
                </a:solidFill>
              </a:endParaRPr>
            </a:p>
          </p:txBody>
        </p:sp>
        <p:sp>
          <p:nvSpPr>
            <p:cNvPr id="11" name="TextBox 10"/>
            <p:cNvSpPr txBox="1"/>
            <p:nvPr/>
          </p:nvSpPr>
          <p:spPr>
            <a:xfrm>
              <a:off x="4013210" y="943730"/>
              <a:ext cx="4338857" cy="307777"/>
            </a:xfrm>
            <a:prstGeom prst="rect">
              <a:avLst/>
            </a:prstGeom>
            <a:noFill/>
          </p:spPr>
          <p:txBody>
            <a:bodyPr wrap="square" rtlCol="0">
              <a:spAutoFit/>
            </a:bodyPr>
            <a:lstStyle/>
            <a:p>
              <a:pPr algn="ctr"/>
              <a:r>
                <a:rPr lang="tr-TR" sz="1400" b="1" dirty="0" smtClean="0"/>
                <a:t>Merkezi İşlemci Birimi (CPU)</a:t>
              </a:r>
              <a:endParaRPr lang="tr-TR" sz="1400" b="1" dirty="0"/>
            </a:p>
          </p:txBody>
        </p:sp>
        <p:sp>
          <p:nvSpPr>
            <p:cNvPr id="12" name="TextBox 11"/>
            <p:cNvSpPr txBox="1"/>
            <p:nvPr/>
          </p:nvSpPr>
          <p:spPr>
            <a:xfrm>
              <a:off x="4245429" y="5003435"/>
              <a:ext cx="3837214" cy="307777"/>
            </a:xfrm>
            <a:prstGeom prst="rect">
              <a:avLst/>
            </a:prstGeom>
            <a:noFill/>
          </p:spPr>
          <p:txBody>
            <a:bodyPr wrap="square" rtlCol="0">
              <a:spAutoFit/>
            </a:bodyPr>
            <a:lstStyle/>
            <a:p>
              <a:pPr algn="ctr"/>
              <a:r>
                <a:rPr lang="tr-TR" sz="1400" b="1" dirty="0" smtClean="0"/>
                <a:t>Bellek Birimi</a:t>
              </a:r>
              <a:endParaRPr lang="tr-TR" sz="1400" b="1" dirty="0"/>
            </a:p>
          </p:txBody>
        </p:sp>
        <p:sp>
          <p:nvSpPr>
            <p:cNvPr id="13" name="TextBox 12"/>
            <p:cNvSpPr txBox="1"/>
            <p:nvPr/>
          </p:nvSpPr>
          <p:spPr>
            <a:xfrm>
              <a:off x="4111179" y="5438045"/>
              <a:ext cx="1925888" cy="307777"/>
            </a:xfrm>
            <a:prstGeom prst="rect">
              <a:avLst/>
            </a:prstGeom>
            <a:noFill/>
          </p:spPr>
          <p:txBody>
            <a:bodyPr wrap="square" rtlCol="0">
              <a:spAutoFit/>
            </a:bodyPr>
            <a:lstStyle/>
            <a:p>
              <a:pPr algn="ctr"/>
              <a:r>
                <a:rPr lang="tr-TR" sz="1400" b="1" dirty="0" smtClean="0">
                  <a:solidFill>
                    <a:schemeClr val="bg1"/>
                  </a:solidFill>
                </a:rPr>
                <a:t>Birincil Depolama</a:t>
              </a:r>
              <a:endParaRPr lang="tr-TR" sz="1400" b="1" dirty="0">
                <a:solidFill>
                  <a:schemeClr val="bg1"/>
                </a:solidFill>
              </a:endParaRPr>
            </a:p>
          </p:txBody>
        </p:sp>
        <p:sp>
          <p:nvSpPr>
            <p:cNvPr id="14" name="TextBox 13"/>
            <p:cNvSpPr txBox="1"/>
            <p:nvPr/>
          </p:nvSpPr>
          <p:spPr>
            <a:xfrm>
              <a:off x="6239316" y="5438044"/>
              <a:ext cx="1925888" cy="307777"/>
            </a:xfrm>
            <a:prstGeom prst="rect">
              <a:avLst/>
            </a:prstGeom>
            <a:noFill/>
          </p:spPr>
          <p:txBody>
            <a:bodyPr wrap="square" rtlCol="0">
              <a:spAutoFit/>
            </a:bodyPr>
            <a:lstStyle/>
            <a:p>
              <a:pPr algn="ctr"/>
              <a:r>
                <a:rPr lang="tr-TR" sz="1400" b="1" dirty="0" smtClean="0">
                  <a:solidFill>
                    <a:schemeClr val="bg1"/>
                  </a:solidFill>
                </a:rPr>
                <a:t>İkincil Depolama</a:t>
              </a:r>
              <a:endParaRPr lang="tr-TR" sz="1400" b="1" dirty="0">
                <a:solidFill>
                  <a:schemeClr val="bg1"/>
                </a:solidFill>
              </a:endParaRPr>
            </a:p>
          </p:txBody>
        </p:sp>
      </p:grpSp>
      <p:sp>
        <p:nvSpPr>
          <p:cNvPr id="3" name="Rounded Rectangle 2"/>
          <p:cNvSpPr/>
          <p:nvPr/>
        </p:nvSpPr>
        <p:spPr>
          <a:xfrm>
            <a:off x="3385748" y="1055840"/>
            <a:ext cx="5159828" cy="384211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TextBox 15"/>
          <p:cNvSpPr txBox="1"/>
          <p:nvPr/>
        </p:nvSpPr>
        <p:spPr>
          <a:xfrm>
            <a:off x="673239" y="4895057"/>
            <a:ext cx="2723104" cy="1815882"/>
          </a:xfrm>
          <a:prstGeom prst="rect">
            <a:avLst/>
          </a:prstGeom>
          <a:noFill/>
        </p:spPr>
        <p:txBody>
          <a:bodyPr wrap="square" rtlCol="0">
            <a:spAutoFit/>
          </a:bodyPr>
          <a:lstStyle/>
          <a:p>
            <a:pPr algn="ctr"/>
            <a:r>
              <a:rPr lang="tr-TR" sz="2800" b="1" dirty="0" smtClean="0">
                <a:solidFill>
                  <a:srgbClr val="FF0000"/>
                </a:solidFill>
              </a:rPr>
              <a:t>Halk arasında bilinen adıyla ‘Elektronik Beyin’ </a:t>
            </a:r>
            <a:r>
              <a:rPr lang="tr-TR" sz="2800" b="1" dirty="0" smtClean="0">
                <a:solidFill>
                  <a:srgbClr val="FF0000"/>
                </a:solidFill>
                <a:sym typeface="Wingdings" panose="05000000000000000000" pitchFamily="2" charset="2"/>
              </a:rPr>
              <a:t></a:t>
            </a:r>
            <a:endParaRPr lang="tr-TR" b="1" dirty="0">
              <a:solidFill>
                <a:srgbClr val="FF0000"/>
              </a:solidFill>
            </a:endParaRPr>
          </a:p>
        </p:txBody>
      </p:sp>
      <p:cxnSp>
        <p:nvCxnSpPr>
          <p:cNvPr id="18" name="Straight Arrow Connector 17"/>
          <p:cNvCxnSpPr/>
          <p:nvPr/>
        </p:nvCxnSpPr>
        <p:spPr>
          <a:xfrm flipV="1">
            <a:off x="3396343" y="4371033"/>
            <a:ext cx="331595" cy="371789"/>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049317" y="5845182"/>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6521610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7" name="Group 16"/>
          <p:cNvGrpSpPr/>
          <p:nvPr/>
        </p:nvGrpSpPr>
        <p:grpSpPr>
          <a:xfrm>
            <a:off x="569458" y="1051831"/>
            <a:ext cx="10563225" cy="5593517"/>
            <a:chOff x="569458" y="1051832"/>
            <a:chExt cx="10563225" cy="5562926"/>
          </a:xfrm>
        </p:grpSpPr>
        <p:pic>
          <p:nvPicPr>
            <p:cNvPr id="5" name="Picture 4"/>
            <p:cNvPicPr>
              <a:picLocks noChangeAspect="1"/>
            </p:cNvPicPr>
            <p:nvPr/>
          </p:nvPicPr>
          <p:blipFill>
            <a:blip r:embed="rId2"/>
            <a:stretch>
              <a:fillRect/>
            </a:stretch>
          </p:blipFill>
          <p:spPr>
            <a:xfrm>
              <a:off x="569458" y="1051832"/>
              <a:ext cx="10563225" cy="4819650"/>
            </a:xfrm>
            <a:prstGeom prst="rect">
              <a:avLst/>
            </a:prstGeom>
          </p:spPr>
        </p:pic>
        <p:sp>
          <p:nvSpPr>
            <p:cNvPr id="6" name="TextBox 5"/>
            <p:cNvSpPr txBox="1"/>
            <p:nvPr/>
          </p:nvSpPr>
          <p:spPr>
            <a:xfrm>
              <a:off x="1955810" y="3230824"/>
              <a:ext cx="860869" cy="461665"/>
            </a:xfrm>
            <a:prstGeom prst="rect">
              <a:avLst/>
            </a:prstGeom>
            <a:noFill/>
          </p:spPr>
          <p:txBody>
            <a:bodyPr wrap="square" rtlCol="0">
              <a:spAutoFit/>
            </a:bodyPr>
            <a:lstStyle/>
            <a:p>
              <a:pPr algn="ctr"/>
              <a:r>
                <a:rPr lang="tr-TR" sz="2400" b="1" dirty="0" smtClean="0"/>
                <a:t>CPU</a:t>
              </a:r>
              <a:endParaRPr lang="tr-TR" sz="2400" b="1" dirty="0"/>
            </a:p>
          </p:txBody>
        </p:sp>
        <p:sp>
          <p:nvSpPr>
            <p:cNvPr id="7" name="TextBox 6"/>
            <p:cNvSpPr txBox="1"/>
            <p:nvPr/>
          </p:nvSpPr>
          <p:spPr>
            <a:xfrm>
              <a:off x="7512967" y="3230824"/>
              <a:ext cx="860869" cy="461665"/>
            </a:xfrm>
            <a:prstGeom prst="rect">
              <a:avLst/>
            </a:prstGeom>
            <a:noFill/>
          </p:spPr>
          <p:txBody>
            <a:bodyPr wrap="square" rtlCol="0">
              <a:spAutoFit/>
            </a:bodyPr>
            <a:lstStyle/>
            <a:p>
              <a:pPr algn="ctr"/>
              <a:r>
                <a:rPr lang="tr-TR" sz="2400" b="1" dirty="0" smtClean="0"/>
                <a:t>CPU</a:t>
              </a:r>
              <a:endParaRPr lang="tr-TR" sz="2400" b="1" dirty="0"/>
            </a:p>
          </p:txBody>
        </p:sp>
        <p:sp>
          <p:nvSpPr>
            <p:cNvPr id="8" name="TextBox 7"/>
            <p:cNvSpPr txBox="1"/>
            <p:nvPr/>
          </p:nvSpPr>
          <p:spPr>
            <a:xfrm>
              <a:off x="628651" y="1261053"/>
              <a:ext cx="3429000" cy="830997"/>
            </a:xfrm>
            <a:prstGeom prst="rect">
              <a:avLst/>
            </a:prstGeom>
            <a:noFill/>
          </p:spPr>
          <p:txBody>
            <a:bodyPr wrap="square" rtlCol="0">
              <a:spAutoFit/>
            </a:bodyPr>
            <a:lstStyle/>
            <a:p>
              <a:pPr algn="ctr"/>
              <a:r>
                <a:rPr lang="tr-TR" sz="2400" b="1" dirty="0" smtClean="0"/>
                <a:t>Veri ve Program Belleği</a:t>
              </a:r>
              <a:endParaRPr lang="tr-TR" sz="2400" b="1" dirty="0"/>
            </a:p>
          </p:txBody>
        </p:sp>
        <p:sp>
          <p:nvSpPr>
            <p:cNvPr id="9" name="TextBox 8"/>
            <p:cNvSpPr txBox="1"/>
            <p:nvPr/>
          </p:nvSpPr>
          <p:spPr>
            <a:xfrm>
              <a:off x="8734422" y="1261052"/>
              <a:ext cx="1635578" cy="830997"/>
            </a:xfrm>
            <a:prstGeom prst="rect">
              <a:avLst/>
            </a:prstGeom>
            <a:noFill/>
          </p:spPr>
          <p:txBody>
            <a:bodyPr wrap="square" rtlCol="0">
              <a:spAutoFit/>
            </a:bodyPr>
            <a:lstStyle/>
            <a:p>
              <a:pPr algn="ctr"/>
              <a:r>
                <a:rPr lang="tr-TR" sz="2400" b="1" dirty="0" smtClean="0"/>
                <a:t>Veri</a:t>
              </a:r>
            </a:p>
            <a:p>
              <a:pPr algn="ctr"/>
              <a:r>
                <a:rPr lang="tr-TR" sz="2400" b="1" dirty="0" smtClean="0"/>
                <a:t>Belleği</a:t>
              </a:r>
              <a:endParaRPr lang="tr-TR" sz="2400" b="1" dirty="0"/>
            </a:p>
          </p:txBody>
        </p:sp>
        <p:sp>
          <p:nvSpPr>
            <p:cNvPr id="10" name="TextBox 9"/>
            <p:cNvSpPr txBox="1"/>
            <p:nvPr/>
          </p:nvSpPr>
          <p:spPr>
            <a:xfrm>
              <a:off x="5851070" y="1261052"/>
              <a:ext cx="1635578" cy="830997"/>
            </a:xfrm>
            <a:prstGeom prst="rect">
              <a:avLst/>
            </a:prstGeom>
            <a:noFill/>
          </p:spPr>
          <p:txBody>
            <a:bodyPr wrap="square" rtlCol="0">
              <a:spAutoFit/>
            </a:bodyPr>
            <a:lstStyle/>
            <a:p>
              <a:pPr algn="ctr"/>
              <a:r>
                <a:rPr lang="tr-TR" sz="2400" b="1" dirty="0" smtClean="0"/>
                <a:t>Program </a:t>
              </a:r>
            </a:p>
            <a:p>
              <a:pPr algn="ctr"/>
              <a:r>
                <a:rPr lang="tr-TR" sz="2400" b="1" dirty="0" smtClean="0"/>
                <a:t>Belleği</a:t>
              </a:r>
              <a:endParaRPr lang="tr-TR" sz="2400" b="1" dirty="0"/>
            </a:p>
          </p:txBody>
        </p:sp>
        <p:sp>
          <p:nvSpPr>
            <p:cNvPr id="11" name="TextBox 10"/>
            <p:cNvSpPr txBox="1"/>
            <p:nvPr/>
          </p:nvSpPr>
          <p:spPr>
            <a:xfrm>
              <a:off x="5094514" y="3515288"/>
              <a:ext cx="1940377" cy="369332"/>
            </a:xfrm>
            <a:prstGeom prst="rect">
              <a:avLst/>
            </a:prstGeom>
            <a:noFill/>
          </p:spPr>
          <p:txBody>
            <a:bodyPr wrap="square" rtlCol="0">
              <a:spAutoFit/>
            </a:bodyPr>
            <a:lstStyle/>
            <a:p>
              <a:pPr algn="ctr"/>
              <a:r>
                <a:rPr lang="tr-TR" dirty="0" smtClean="0"/>
                <a:t>Yordam Adresi</a:t>
              </a:r>
              <a:endParaRPr lang="tr-TR" sz="2400" dirty="0"/>
            </a:p>
          </p:txBody>
        </p:sp>
        <p:sp>
          <p:nvSpPr>
            <p:cNvPr id="12" name="TextBox 11"/>
            <p:cNvSpPr txBox="1"/>
            <p:nvPr/>
          </p:nvSpPr>
          <p:spPr>
            <a:xfrm>
              <a:off x="8969828" y="3507823"/>
              <a:ext cx="1940377" cy="369332"/>
            </a:xfrm>
            <a:prstGeom prst="rect">
              <a:avLst/>
            </a:prstGeom>
            <a:noFill/>
          </p:spPr>
          <p:txBody>
            <a:bodyPr wrap="square" rtlCol="0">
              <a:spAutoFit/>
            </a:bodyPr>
            <a:lstStyle/>
            <a:p>
              <a:pPr algn="ctr"/>
              <a:r>
                <a:rPr lang="tr-TR" dirty="0" smtClean="0"/>
                <a:t>Değişken Adresi</a:t>
              </a:r>
              <a:endParaRPr lang="tr-TR" sz="2400" dirty="0"/>
            </a:p>
          </p:txBody>
        </p:sp>
        <p:sp>
          <p:nvSpPr>
            <p:cNvPr id="13" name="TextBox 12"/>
            <p:cNvSpPr txBox="1"/>
            <p:nvPr/>
          </p:nvSpPr>
          <p:spPr>
            <a:xfrm>
              <a:off x="1322614" y="4847591"/>
              <a:ext cx="2122713" cy="830997"/>
            </a:xfrm>
            <a:prstGeom prst="rect">
              <a:avLst/>
            </a:prstGeom>
            <a:noFill/>
          </p:spPr>
          <p:txBody>
            <a:bodyPr wrap="square" rtlCol="0">
              <a:spAutoFit/>
            </a:bodyPr>
            <a:lstStyle/>
            <a:p>
              <a:pPr algn="ctr"/>
              <a:r>
                <a:rPr lang="tr-TR" sz="2400" b="1" dirty="0" smtClean="0"/>
                <a:t>Giriş / Çıkış </a:t>
              </a:r>
            </a:p>
            <a:p>
              <a:pPr algn="ctr"/>
              <a:r>
                <a:rPr lang="tr-TR" sz="2400" b="1" dirty="0" smtClean="0"/>
                <a:t>Aygıtları</a:t>
              </a:r>
              <a:endParaRPr lang="tr-TR" sz="2400" b="1" dirty="0"/>
            </a:p>
          </p:txBody>
        </p:sp>
        <p:sp>
          <p:nvSpPr>
            <p:cNvPr id="14" name="TextBox 13"/>
            <p:cNvSpPr txBox="1"/>
            <p:nvPr/>
          </p:nvSpPr>
          <p:spPr>
            <a:xfrm>
              <a:off x="6945085" y="4847590"/>
              <a:ext cx="2122713" cy="830997"/>
            </a:xfrm>
            <a:prstGeom prst="rect">
              <a:avLst/>
            </a:prstGeom>
            <a:noFill/>
          </p:spPr>
          <p:txBody>
            <a:bodyPr wrap="square" rtlCol="0">
              <a:spAutoFit/>
            </a:bodyPr>
            <a:lstStyle/>
            <a:p>
              <a:pPr algn="ctr"/>
              <a:r>
                <a:rPr lang="tr-TR" sz="2400" b="1" dirty="0" smtClean="0"/>
                <a:t>Giriş / Çıkış </a:t>
              </a:r>
            </a:p>
            <a:p>
              <a:pPr algn="ctr"/>
              <a:r>
                <a:rPr lang="tr-TR" sz="2400" b="1" dirty="0" smtClean="0"/>
                <a:t>Aygıtları</a:t>
              </a:r>
              <a:endParaRPr lang="tr-TR" sz="2400" b="1" dirty="0"/>
            </a:p>
          </p:txBody>
        </p:sp>
        <p:sp>
          <p:nvSpPr>
            <p:cNvPr id="15" name="TextBox 14"/>
            <p:cNvSpPr txBox="1"/>
            <p:nvPr/>
          </p:nvSpPr>
          <p:spPr>
            <a:xfrm>
              <a:off x="1072243" y="5783761"/>
              <a:ext cx="2544536" cy="830997"/>
            </a:xfrm>
            <a:prstGeom prst="rect">
              <a:avLst/>
            </a:prstGeom>
            <a:noFill/>
          </p:spPr>
          <p:txBody>
            <a:bodyPr wrap="square" rtlCol="0">
              <a:spAutoFit/>
            </a:bodyPr>
            <a:lstStyle/>
            <a:p>
              <a:pPr algn="ctr"/>
              <a:r>
                <a:rPr lang="tr-TR" sz="2400" b="1" dirty="0" err="1"/>
                <a:t>v</a:t>
              </a:r>
              <a:r>
                <a:rPr lang="tr-TR" sz="2400" b="1" dirty="0" err="1" smtClean="0"/>
                <a:t>on</a:t>
              </a:r>
              <a:r>
                <a:rPr lang="tr-TR" sz="2400" b="1" dirty="0" smtClean="0"/>
                <a:t> </a:t>
              </a:r>
              <a:r>
                <a:rPr lang="tr-TR" sz="2400" b="1" dirty="0" err="1" smtClean="0"/>
                <a:t>Neumann</a:t>
              </a:r>
              <a:r>
                <a:rPr lang="tr-TR" sz="2400" b="1" dirty="0" smtClean="0"/>
                <a:t> Mimarisi</a:t>
              </a:r>
              <a:endParaRPr lang="tr-TR" sz="2400" b="1" dirty="0"/>
            </a:p>
          </p:txBody>
        </p:sp>
        <p:sp>
          <p:nvSpPr>
            <p:cNvPr id="16" name="TextBox 15"/>
            <p:cNvSpPr txBox="1"/>
            <p:nvPr/>
          </p:nvSpPr>
          <p:spPr>
            <a:xfrm>
              <a:off x="6734173" y="5783760"/>
              <a:ext cx="2544536" cy="830997"/>
            </a:xfrm>
            <a:prstGeom prst="rect">
              <a:avLst/>
            </a:prstGeom>
            <a:noFill/>
          </p:spPr>
          <p:txBody>
            <a:bodyPr wrap="square" rtlCol="0">
              <a:spAutoFit/>
            </a:bodyPr>
            <a:lstStyle/>
            <a:p>
              <a:pPr algn="ctr"/>
              <a:r>
                <a:rPr lang="tr-TR" sz="2400" b="1" dirty="0" smtClean="0"/>
                <a:t>Harvard Mimarisi</a:t>
              </a:r>
              <a:endParaRPr lang="tr-TR" sz="2400" b="1" dirty="0"/>
            </a:p>
          </p:txBody>
        </p:sp>
      </p:grpSp>
      <p:sp>
        <p:nvSpPr>
          <p:cNvPr id="4" name="Title 1"/>
          <p:cNvSpPr>
            <a:spLocks noGrp="1"/>
          </p:cNvSpPr>
          <p:nvPr>
            <p:ph type="title"/>
          </p:nvPr>
        </p:nvSpPr>
        <p:spPr>
          <a:xfrm>
            <a:off x="1903025" y="308556"/>
            <a:ext cx="8596668" cy="824593"/>
          </a:xfrm>
        </p:spPr>
        <p:txBody>
          <a:bodyPr/>
          <a:lstStyle/>
          <a:p>
            <a:r>
              <a:rPr lang="tr-TR" dirty="0" smtClean="0"/>
              <a:t>Bilgisayar Mimarisi</a:t>
            </a:r>
            <a:endParaRPr lang="tr-TR" dirty="0"/>
          </a:p>
        </p:txBody>
      </p:sp>
      <p:sp>
        <p:nvSpPr>
          <p:cNvPr id="18" name="TextBox 17"/>
          <p:cNvSpPr txBox="1"/>
          <p:nvPr/>
        </p:nvSpPr>
        <p:spPr>
          <a:xfrm>
            <a:off x="9996798" y="589798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13683421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16420" y="678788"/>
            <a:ext cx="7823166" cy="5978402"/>
          </a:xfrm>
          <a:prstGeom prst="rect">
            <a:avLst/>
          </a:prstGeom>
        </p:spPr>
      </p:pic>
      <p:sp>
        <p:nvSpPr>
          <p:cNvPr id="5" name="TextBox 4"/>
          <p:cNvSpPr txBox="1"/>
          <p:nvPr/>
        </p:nvSpPr>
        <p:spPr>
          <a:xfrm>
            <a:off x="5469183" y="1457012"/>
            <a:ext cx="1051250" cy="523220"/>
          </a:xfrm>
          <a:prstGeom prst="rect">
            <a:avLst/>
          </a:prstGeom>
          <a:noFill/>
        </p:spPr>
        <p:txBody>
          <a:bodyPr wrap="none" rtlCol="0">
            <a:spAutoFit/>
          </a:bodyPr>
          <a:lstStyle/>
          <a:p>
            <a:pPr algn="ctr"/>
            <a:r>
              <a:rPr lang="tr-TR" sz="1400" dirty="0" smtClean="0">
                <a:solidFill>
                  <a:schemeClr val="bg1"/>
                </a:solidFill>
              </a:rPr>
              <a:t>CPU </a:t>
            </a:r>
          </a:p>
          <a:p>
            <a:pPr algn="ctr"/>
            <a:r>
              <a:rPr lang="tr-TR" sz="1400" dirty="0" smtClean="0">
                <a:solidFill>
                  <a:schemeClr val="bg1"/>
                </a:solidFill>
              </a:rPr>
              <a:t>Yazmaçları</a:t>
            </a:r>
            <a:endParaRPr lang="tr-TR" sz="1400" dirty="0">
              <a:solidFill>
                <a:schemeClr val="bg1"/>
              </a:solidFill>
            </a:endParaRPr>
          </a:p>
        </p:txBody>
      </p:sp>
      <p:sp>
        <p:nvSpPr>
          <p:cNvPr id="6" name="TextBox 5"/>
          <p:cNvSpPr txBox="1"/>
          <p:nvPr/>
        </p:nvSpPr>
        <p:spPr>
          <a:xfrm>
            <a:off x="5541934" y="2182167"/>
            <a:ext cx="949299" cy="307777"/>
          </a:xfrm>
          <a:prstGeom prst="rect">
            <a:avLst/>
          </a:prstGeom>
          <a:noFill/>
        </p:spPr>
        <p:txBody>
          <a:bodyPr wrap="none" rtlCol="0">
            <a:spAutoFit/>
          </a:bodyPr>
          <a:lstStyle/>
          <a:p>
            <a:pPr algn="ctr"/>
            <a:r>
              <a:rPr lang="tr-TR" sz="1400" dirty="0" smtClean="0">
                <a:solidFill>
                  <a:schemeClr val="bg1"/>
                </a:solidFill>
              </a:rPr>
              <a:t>Ön Bellek</a:t>
            </a:r>
            <a:endParaRPr lang="tr-TR" sz="1400" dirty="0">
              <a:solidFill>
                <a:schemeClr val="bg1"/>
              </a:solidFill>
            </a:endParaRPr>
          </a:p>
        </p:txBody>
      </p:sp>
      <p:sp>
        <p:nvSpPr>
          <p:cNvPr id="7" name="TextBox 6"/>
          <p:cNvSpPr txBox="1"/>
          <p:nvPr/>
        </p:nvSpPr>
        <p:spPr>
          <a:xfrm>
            <a:off x="5408884" y="2384102"/>
            <a:ext cx="1215397" cy="307777"/>
          </a:xfrm>
          <a:prstGeom prst="rect">
            <a:avLst/>
          </a:prstGeom>
          <a:noFill/>
        </p:spPr>
        <p:txBody>
          <a:bodyPr wrap="none" rtlCol="0">
            <a:spAutoFit/>
          </a:bodyPr>
          <a:lstStyle/>
          <a:p>
            <a:pPr algn="ctr"/>
            <a:r>
              <a:rPr lang="tr-TR" sz="1400" dirty="0" smtClean="0">
                <a:solidFill>
                  <a:schemeClr val="bg1"/>
                </a:solidFill>
              </a:rPr>
              <a:t>Seviye 1 (L1)</a:t>
            </a:r>
            <a:endParaRPr lang="tr-TR" sz="1400" dirty="0">
              <a:solidFill>
                <a:schemeClr val="bg1"/>
              </a:solidFill>
            </a:endParaRPr>
          </a:p>
        </p:txBody>
      </p:sp>
      <p:sp>
        <p:nvSpPr>
          <p:cNvPr id="8" name="TextBox 7"/>
          <p:cNvSpPr txBox="1"/>
          <p:nvPr/>
        </p:nvSpPr>
        <p:spPr>
          <a:xfrm>
            <a:off x="5408883" y="2610114"/>
            <a:ext cx="1215397" cy="307777"/>
          </a:xfrm>
          <a:prstGeom prst="rect">
            <a:avLst/>
          </a:prstGeom>
          <a:noFill/>
        </p:spPr>
        <p:txBody>
          <a:bodyPr wrap="none" rtlCol="0">
            <a:spAutoFit/>
          </a:bodyPr>
          <a:lstStyle/>
          <a:p>
            <a:pPr algn="ctr"/>
            <a:r>
              <a:rPr lang="tr-TR" sz="1400" dirty="0" smtClean="0">
                <a:solidFill>
                  <a:schemeClr val="bg1"/>
                </a:solidFill>
              </a:rPr>
              <a:t>Seviye 2 (L2)</a:t>
            </a:r>
            <a:endParaRPr lang="tr-TR" sz="1400" dirty="0">
              <a:solidFill>
                <a:schemeClr val="bg1"/>
              </a:solidFill>
            </a:endParaRPr>
          </a:p>
        </p:txBody>
      </p:sp>
      <p:sp>
        <p:nvSpPr>
          <p:cNvPr id="9" name="TextBox 8"/>
          <p:cNvSpPr txBox="1"/>
          <p:nvPr/>
        </p:nvSpPr>
        <p:spPr>
          <a:xfrm>
            <a:off x="5407205" y="2850382"/>
            <a:ext cx="1215397" cy="307777"/>
          </a:xfrm>
          <a:prstGeom prst="rect">
            <a:avLst/>
          </a:prstGeom>
          <a:noFill/>
        </p:spPr>
        <p:txBody>
          <a:bodyPr wrap="none" rtlCol="0">
            <a:spAutoFit/>
          </a:bodyPr>
          <a:lstStyle/>
          <a:p>
            <a:pPr algn="ctr"/>
            <a:r>
              <a:rPr lang="tr-TR" sz="1400" dirty="0" smtClean="0">
                <a:solidFill>
                  <a:schemeClr val="bg1"/>
                </a:solidFill>
              </a:rPr>
              <a:t>Seviye 3 (L3)</a:t>
            </a:r>
            <a:endParaRPr lang="tr-TR" sz="1400" dirty="0">
              <a:solidFill>
                <a:schemeClr val="bg1"/>
              </a:solidFill>
            </a:endParaRPr>
          </a:p>
        </p:txBody>
      </p:sp>
      <p:sp>
        <p:nvSpPr>
          <p:cNvPr id="10" name="TextBox 9"/>
          <p:cNvSpPr txBox="1"/>
          <p:nvPr/>
        </p:nvSpPr>
        <p:spPr>
          <a:xfrm>
            <a:off x="3447318" y="1695459"/>
            <a:ext cx="1199367" cy="738664"/>
          </a:xfrm>
          <a:prstGeom prst="rect">
            <a:avLst/>
          </a:prstGeom>
          <a:noFill/>
        </p:spPr>
        <p:txBody>
          <a:bodyPr wrap="square" rtlCol="0">
            <a:spAutoFit/>
          </a:bodyPr>
          <a:lstStyle/>
          <a:p>
            <a:pPr algn="ctr"/>
            <a:r>
              <a:rPr lang="tr-TR" sz="1400" dirty="0" smtClean="0"/>
              <a:t>Doğrudan CPU </a:t>
            </a:r>
          </a:p>
          <a:p>
            <a:pPr algn="ctr"/>
            <a:r>
              <a:rPr lang="tr-TR" sz="1400" dirty="0" smtClean="0"/>
              <a:t>Erişimi</a:t>
            </a:r>
            <a:endParaRPr lang="tr-TR" sz="1400" dirty="0"/>
          </a:p>
        </p:txBody>
      </p:sp>
      <p:sp>
        <p:nvSpPr>
          <p:cNvPr id="11" name="TextBox 10"/>
          <p:cNvSpPr txBox="1"/>
          <p:nvPr/>
        </p:nvSpPr>
        <p:spPr>
          <a:xfrm>
            <a:off x="2626168" y="3537953"/>
            <a:ext cx="1481122" cy="523220"/>
          </a:xfrm>
          <a:prstGeom prst="rect">
            <a:avLst/>
          </a:prstGeom>
          <a:noFill/>
        </p:spPr>
        <p:txBody>
          <a:bodyPr wrap="square" rtlCol="0">
            <a:spAutoFit/>
          </a:bodyPr>
          <a:lstStyle/>
          <a:p>
            <a:pPr algn="ctr"/>
            <a:r>
              <a:rPr lang="tr-TR" sz="1400" dirty="0" smtClean="0"/>
              <a:t>Dolaylı CPU </a:t>
            </a:r>
          </a:p>
          <a:p>
            <a:pPr algn="ctr"/>
            <a:r>
              <a:rPr lang="tr-TR" sz="1400" dirty="0" smtClean="0"/>
              <a:t>Erişimi</a:t>
            </a:r>
            <a:endParaRPr lang="tr-TR" sz="1400" dirty="0"/>
          </a:p>
        </p:txBody>
      </p:sp>
      <p:sp>
        <p:nvSpPr>
          <p:cNvPr id="12" name="TextBox 11"/>
          <p:cNvSpPr txBox="1"/>
          <p:nvPr/>
        </p:nvSpPr>
        <p:spPr>
          <a:xfrm>
            <a:off x="2217059" y="4210993"/>
            <a:ext cx="1149669" cy="1169551"/>
          </a:xfrm>
          <a:prstGeom prst="rect">
            <a:avLst/>
          </a:prstGeom>
          <a:noFill/>
        </p:spPr>
        <p:txBody>
          <a:bodyPr wrap="square" rtlCol="0">
            <a:spAutoFit/>
          </a:bodyPr>
          <a:lstStyle/>
          <a:p>
            <a:pPr algn="ctr"/>
            <a:r>
              <a:rPr lang="tr-TR" sz="1400" dirty="0" smtClean="0"/>
              <a:t>İşletim Sistemi Destekli Bellek Yönetimi</a:t>
            </a:r>
            <a:endParaRPr lang="tr-TR" sz="1400" dirty="0"/>
          </a:p>
        </p:txBody>
      </p:sp>
      <p:sp>
        <p:nvSpPr>
          <p:cNvPr id="13" name="TextBox 12"/>
          <p:cNvSpPr txBox="1"/>
          <p:nvPr/>
        </p:nvSpPr>
        <p:spPr>
          <a:xfrm>
            <a:off x="5233413" y="3202965"/>
            <a:ext cx="1540807" cy="307777"/>
          </a:xfrm>
          <a:prstGeom prst="rect">
            <a:avLst/>
          </a:prstGeom>
          <a:noFill/>
        </p:spPr>
        <p:txBody>
          <a:bodyPr wrap="none" rtlCol="0">
            <a:spAutoFit/>
          </a:bodyPr>
          <a:lstStyle/>
          <a:p>
            <a:pPr algn="ctr"/>
            <a:r>
              <a:rPr lang="tr-TR" sz="1400" dirty="0" smtClean="0">
                <a:solidFill>
                  <a:schemeClr val="bg1"/>
                </a:solidFill>
              </a:rPr>
              <a:t>Ana Bellek - RAM</a:t>
            </a:r>
            <a:endParaRPr lang="tr-TR" sz="1400" dirty="0">
              <a:solidFill>
                <a:schemeClr val="bg1"/>
              </a:solidFill>
            </a:endParaRPr>
          </a:p>
        </p:txBody>
      </p:sp>
      <p:sp>
        <p:nvSpPr>
          <p:cNvPr id="14" name="TextBox 13"/>
          <p:cNvSpPr txBox="1"/>
          <p:nvPr/>
        </p:nvSpPr>
        <p:spPr>
          <a:xfrm>
            <a:off x="4659245" y="3673416"/>
            <a:ext cx="1170513" cy="307777"/>
          </a:xfrm>
          <a:prstGeom prst="rect">
            <a:avLst/>
          </a:prstGeom>
          <a:noFill/>
        </p:spPr>
        <p:txBody>
          <a:bodyPr wrap="none" rtlCol="0">
            <a:spAutoFit/>
          </a:bodyPr>
          <a:lstStyle/>
          <a:p>
            <a:pPr algn="ctr"/>
            <a:r>
              <a:rPr lang="tr-TR" sz="1400" dirty="0" smtClean="0">
                <a:solidFill>
                  <a:schemeClr val="bg1"/>
                </a:solidFill>
              </a:rPr>
              <a:t>Fiziksel RAM</a:t>
            </a:r>
            <a:endParaRPr lang="tr-TR" sz="1400" dirty="0">
              <a:solidFill>
                <a:schemeClr val="bg1"/>
              </a:solidFill>
            </a:endParaRPr>
          </a:p>
        </p:txBody>
      </p:sp>
      <p:sp>
        <p:nvSpPr>
          <p:cNvPr id="15" name="TextBox 14"/>
          <p:cNvSpPr txBox="1"/>
          <p:nvPr/>
        </p:nvSpPr>
        <p:spPr>
          <a:xfrm>
            <a:off x="6247253" y="3667989"/>
            <a:ext cx="1157689" cy="307777"/>
          </a:xfrm>
          <a:prstGeom prst="rect">
            <a:avLst/>
          </a:prstGeom>
          <a:noFill/>
        </p:spPr>
        <p:txBody>
          <a:bodyPr wrap="none" rtlCol="0">
            <a:spAutoFit/>
          </a:bodyPr>
          <a:lstStyle/>
          <a:p>
            <a:pPr algn="ctr"/>
            <a:r>
              <a:rPr lang="tr-TR" sz="1400" dirty="0" smtClean="0">
                <a:solidFill>
                  <a:schemeClr val="bg1"/>
                </a:solidFill>
              </a:rPr>
              <a:t>Sanal Bellek</a:t>
            </a:r>
            <a:endParaRPr lang="tr-TR" sz="1400" dirty="0">
              <a:solidFill>
                <a:schemeClr val="bg1"/>
              </a:solidFill>
            </a:endParaRPr>
          </a:p>
        </p:txBody>
      </p:sp>
      <p:sp>
        <p:nvSpPr>
          <p:cNvPr id="16" name="TextBox 15"/>
          <p:cNvSpPr txBox="1"/>
          <p:nvPr/>
        </p:nvSpPr>
        <p:spPr>
          <a:xfrm>
            <a:off x="8295112" y="2748746"/>
            <a:ext cx="1481122" cy="738664"/>
          </a:xfrm>
          <a:prstGeom prst="rect">
            <a:avLst/>
          </a:prstGeom>
          <a:noFill/>
        </p:spPr>
        <p:txBody>
          <a:bodyPr wrap="square" rtlCol="0">
            <a:spAutoFit/>
          </a:bodyPr>
          <a:lstStyle/>
          <a:p>
            <a:pPr algn="ctr"/>
            <a:r>
              <a:rPr lang="tr-TR" sz="1400" dirty="0" smtClean="0"/>
              <a:t>Geçici Depolama Alanları</a:t>
            </a:r>
            <a:endParaRPr lang="tr-TR" sz="1400" dirty="0"/>
          </a:p>
        </p:txBody>
      </p:sp>
      <p:sp>
        <p:nvSpPr>
          <p:cNvPr id="17" name="TextBox 16"/>
          <p:cNvSpPr txBox="1"/>
          <p:nvPr/>
        </p:nvSpPr>
        <p:spPr>
          <a:xfrm>
            <a:off x="9030315" y="4333636"/>
            <a:ext cx="984264" cy="738664"/>
          </a:xfrm>
          <a:prstGeom prst="rect">
            <a:avLst/>
          </a:prstGeom>
          <a:noFill/>
        </p:spPr>
        <p:txBody>
          <a:bodyPr wrap="square" rtlCol="0">
            <a:spAutoFit/>
          </a:bodyPr>
          <a:lstStyle/>
          <a:p>
            <a:pPr algn="ctr"/>
            <a:r>
              <a:rPr lang="tr-TR" sz="1400" dirty="0" smtClean="0"/>
              <a:t>Kalıcı Depolama Alanları</a:t>
            </a:r>
            <a:endParaRPr lang="tr-TR" sz="1400" dirty="0"/>
          </a:p>
        </p:txBody>
      </p:sp>
      <p:sp>
        <p:nvSpPr>
          <p:cNvPr id="18" name="TextBox 17"/>
          <p:cNvSpPr txBox="1"/>
          <p:nvPr/>
        </p:nvSpPr>
        <p:spPr>
          <a:xfrm>
            <a:off x="3978923" y="4596138"/>
            <a:ext cx="739305" cy="523220"/>
          </a:xfrm>
          <a:prstGeom prst="rect">
            <a:avLst/>
          </a:prstGeom>
          <a:noFill/>
        </p:spPr>
        <p:txBody>
          <a:bodyPr wrap="none" rtlCol="0">
            <a:spAutoFit/>
          </a:bodyPr>
          <a:lstStyle/>
          <a:p>
            <a:pPr algn="ctr"/>
            <a:r>
              <a:rPr lang="tr-TR" sz="1400" dirty="0" smtClean="0">
                <a:solidFill>
                  <a:schemeClr val="bg1"/>
                </a:solidFill>
              </a:rPr>
              <a:t>ROM / </a:t>
            </a:r>
          </a:p>
          <a:p>
            <a:pPr algn="ctr"/>
            <a:r>
              <a:rPr lang="tr-TR" sz="1400" dirty="0" smtClean="0">
                <a:solidFill>
                  <a:schemeClr val="bg1"/>
                </a:solidFill>
              </a:rPr>
              <a:t>BIOS</a:t>
            </a:r>
            <a:endParaRPr lang="tr-TR" sz="1400" dirty="0">
              <a:solidFill>
                <a:schemeClr val="bg1"/>
              </a:solidFill>
            </a:endParaRPr>
          </a:p>
        </p:txBody>
      </p:sp>
      <p:sp>
        <p:nvSpPr>
          <p:cNvPr id="19" name="TextBox 18"/>
          <p:cNvSpPr txBox="1"/>
          <p:nvPr/>
        </p:nvSpPr>
        <p:spPr>
          <a:xfrm>
            <a:off x="4904133" y="4596138"/>
            <a:ext cx="1026242" cy="461665"/>
          </a:xfrm>
          <a:prstGeom prst="rect">
            <a:avLst/>
          </a:prstGeom>
          <a:noFill/>
        </p:spPr>
        <p:txBody>
          <a:bodyPr wrap="none" rtlCol="0">
            <a:spAutoFit/>
          </a:bodyPr>
          <a:lstStyle/>
          <a:p>
            <a:pPr algn="ctr"/>
            <a:r>
              <a:rPr lang="tr-TR" sz="1200" dirty="0" smtClean="0">
                <a:solidFill>
                  <a:schemeClr val="bg1"/>
                </a:solidFill>
              </a:rPr>
              <a:t>Çıkarılabilir </a:t>
            </a:r>
          </a:p>
          <a:p>
            <a:pPr algn="ctr"/>
            <a:r>
              <a:rPr lang="tr-TR" sz="1200" dirty="0" smtClean="0">
                <a:solidFill>
                  <a:schemeClr val="bg1"/>
                </a:solidFill>
              </a:rPr>
              <a:t>Diskler</a:t>
            </a:r>
            <a:endParaRPr lang="tr-TR" sz="1200" dirty="0">
              <a:solidFill>
                <a:schemeClr val="bg1"/>
              </a:solidFill>
            </a:endParaRPr>
          </a:p>
        </p:txBody>
      </p:sp>
      <p:sp>
        <p:nvSpPr>
          <p:cNvPr id="20" name="TextBox 19"/>
          <p:cNvSpPr txBox="1"/>
          <p:nvPr/>
        </p:nvSpPr>
        <p:spPr>
          <a:xfrm>
            <a:off x="6028003" y="4596137"/>
            <a:ext cx="1130438" cy="461665"/>
          </a:xfrm>
          <a:prstGeom prst="rect">
            <a:avLst/>
          </a:prstGeom>
          <a:noFill/>
        </p:spPr>
        <p:txBody>
          <a:bodyPr wrap="none" rtlCol="0">
            <a:spAutoFit/>
          </a:bodyPr>
          <a:lstStyle/>
          <a:p>
            <a:pPr algn="ctr"/>
            <a:r>
              <a:rPr lang="tr-TR" sz="1200" dirty="0" smtClean="0">
                <a:solidFill>
                  <a:schemeClr val="bg1"/>
                </a:solidFill>
              </a:rPr>
              <a:t>Ağ / İnternet </a:t>
            </a:r>
          </a:p>
          <a:p>
            <a:pPr algn="ctr"/>
            <a:r>
              <a:rPr lang="tr-TR" sz="1200" dirty="0" smtClean="0">
                <a:solidFill>
                  <a:schemeClr val="bg1"/>
                </a:solidFill>
              </a:rPr>
              <a:t>Depolama</a:t>
            </a:r>
            <a:endParaRPr lang="tr-TR" sz="1200" dirty="0">
              <a:solidFill>
                <a:schemeClr val="bg1"/>
              </a:solidFill>
            </a:endParaRPr>
          </a:p>
        </p:txBody>
      </p:sp>
      <p:sp>
        <p:nvSpPr>
          <p:cNvPr id="21" name="TextBox 20"/>
          <p:cNvSpPr txBox="1"/>
          <p:nvPr/>
        </p:nvSpPr>
        <p:spPr>
          <a:xfrm>
            <a:off x="7417778" y="4596138"/>
            <a:ext cx="620683" cy="523220"/>
          </a:xfrm>
          <a:prstGeom prst="rect">
            <a:avLst/>
          </a:prstGeom>
          <a:noFill/>
        </p:spPr>
        <p:txBody>
          <a:bodyPr wrap="none" rtlCol="0">
            <a:spAutoFit/>
          </a:bodyPr>
          <a:lstStyle/>
          <a:p>
            <a:pPr algn="ctr"/>
            <a:r>
              <a:rPr lang="tr-TR" sz="1400" dirty="0" smtClean="0">
                <a:solidFill>
                  <a:schemeClr val="bg1"/>
                </a:solidFill>
              </a:rPr>
              <a:t>Hard </a:t>
            </a:r>
          </a:p>
          <a:p>
            <a:pPr algn="ctr"/>
            <a:r>
              <a:rPr lang="tr-TR" sz="1400" dirty="0" smtClean="0">
                <a:solidFill>
                  <a:schemeClr val="bg1"/>
                </a:solidFill>
              </a:rPr>
              <a:t>Disk</a:t>
            </a:r>
            <a:endParaRPr lang="tr-TR" sz="1400" dirty="0">
              <a:solidFill>
                <a:schemeClr val="bg1"/>
              </a:solidFill>
            </a:endParaRPr>
          </a:p>
        </p:txBody>
      </p:sp>
      <p:sp>
        <p:nvSpPr>
          <p:cNvPr id="22" name="TextBox 21"/>
          <p:cNvSpPr txBox="1"/>
          <p:nvPr/>
        </p:nvSpPr>
        <p:spPr>
          <a:xfrm>
            <a:off x="4714624" y="4263807"/>
            <a:ext cx="2529155" cy="307777"/>
          </a:xfrm>
          <a:prstGeom prst="rect">
            <a:avLst/>
          </a:prstGeom>
          <a:noFill/>
        </p:spPr>
        <p:txBody>
          <a:bodyPr wrap="none" rtlCol="0">
            <a:spAutoFit/>
          </a:bodyPr>
          <a:lstStyle/>
          <a:p>
            <a:pPr algn="ctr"/>
            <a:r>
              <a:rPr lang="tr-TR" sz="1400" dirty="0" smtClean="0">
                <a:solidFill>
                  <a:schemeClr val="bg1"/>
                </a:solidFill>
              </a:rPr>
              <a:t>İkincil Depolama Aygıt Tipleri</a:t>
            </a:r>
            <a:endParaRPr lang="tr-TR" sz="1400" dirty="0">
              <a:solidFill>
                <a:schemeClr val="bg1"/>
              </a:solidFill>
            </a:endParaRPr>
          </a:p>
        </p:txBody>
      </p:sp>
      <p:sp>
        <p:nvSpPr>
          <p:cNvPr id="23" name="TextBox 22"/>
          <p:cNvSpPr txBox="1"/>
          <p:nvPr/>
        </p:nvSpPr>
        <p:spPr>
          <a:xfrm>
            <a:off x="5256765" y="5310509"/>
            <a:ext cx="1528625" cy="307777"/>
          </a:xfrm>
          <a:prstGeom prst="rect">
            <a:avLst/>
          </a:prstGeom>
          <a:noFill/>
        </p:spPr>
        <p:txBody>
          <a:bodyPr wrap="none" rtlCol="0">
            <a:spAutoFit/>
          </a:bodyPr>
          <a:lstStyle/>
          <a:p>
            <a:pPr algn="ctr"/>
            <a:r>
              <a:rPr lang="tr-TR" sz="1400" dirty="0" smtClean="0">
                <a:solidFill>
                  <a:schemeClr val="bg1"/>
                </a:solidFill>
              </a:rPr>
              <a:t>Girdi Kaynakları</a:t>
            </a:r>
            <a:endParaRPr lang="tr-TR" sz="1400" dirty="0">
              <a:solidFill>
                <a:schemeClr val="bg1"/>
              </a:solidFill>
            </a:endParaRPr>
          </a:p>
        </p:txBody>
      </p:sp>
      <p:sp>
        <p:nvSpPr>
          <p:cNvPr id="24" name="TextBox 23"/>
          <p:cNvSpPr txBox="1"/>
          <p:nvPr/>
        </p:nvSpPr>
        <p:spPr>
          <a:xfrm>
            <a:off x="3233981" y="5949865"/>
            <a:ext cx="708848" cy="307777"/>
          </a:xfrm>
          <a:prstGeom prst="rect">
            <a:avLst/>
          </a:prstGeom>
          <a:noFill/>
        </p:spPr>
        <p:txBody>
          <a:bodyPr wrap="none" rtlCol="0">
            <a:spAutoFit/>
          </a:bodyPr>
          <a:lstStyle/>
          <a:p>
            <a:pPr algn="ctr"/>
            <a:r>
              <a:rPr lang="tr-TR" sz="1400" dirty="0" smtClean="0">
                <a:solidFill>
                  <a:schemeClr val="bg1"/>
                </a:solidFill>
              </a:rPr>
              <a:t>Klavye</a:t>
            </a:r>
            <a:endParaRPr lang="tr-TR" sz="1400" dirty="0">
              <a:solidFill>
                <a:schemeClr val="bg1"/>
              </a:solidFill>
            </a:endParaRPr>
          </a:p>
        </p:txBody>
      </p:sp>
      <p:sp>
        <p:nvSpPr>
          <p:cNvPr id="25" name="TextBox 24"/>
          <p:cNvSpPr txBox="1"/>
          <p:nvPr/>
        </p:nvSpPr>
        <p:spPr>
          <a:xfrm>
            <a:off x="4267879" y="5949865"/>
            <a:ext cx="542136" cy="307777"/>
          </a:xfrm>
          <a:prstGeom prst="rect">
            <a:avLst/>
          </a:prstGeom>
          <a:noFill/>
        </p:spPr>
        <p:txBody>
          <a:bodyPr wrap="none" rtlCol="0">
            <a:spAutoFit/>
          </a:bodyPr>
          <a:lstStyle/>
          <a:p>
            <a:pPr algn="ctr"/>
            <a:r>
              <a:rPr lang="tr-TR" sz="1400" dirty="0" smtClean="0">
                <a:solidFill>
                  <a:schemeClr val="bg1"/>
                </a:solidFill>
              </a:rPr>
              <a:t>Fare</a:t>
            </a:r>
            <a:endParaRPr lang="tr-TR" sz="1400" dirty="0">
              <a:solidFill>
                <a:schemeClr val="bg1"/>
              </a:solidFill>
            </a:endParaRPr>
          </a:p>
        </p:txBody>
      </p:sp>
      <p:sp>
        <p:nvSpPr>
          <p:cNvPr id="26" name="TextBox 25"/>
          <p:cNvSpPr txBox="1"/>
          <p:nvPr/>
        </p:nvSpPr>
        <p:spPr>
          <a:xfrm>
            <a:off x="5035148" y="5895546"/>
            <a:ext cx="979755" cy="461665"/>
          </a:xfrm>
          <a:prstGeom prst="rect">
            <a:avLst/>
          </a:prstGeom>
          <a:noFill/>
        </p:spPr>
        <p:txBody>
          <a:bodyPr wrap="none" rtlCol="0">
            <a:spAutoFit/>
          </a:bodyPr>
          <a:lstStyle/>
          <a:p>
            <a:pPr algn="ctr"/>
            <a:r>
              <a:rPr lang="tr-TR" sz="1200" dirty="0" smtClean="0">
                <a:solidFill>
                  <a:schemeClr val="bg1"/>
                </a:solidFill>
              </a:rPr>
              <a:t>Çıkarılabilir</a:t>
            </a:r>
          </a:p>
          <a:p>
            <a:pPr algn="ctr"/>
            <a:r>
              <a:rPr lang="tr-TR" sz="1200" dirty="0" smtClean="0">
                <a:solidFill>
                  <a:schemeClr val="bg1"/>
                </a:solidFill>
              </a:rPr>
              <a:t>Aygıtlar</a:t>
            </a:r>
            <a:endParaRPr lang="tr-TR" sz="1200" dirty="0">
              <a:solidFill>
                <a:schemeClr val="bg1"/>
              </a:solidFill>
            </a:endParaRPr>
          </a:p>
        </p:txBody>
      </p:sp>
      <p:sp>
        <p:nvSpPr>
          <p:cNvPr id="27" name="TextBox 26"/>
          <p:cNvSpPr txBox="1"/>
          <p:nvPr/>
        </p:nvSpPr>
        <p:spPr>
          <a:xfrm>
            <a:off x="6067424" y="5784857"/>
            <a:ext cx="906017" cy="646331"/>
          </a:xfrm>
          <a:prstGeom prst="rect">
            <a:avLst/>
          </a:prstGeom>
          <a:noFill/>
        </p:spPr>
        <p:txBody>
          <a:bodyPr wrap="none" rtlCol="0">
            <a:spAutoFit/>
          </a:bodyPr>
          <a:lstStyle/>
          <a:p>
            <a:pPr algn="ctr"/>
            <a:r>
              <a:rPr lang="tr-TR" sz="1200" dirty="0" smtClean="0">
                <a:solidFill>
                  <a:schemeClr val="bg1"/>
                </a:solidFill>
              </a:rPr>
              <a:t>Tarayıcı / </a:t>
            </a:r>
          </a:p>
          <a:p>
            <a:pPr algn="ctr"/>
            <a:r>
              <a:rPr lang="tr-TR" sz="1200" dirty="0" smtClean="0">
                <a:solidFill>
                  <a:schemeClr val="bg1"/>
                </a:solidFill>
              </a:rPr>
              <a:t>Mikrofon /</a:t>
            </a:r>
          </a:p>
          <a:p>
            <a:pPr algn="ctr"/>
            <a:r>
              <a:rPr lang="tr-TR" sz="1200" dirty="0" smtClean="0">
                <a:solidFill>
                  <a:schemeClr val="bg1"/>
                </a:solidFill>
              </a:rPr>
              <a:t>Kamera</a:t>
            </a:r>
            <a:endParaRPr lang="tr-TR" sz="1200" dirty="0">
              <a:solidFill>
                <a:schemeClr val="bg1"/>
              </a:solidFill>
            </a:endParaRPr>
          </a:p>
        </p:txBody>
      </p:sp>
      <p:sp>
        <p:nvSpPr>
          <p:cNvPr id="28" name="TextBox 27"/>
          <p:cNvSpPr txBox="1"/>
          <p:nvPr/>
        </p:nvSpPr>
        <p:spPr>
          <a:xfrm>
            <a:off x="7048850" y="5883033"/>
            <a:ext cx="853119" cy="461665"/>
          </a:xfrm>
          <a:prstGeom prst="rect">
            <a:avLst/>
          </a:prstGeom>
          <a:noFill/>
        </p:spPr>
        <p:txBody>
          <a:bodyPr wrap="none" rtlCol="0">
            <a:spAutoFit/>
          </a:bodyPr>
          <a:lstStyle/>
          <a:p>
            <a:pPr algn="ctr"/>
            <a:r>
              <a:rPr lang="tr-TR" sz="1200" dirty="0" smtClean="0">
                <a:solidFill>
                  <a:schemeClr val="bg1"/>
                </a:solidFill>
              </a:rPr>
              <a:t>Harici </a:t>
            </a:r>
          </a:p>
          <a:p>
            <a:pPr algn="ctr"/>
            <a:r>
              <a:rPr lang="tr-TR" sz="1200" dirty="0" smtClean="0">
                <a:solidFill>
                  <a:schemeClr val="bg1"/>
                </a:solidFill>
              </a:rPr>
              <a:t>Kaynaklar</a:t>
            </a:r>
            <a:endParaRPr lang="tr-TR" sz="1200" dirty="0">
              <a:solidFill>
                <a:schemeClr val="bg1"/>
              </a:solidFill>
            </a:endParaRPr>
          </a:p>
        </p:txBody>
      </p:sp>
      <p:sp>
        <p:nvSpPr>
          <p:cNvPr id="29" name="TextBox 28"/>
          <p:cNvSpPr txBox="1"/>
          <p:nvPr/>
        </p:nvSpPr>
        <p:spPr>
          <a:xfrm>
            <a:off x="8048756" y="5885174"/>
            <a:ext cx="853119" cy="461665"/>
          </a:xfrm>
          <a:prstGeom prst="rect">
            <a:avLst/>
          </a:prstGeom>
          <a:noFill/>
        </p:spPr>
        <p:txBody>
          <a:bodyPr wrap="none" rtlCol="0">
            <a:spAutoFit/>
          </a:bodyPr>
          <a:lstStyle/>
          <a:p>
            <a:pPr algn="ctr"/>
            <a:r>
              <a:rPr lang="tr-TR" sz="1200" dirty="0" smtClean="0">
                <a:solidFill>
                  <a:schemeClr val="bg1"/>
                </a:solidFill>
              </a:rPr>
              <a:t>Diğer</a:t>
            </a:r>
          </a:p>
          <a:p>
            <a:pPr algn="ctr"/>
            <a:r>
              <a:rPr lang="tr-TR" sz="1200" dirty="0" smtClean="0">
                <a:solidFill>
                  <a:schemeClr val="bg1"/>
                </a:solidFill>
              </a:rPr>
              <a:t>Kaynaklar</a:t>
            </a:r>
            <a:endParaRPr lang="tr-TR" sz="1200" dirty="0">
              <a:solidFill>
                <a:schemeClr val="bg1"/>
              </a:solidFill>
            </a:endParaRPr>
          </a:p>
        </p:txBody>
      </p:sp>
      <p:sp>
        <p:nvSpPr>
          <p:cNvPr id="30" name="TextBox 29"/>
          <p:cNvSpPr txBox="1"/>
          <p:nvPr/>
        </p:nvSpPr>
        <p:spPr>
          <a:xfrm>
            <a:off x="10086373" y="6026809"/>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2" name="Title 1"/>
          <p:cNvSpPr>
            <a:spLocks noGrp="1"/>
          </p:cNvSpPr>
          <p:nvPr>
            <p:ph type="title"/>
          </p:nvPr>
        </p:nvSpPr>
        <p:spPr>
          <a:xfrm>
            <a:off x="50241" y="829456"/>
            <a:ext cx="8596668" cy="1320800"/>
          </a:xfrm>
        </p:spPr>
        <p:txBody>
          <a:bodyPr/>
          <a:lstStyle/>
          <a:p>
            <a:r>
              <a:rPr lang="tr-TR" dirty="0" smtClean="0"/>
              <a:t>Bellek Hiyerarşisi</a:t>
            </a:r>
            <a:endParaRPr lang="tr-TR" dirty="0"/>
          </a:p>
        </p:txBody>
      </p:sp>
    </p:spTree>
    <p:extLst>
      <p:ext uri="{BB962C8B-B14F-4D97-AF65-F5344CB8AC3E}">
        <p14:creationId xmlns:p14="http://schemas.microsoft.com/office/powerpoint/2010/main" val="37333296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19079" y="763675"/>
            <a:ext cx="7823166" cy="5978402"/>
          </a:xfrm>
          <a:prstGeom prst="rect">
            <a:avLst/>
          </a:prstGeom>
        </p:spPr>
      </p:pic>
      <p:sp>
        <p:nvSpPr>
          <p:cNvPr id="5" name="TextBox 4"/>
          <p:cNvSpPr txBox="1"/>
          <p:nvPr/>
        </p:nvSpPr>
        <p:spPr>
          <a:xfrm>
            <a:off x="5469183" y="1457012"/>
            <a:ext cx="1051250" cy="523220"/>
          </a:xfrm>
          <a:prstGeom prst="rect">
            <a:avLst/>
          </a:prstGeom>
          <a:noFill/>
        </p:spPr>
        <p:txBody>
          <a:bodyPr wrap="none" rtlCol="0">
            <a:spAutoFit/>
          </a:bodyPr>
          <a:lstStyle/>
          <a:p>
            <a:pPr algn="ctr"/>
            <a:r>
              <a:rPr lang="tr-TR" sz="1400" dirty="0" smtClean="0">
                <a:solidFill>
                  <a:schemeClr val="bg1"/>
                </a:solidFill>
              </a:rPr>
              <a:t>CPU </a:t>
            </a:r>
          </a:p>
          <a:p>
            <a:pPr algn="ctr"/>
            <a:r>
              <a:rPr lang="tr-TR" sz="1400" dirty="0" smtClean="0">
                <a:solidFill>
                  <a:schemeClr val="bg1"/>
                </a:solidFill>
              </a:rPr>
              <a:t>Yazmaçları</a:t>
            </a:r>
            <a:endParaRPr lang="tr-TR" sz="1400" dirty="0">
              <a:solidFill>
                <a:schemeClr val="bg1"/>
              </a:solidFill>
            </a:endParaRPr>
          </a:p>
        </p:txBody>
      </p:sp>
      <p:sp>
        <p:nvSpPr>
          <p:cNvPr id="6" name="TextBox 5"/>
          <p:cNvSpPr txBox="1"/>
          <p:nvPr/>
        </p:nvSpPr>
        <p:spPr>
          <a:xfrm>
            <a:off x="5541934" y="2182167"/>
            <a:ext cx="949299" cy="307777"/>
          </a:xfrm>
          <a:prstGeom prst="rect">
            <a:avLst/>
          </a:prstGeom>
          <a:noFill/>
        </p:spPr>
        <p:txBody>
          <a:bodyPr wrap="none" rtlCol="0">
            <a:spAutoFit/>
          </a:bodyPr>
          <a:lstStyle/>
          <a:p>
            <a:pPr algn="ctr"/>
            <a:r>
              <a:rPr lang="tr-TR" sz="1400" dirty="0" smtClean="0">
                <a:solidFill>
                  <a:schemeClr val="bg1"/>
                </a:solidFill>
              </a:rPr>
              <a:t>Ön Bellek</a:t>
            </a:r>
            <a:endParaRPr lang="tr-TR" sz="1400" dirty="0">
              <a:solidFill>
                <a:schemeClr val="bg1"/>
              </a:solidFill>
            </a:endParaRPr>
          </a:p>
        </p:txBody>
      </p:sp>
      <p:sp>
        <p:nvSpPr>
          <p:cNvPr id="7" name="TextBox 6"/>
          <p:cNvSpPr txBox="1"/>
          <p:nvPr/>
        </p:nvSpPr>
        <p:spPr>
          <a:xfrm>
            <a:off x="5408884" y="2384102"/>
            <a:ext cx="1215397" cy="307777"/>
          </a:xfrm>
          <a:prstGeom prst="rect">
            <a:avLst/>
          </a:prstGeom>
          <a:noFill/>
        </p:spPr>
        <p:txBody>
          <a:bodyPr wrap="none" rtlCol="0">
            <a:spAutoFit/>
          </a:bodyPr>
          <a:lstStyle/>
          <a:p>
            <a:pPr algn="ctr"/>
            <a:r>
              <a:rPr lang="tr-TR" sz="1400" dirty="0" smtClean="0">
                <a:solidFill>
                  <a:schemeClr val="bg1"/>
                </a:solidFill>
              </a:rPr>
              <a:t>Seviye 1 (L1)</a:t>
            </a:r>
            <a:endParaRPr lang="tr-TR" sz="1400" dirty="0">
              <a:solidFill>
                <a:schemeClr val="bg1"/>
              </a:solidFill>
            </a:endParaRPr>
          </a:p>
        </p:txBody>
      </p:sp>
      <p:sp>
        <p:nvSpPr>
          <p:cNvPr id="8" name="TextBox 7"/>
          <p:cNvSpPr txBox="1"/>
          <p:nvPr/>
        </p:nvSpPr>
        <p:spPr>
          <a:xfrm>
            <a:off x="5408883" y="2610114"/>
            <a:ext cx="1215397" cy="307777"/>
          </a:xfrm>
          <a:prstGeom prst="rect">
            <a:avLst/>
          </a:prstGeom>
          <a:noFill/>
        </p:spPr>
        <p:txBody>
          <a:bodyPr wrap="none" rtlCol="0">
            <a:spAutoFit/>
          </a:bodyPr>
          <a:lstStyle/>
          <a:p>
            <a:pPr algn="ctr"/>
            <a:r>
              <a:rPr lang="tr-TR" sz="1400" dirty="0" smtClean="0">
                <a:solidFill>
                  <a:schemeClr val="bg1"/>
                </a:solidFill>
              </a:rPr>
              <a:t>Seviye 2 (L2)</a:t>
            </a:r>
            <a:endParaRPr lang="tr-TR" sz="1400" dirty="0">
              <a:solidFill>
                <a:schemeClr val="bg1"/>
              </a:solidFill>
            </a:endParaRPr>
          </a:p>
        </p:txBody>
      </p:sp>
      <p:sp>
        <p:nvSpPr>
          <p:cNvPr id="9" name="TextBox 8"/>
          <p:cNvSpPr txBox="1"/>
          <p:nvPr/>
        </p:nvSpPr>
        <p:spPr>
          <a:xfrm>
            <a:off x="5407205" y="2850382"/>
            <a:ext cx="1215397" cy="307777"/>
          </a:xfrm>
          <a:prstGeom prst="rect">
            <a:avLst/>
          </a:prstGeom>
          <a:noFill/>
        </p:spPr>
        <p:txBody>
          <a:bodyPr wrap="none" rtlCol="0">
            <a:spAutoFit/>
          </a:bodyPr>
          <a:lstStyle/>
          <a:p>
            <a:pPr algn="ctr"/>
            <a:r>
              <a:rPr lang="tr-TR" sz="1400" dirty="0" smtClean="0">
                <a:solidFill>
                  <a:schemeClr val="bg1"/>
                </a:solidFill>
              </a:rPr>
              <a:t>Seviye 3 (L3)</a:t>
            </a:r>
            <a:endParaRPr lang="tr-TR" sz="1400" dirty="0">
              <a:solidFill>
                <a:schemeClr val="bg1"/>
              </a:solidFill>
            </a:endParaRPr>
          </a:p>
        </p:txBody>
      </p:sp>
      <p:sp>
        <p:nvSpPr>
          <p:cNvPr id="10" name="TextBox 9"/>
          <p:cNvSpPr txBox="1"/>
          <p:nvPr/>
        </p:nvSpPr>
        <p:spPr>
          <a:xfrm>
            <a:off x="3249977" y="1780346"/>
            <a:ext cx="1199367" cy="738664"/>
          </a:xfrm>
          <a:prstGeom prst="rect">
            <a:avLst/>
          </a:prstGeom>
          <a:noFill/>
        </p:spPr>
        <p:txBody>
          <a:bodyPr wrap="square" rtlCol="0">
            <a:spAutoFit/>
          </a:bodyPr>
          <a:lstStyle/>
          <a:p>
            <a:pPr algn="ctr"/>
            <a:r>
              <a:rPr lang="tr-TR" sz="1400" dirty="0" smtClean="0"/>
              <a:t>Doğrudan CPU </a:t>
            </a:r>
          </a:p>
          <a:p>
            <a:pPr algn="ctr"/>
            <a:r>
              <a:rPr lang="tr-TR" sz="1400" dirty="0" smtClean="0"/>
              <a:t>Erişimi</a:t>
            </a:r>
            <a:endParaRPr lang="tr-TR" sz="1400" dirty="0"/>
          </a:p>
        </p:txBody>
      </p:sp>
      <p:sp>
        <p:nvSpPr>
          <p:cNvPr id="11" name="TextBox 10"/>
          <p:cNvSpPr txBox="1"/>
          <p:nvPr/>
        </p:nvSpPr>
        <p:spPr>
          <a:xfrm>
            <a:off x="2428827" y="3622840"/>
            <a:ext cx="1481122" cy="523220"/>
          </a:xfrm>
          <a:prstGeom prst="rect">
            <a:avLst/>
          </a:prstGeom>
          <a:noFill/>
        </p:spPr>
        <p:txBody>
          <a:bodyPr wrap="square" rtlCol="0">
            <a:spAutoFit/>
          </a:bodyPr>
          <a:lstStyle/>
          <a:p>
            <a:pPr algn="ctr"/>
            <a:r>
              <a:rPr lang="tr-TR" sz="1400" dirty="0" smtClean="0"/>
              <a:t>Dolaylı CPU </a:t>
            </a:r>
          </a:p>
          <a:p>
            <a:pPr algn="ctr"/>
            <a:r>
              <a:rPr lang="tr-TR" sz="1400" dirty="0" smtClean="0"/>
              <a:t>Erişimi</a:t>
            </a:r>
            <a:endParaRPr lang="tr-TR" sz="1400" dirty="0"/>
          </a:p>
        </p:txBody>
      </p:sp>
      <p:sp>
        <p:nvSpPr>
          <p:cNvPr id="12" name="TextBox 11"/>
          <p:cNvSpPr txBox="1"/>
          <p:nvPr/>
        </p:nvSpPr>
        <p:spPr>
          <a:xfrm>
            <a:off x="2019718" y="4295880"/>
            <a:ext cx="1149669" cy="1169551"/>
          </a:xfrm>
          <a:prstGeom prst="rect">
            <a:avLst/>
          </a:prstGeom>
          <a:noFill/>
        </p:spPr>
        <p:txBody>
          <a:bodyPr wrap="square" rtlCol="0">
            <a:spAutoFit/>
          </a:bodyPr>
          <a:lstStyle/>
          <a:p>
            <a:pPr algn="ctr"/>
            <a:r>
              <a:rPr lang="tr-TR" sz="1400" dirty="0" smtClean="0"/>
              <a:t>İşletim Sistemi Destekli Bellek Yönetimi</a:t>
            </a:r>
            <a:endParaRPr lang="tr-TR" sz="1400" dirty="0"/>
          </a:p>
        </p:txBody>
      </p:sp>
      <p:sp>
        <p:nvSpPr>
          <p:cNvPr id="13" name="TextBox 12"/>
          <p:cNvSpPr txBox="1"/>
          <p:nvPr/>
        </p:nvSpPr>
        <p:spPr>
          <a:xfrm>
            <a:off x="5233413" y="3202965"/>
            <a:ext cx="1540807" cy="307777"/>
          </a:xfrm>
          <a:prstGeom prst="rect">
            <a:avLst/>
          </a:prstGeom>
          <a:noFill/>
        </p:spPr>
        <p:txBody>
          <a:bodyPr wrap="none" rtlCol="0">
            <a:spAutoFit/>
          </a:bodyPr>
          <a:lstStyle/>
          <a:p>
            <a:pPr algn="ctr"/>
            <a:r>
              <a:rPr lang="tr-TR" sz="1400" dirty="0" smtClean="0">
                <a:solidFill>
                  <a:schemeClr val="bg1"/>
                </a:solidFill>
              </a:rPr>
              <a:t>Ana Bellek - RAM</a:t>
            </a:r>
            <a:endParaRPr lang="tr-TR" sz="1400" dirty="0">
              <a:solidFill>
                <a:schemeClr val="bg1"/>
              </a:solidFill>
            </a:endParaRPr>
          </a:p>
        </p:txBody>
      </p:sp>
      <p:sp>
        <p:nvSpPr>
          <p:cNvPr id="14" name="TextBox 13"/>
          <p:cNvSpPr txBox="1"/>
          <p:nvPr/>
        </p:nvSpPr>
        <p:spPr>
          <a:xfrm>
            <a:off x="4659245" y="3673416"/>
            <a:ext cx="1170513" cy="307777"/>
          </a:xfrm>
          <a:prstGeom prst="rect">
            <a:avLst/>
          </a:prstGeom>
          <a:noFill/>
        </p:spPr>
        <p:txBody>
          <a:bodyPr wrap="none" rtlCol="0">
            <a:spAutoFit/>
          </a:bodyPr>
          <a:lstStyle/>
          <a:p>
            <a:pPr algn="ctr"/>
            <a:r>
              <a:rPr lang="tr-TR" sz="1400" dirty="0" smtClean="0">
                <a:solidFill>
                  <a:schemeClr val="bg1"/>
                </a:solidFill>
              </a:rPr>
              <a:t>Fiziksel RAM</a:t>
            </a:r>
            <a:endParaRPr lang="tr-TR" sz="1400" dirty="0">
              <a:solidFill>
                <a:schemeClr val="bg1"/>
              </a:solidFill>
            </a:endParaRPr>
          </a:p>
        </p:txBody>
      </p:sp>
      <p:sp>
        <p:nvSpPr>
          <p:cNvPr id="15" name="TextBox 14"/>
          <p:cNvSpPr txBox="1"/>
          <p:nvPr/>
        </p:nvSpPr>
        <p:spPr>
          <a:xfrm>
            <a:off x="6247253" y="3667989"/>
            <a:ext cx="1157689" cy="307777"/>
          </a:xfrm>
          <a:prstGeom prst="rect">
            <a:avLst/>
          </a:prstGeom>
          <a:noFill/>
        </p:spPr>
        <p:txBody>
          <a:bodyPr wrap="none" rtlCol="0">
            <a:spAutoFit/>
          </a:bodyPr>
          <a:lstStyle/>
          <a:p>
            <a:pPr algn="ctr"/>
            <a:r>
              <a:rPr lang="tr-TR" sz="1400" dirty="0" smtClean="0">
                <a:solidFill>
                  <a:schemeClr val="bg1"/>
                </a:solidFill>
              </a:rPr>
              <a:t>Sanal Bellek</a:t>
            </a:r>
            <a:endParaRPr lang="tr-TR" sz="1400" dirty="0">
              <a:solidFill>
                <a:schemeClr val="bg1"/>
              </a:solidFill>
            </a:endParaRPr>
          </a:p>
        </p:txBody>
      </p:sp>
      <p:sp>
        <p:nvSpPr>
          <p:cNvPr id="16" name="TextBox 15"/>
          <p:cNvSpPr txBox="1"/>
          <p:nvPr/>
        </p:nvSpPr>
        <p:spPr>
          <a:xfrm>
            <a:off x="8097771" y="2833633"/>
            <a:ext cx="1481122" cy="738664"/>
          </a:xfrm>
          <a:prstGeom prst="rect">
            <a:avLst/>
          </a:prstGeom>
          <a:noFill/>
        </p:spPr>
        <p:txBody>
          <a:bodyPr wrap="square" rtlCol="0">
            <a:spAutoFit/>
          </a:bodyPr>
          <a:lstStyle/>
          <a:p>
            <a:pPr algn="ctr"/>
            <a:r>
              <a:rPr lang="tr-TR" sz="1400" dirty="0" smtClean="0"/>
              <a:t>Geçici Depolama Alanları</a:t>
            </a:r>
            <a:endParaRPr lang="tr-TR" sz="1400" dirty="0"/>
          </a:p>
        </p:txBody>
      </p:sp>
      <p:sp>
        <p:nvSpPr>
          <p:cNvPr id="17" name="TextBox 16"/>
          <p:cNvSpPr txBox="1"/>
          <p:nvPr/>
        </p:nvSpPr>
        <p:spPr>
          <a:xfrm>
            <a:off x="8832974" y="4418523"/>
            <a:ext cx="984264" cy="738664"/>
          </a:xfrm>
          <a:prstGeom prst="rect">
            <a:avLst/>
          </a:prstGeom>
          <a:noFill/>
        </p:spPr>
        <p:txBody>
          <a:bodyPr wrap="square" rtlCol="0">
            <a:spAutoFit/>
          </a:bodyPr>
          <a:lstStyle/>
          <a:p>
            <a:pPr algn="ctr"/>
            <a:r>
              <a:rPr lang="tr-TR" sz="1400" dirty="0" smtClean="0"/>
              <a:t>Kalıcı Depolama Alanları</a:t>
            </a:r>
            <a:endParaRPr lang="tr-TR" sz="1400" dirty="0"/>
          </a:p>
        </p:txBody>
      </p:sp>
      <p:sp>
        <p:nvSpPr>
          <p:cNvPr id="18" name="TextBox 17"/>
          <p:cNvSpPr txBox="1"/>
          <p:nvPr/>
        </p:nvSpPr>
        <p:spPr>
          <a:xfrm>
            <a:off x="3978923" y="4596138"/>
            <a:ext cx="739305" cy="523220"/>
          </a:xfrm>
          <a:prstGeom prst="rect">
            <a:avLst/>
          </a:prstGeom>
          <a:noFill/>
        </p:spPr>
        <p:txBody>
          <a:bodyPr wrap="none" rtlCol="0">
            <a:spAutoFit/>
          </a:bodyPr>
          <a:lstStyle/>
          <a:p>
            <a:pPr algn="ctr"/>
            <a:r>
              <a:rPr lang="tr-TR" sz="1400" dirty="0" smtClean="0">
                <a:solidFill>
                  <a:schemeClr val="bg1"/>
                </a:solidFill>
              </a:rPr>
              <a:t>ROM / </a:t>
            </a:r>
          </a:p>
          <a:p>
            <a:pPr algn="ctr"/>
            <a:r>
              <a:rPr lang="tr-TR" sz="1400" dirty="0" smtClean="0">
                <a:solidFill>
                  <a:schemeClr val="bg1"/>
                </a:solidFill>
              </a:rPr>
              <a:t>BIOS</a:t>
            </a:r>
            <a:endParaRPr lang="tr-TR" sz="1400" dirty="0">
              <a:solidFill>
                <a:schemeClr val="bg1"/>
              </a:solidFill>
            </a:endParaRPr>
          </a:p>
        </p:txBody>
      </p:sp>
      <p:sp>
        <p:nvSpPr>
          <p:cNvPr id="19" name="TextBox 18"/>
          <p:cNvSpPr txBox="1"/>
          <p:nvPr/>
        </p:nvSpPr>
        <p:spPr>
          <a:xfrm>
            <a:off x="4904133" y="4596138"/>
            <a:ext cx="1026242" cy="461665"/>
          </a:xfrm>
          <a:prstGeom prst="rect">
            <a:avLst/>
          </a:prstGeom>
          <a:noFill/>
        </p:spPr>
        <p:txBody>
          <a:bodyPr wrap="none" rtlCol="0">
            <a:spAutoFit/>
          </a:bodyPr>
          <a:lstStyle/>
          <a:p>
            <a:pPr algn="ctr"/>
            <a:r>
              <a:rPr lang="tr-TR" sz="1200" dirty="0" smtClean="0">
                <a:solidFill>
                  <a:schemeClr val="bg1"/>
                </a:solidFill>
              </a:rPr>
              <a:t>Çıkarılabilir </a:t>
            </a:r>
          </a:p>
          <a:p>
            <a:pPr algn="ctr"/>
            <a:r>
              <a:rPr lang="tr-TR" sz="1200" dirty="0" smtClean="0">
                <a:solidFill>
                  <a:schemeClr val="bg1"/>
                </a:solidFill>
              </a:rPr>
              <a:t>Diskler</a:t>
            </a:r>
            <a:endParaRPr lang="tr-TR" sz="1200" dirty="0">
              <a:solidFill>
                <a:schemeClr val="bg1"/>
              </a:solidFill>
            </a:endParaRPr>
          </a:p>
        </p:txBody>
      </p:sp>
      <p:sp>
        <p:nvSpPr>
          <p:cNvPr id="20" name="TextBox 19"/>
          <p:cNvSpPr txBox="1"/>
          <p:nvPr/>
        </p:nvSpPr>
        <p:spPr>
          <a:xfrm>
            <a:off x="6028003" y="4596137"/>
            <a:ext cx="1130438" cy="461665"/>
          </a:xfrm>
          <a:prstGeom prst="rect">
            <a:avLst/>
          </a:prstGeom>
          <a:noFill/>
        </p:spPr>
        <p:txBody>
          <a:bodyPr wrap="none" rtlCol="0">
            <a:spAutoFit/>
          </a:bodyPr>
          <a:lstStyle/>
          <a:p>
            <a:pPr algn="ctr"/>
            <a:r>
              <a:rPr lang="tr-TR" sz="1200" dirty="0" smtClean="0">
                <a:solidFill>
                  <a:schemeClr val="bg1"/>
                </a:solidFill>
              </a:rPr>
              <a:t>Ağ / İnternet </a:t>
            </a:r>
          </a:p>
          <a:p>
            <a:pPr algn="ctr"/>
            <a:r>
              <a:rPr lang="tr-TR" sz="1200" dirty="0" smtClean="0">
                <a:solidFill>
                  <a:schemeClr val="bg1"/>
                </a:solidFill>
              </a:rPr>
              <a:t>Depolama</a:t>
            </a:r>
            <a:endParaRPr lang="tr-TR" sz="1200" dirty="0">
              <a:solidFill>
                <a:schemeClr val="bg1"/>
              </a:solidFill>
            </a:endParaRPr>
          </a:p>
        </p:txBody>
      </p:sp>
      <p:sp>
        <p:nvSpPr>
          <p:cNvPr id="21" name="TextBox 20"/>
          <p:cNvSpPr txBox="1"/>
          <p:nvPr/>
        </p:nvSpPr>
        <p:spPr>
          <a:xfrm>
            <a:off x="7417778" y="4596138"/>
            <a:ext cx="620683" cy="523220"/>
          </a:xfrm>
          <a:prstGeom prst="rect">
            <a:avLst/>
          </a:prstGeom>
          <a:noFill/>
        </p:spPr>
        <p:txBody>
          <a:bodyPr wrap="none" rtlCol="0">
            <a:spAutoFit/>
          </a:bodyPr>
          <a:lstStyle/>
          <a:p>
            <a:pPr algn="ctr"/>
            <a:r>
              <a:rPr lang="tr-TR" sz="1400" dirty="0" smtClean="0">
                <a:solidFill>
                  <a:schemeClr val="bg1"/>
                </a:solidFill>
              </a:rPr>
              <a:t>Hard </a:t>
            </a:r>
          </a:p>
          <a:p>
            <a:pPr algn="ctr"/>
            <a:r>
              <a:rPr lang="tr-TR" sz="1400" dirty="0" smtClean="0">
                <a:solidFill>
                  <a:schemeClr val="bg1"/>
                </a:solidFill>
              </a:rPr>
              <a:t>Disk</a:t>
            </a:r>
            <a:endParaRPr lang="tr-TR" sz="1400" dirty="0">
              <a:solidFill>
                <a:schemeClr val="bg1"/>
              </a:solidFill>
            </a:endParaRPr>
          </a:p>
        </p:txBody>
      </p:sp>
      <p:sp>
        <p:nvSpPr>
          <p:cNvPr id="22" name="TextBox 21"/>
          <p:cNvSpPr txBox="1"/>
          <p:nvPr/>
        </p:nvSpPr>
        <p:spPr>
          <a:xfrm>
            <a:off x="4714624" y="4263807"/>
            <a:ext cx="2529155" cy="307777"/>
          </a:xfrm>
          <a:prstGeom prst="rect">
            <a:avLst/>
          </a:prstGeom>
          <a:noFill/>
        </p:spPr>
        <p:txBody>
          <a:bodyPr wrap="none" rtlCol="0">
            <a:spAutoFit/>
          </a:bodyPr>
          <a:lstStyle/>
          <a:p>
            <a:pPr algn="ctr"/>
            <a:r>
              <a:rPr lang="tr-TR" sz="1400" dirty="0" smtClean="0">
                <a:solidFill>
                  <a:schemeClr val="bg1"/>
                </a:solidFill>
              </a:rPr>
              <a:t>İkincil Depolama Aygıt Tipleri</a:t>
            </a:r>
            <a:endParaRPr lang="tr-TR" sz="1400" dirty="0">
              <a:solidFill>
                <a:schemeClr val="bg1"/>
              </a:solidFill>
            </a:endParaRPr>
          </a:p>
        </p:txBody>
      </p:sp>
      <p:sp>
        <p:nvSpPr>
          <p:cNvPr id="23" name="TextBox 22"/>
          <p:cNvSpPr txBox="1"/>
          <p:nvPr/>
        </p:nvSpPr>
        <p:spPr>
          <a:xfrm>
            <a:off x="5256765" y="5310509"/>
            <a:ext cx="1528625" cy="307777"/>
          </a:xfrm>
          <a:prstGeom prst="rect">
            <a:avLst/>
          </a:prstGeom>
          <a:noFill/>
        </p:spPr>
        <p:txBody>
          <a:bodyPr wrap="none" rtlCol="0">
            <a:spAutoFit/>
          </a:bodyPr>
          <a:lstStyle/>
          <a:p>
            <a:pPr algn="ctr"/>
            <a:r>
              <a:rPr lang="tr-TR" sz="1400" dirty="0" smtClean="0">
                <a:solidFill>
                  <a:schemeClr val="bg1"/>
                </a:solidFill>
              </a:rPr>
              <a:t>Girdi Kaynakları</a:t>
            </a:r>
            <a:endParaRPr lang="tr-TR" sz="1400" dirty="0">
              <a:solidFill>
                <a:schemeClr val="bg1"/>
              </a:solidFill>
            </a:endParaRPr>
          </a:p>
        </p:txBody>
      </p:sp>
      <p:sp>
        <p:nvSpPr>
          <p:cNvPr id="24" name="TextBox 23"/>
          <p:cNvSpPr txBox="1"/>
          <p:nvPr/>
        </p:nvSpPr>
        <p:spPr>
          <a:xfrm>
            <a:off x="3233981" y="5949865"/>
            <a:ext cx="708848" cy="307777"/>
          </a:xfrm>
          <a:prstGeom prst="rect">
            <a:avLst/>
          </a:prstGeom>
          <a:noFill/>
        </p:spPr>
        <p:txBody>
          <a:bodyPr wrap="none" rtlCol="0">
            <a:spAutoFit/>
          </a:bodyPr>
          <a:lstStyle/>
          <a:p>
            <a:pPr algn="ctr"/>
            <a:r>
              <a:rPr lang="tr-TR" sz="1400" dirty="0" smtClean="0">
                <a:solidFill>
                  <a:schemeClr val="bg1"/>
                </a:solidFill>
              </a:rPr>
              <a:t>Klavye</a:t>
            </a:r>
            <a:endParaRPr lang="tr-TR" sz="1400" dirty="0">
              <a:solidFill>
                <a:schemeClr val="bg1"/>
              </a:solidFill>
            </a:endParaRPr>
          </a:p>
        </p:txBody>
      </p:sp>
      <p:sp>
        <p:nvSpPr>
          <p:cNvPr id="25" name="TextBox 24"/>
          <p:cNvSpPr txBox="1"/>
          <p:nvPr/>
        </p:nvSpPr>
        <p:spPr>
          <a:xfrm>
            <a:off x="4267879" y="5949865"/>
            <a:ext cx="542136" cy="307777"/>
          </a:xfrm>
          <a:prstGeom prst="rect">
            <a:avLst/>
          </a:prstGeom>
          <a:noFill/>
        </p:spPr>
        <p:txBody>
          <a:bodyPr wrap="none" rtlCol="0">
            <a:spAutoFit/>
          </a:bodyPr>
          <a:lstStyle/>
          <a:p>
            <a:pPr algn="ctr"/>
            <a:r>
              <a:rPr lang="tr-TR" sz="1400" dirty="0" smtClean="0">
                <a:solidFill>
                  <a:schemeClr val="bg1"/>
                </a:solidFill>
              </a:rPr>
              <a:t>Fare</a:t>
            </a:r>
            <a:endParaRPr lang="tr-TR" sz="1400" dirty="0">
              <a:solidFill>
                <a:schemeClr val="bg1"/>
              </a:solidFill>
            </a:endParaRPr>
          </a:p>
        </p:txBody>
      </p:sp>
      <p:sp>
        <p:nvSpPr>
          <p:cNvPr id="26" name="TextBox 25"/>
          <p:cNvSpPr txBox="1"/>
          <p:nvPr/>
        </p:nvSpPr>
        <p:spPr>
          <a:xfrm>
            <a:off x="5035148" y="5895546"/>
            <a:ext cx="979755" cy="461665"/>
          </a:xfrm>
          <a:prstGeom prst="rect">
            <a:avLst/>
          </a:prstGeom>
          <a:noFill/>
        </p:spPr>
        <p:txBody>
          <a:bodyPr wrap="none" rtlCol="0">
            <a:spAutoFit/>
          </a:bodyPr>
          <a:lstStyle/>
          <a:p>
            <a:pPr algn="ctr"/>
            <a:r>
              <a:rPr lang="tr-TR" sz="1200" dirty="0" smtClean="0">
                <a:solidFill>
                  <a:schemeClr val="bg1"/>
                </a:solidFill>
              </a:rPr>
              <a:t>Çıkarılabilir</a:t>
            </a:r>
          </a:p>
          <a:p>
            <a:pPr algn="ctr"/>
            <a:r>
              <a:rPr lang="tr-TR" sz="1200" dirty="0" smtClean="0">
                <a:solidFill>
                  <a:schemeClr val="bg1"/>
                </a:solidFill>
              </a:rPr>
              <a:t>Aygıtlar</a:t>
            </a:r>
            <a:endParaRPr lang="tr-TR" sz="1200" dirty="0">
              <a:solidFill>
                <a:schemeClr val="bg1"/>
              </a:solidFill>
            </a:endParaRPr>
          </a:p>
        </p:txBody>
      </p:sp>
      <p:sp>
        <p:nvSpPr>
          <p:cNvPr id="27" name="TextBox 26"/>
          <p:cNvSpPr txBox="1"/>
          <p:nvPr/>
        </p:nvSpPr>
        <p:spPr>
          <a:xfrm>
            <a:off x="6067424" y="5784857"/>
            <a:ext cx="906017" cy="646331"/>
          </a:xfrm>
          <a:prstGeom prst="rect">
            <a:avLst/>
          </a:prstGeom>
          <a:noFill/>
        </p:spPr>
        <p:txBody>
          <a:bodyPr wrap="none" rtlCol="0">
            <a:spAutoFit/>
          </a:bodyPr>
          <a:lstStyle/>
          <a:p>
            <a:pPr algn="ctr"/>
            <a:r>
              <a:rPr lang="tr-TR" sz="1200" dirty="0" smtClean="0">
                <a:solidFill>
                  <a:schemeClr val="bg1"/>
                </a:solidFill>
              </a:rPr>
              <a:t>Tarayıcı / </a:t>
            </a:r>
          </a:p>
          <a:p>
            <a:pPr algn="ctr"/>
            <a:r>
              <a:rPr lang="tr-TR" sz="1200" dirty="0" smtClean="0">
                <a:solidFill>
                  <a:schemeClr val="bg1"/>
                </a:solidFill>
              </a:rPr>
              <a:t>Mikrofon /</a:t>
            </a:r>
          </a:p>
          <a:p>
            <a:pPr algn="ctr"/>
            <a:r>
              <a:rPr lang="tr-TR" sz="1200" dirty="0" smtClean="0">
                <a:solidFill>
                  <a:schemeClr val="bg1"/>
                </a:solidFill>
              </a:rPr>
              <a:t>Kamera</a:t>
            </a:r>
            <a:endParaRPr lang="tr-TR" sz="1200" dirty="0">
              <a:solidFill>
                <a:schemeClr val="bg1"/>
              </a:solidFill>
            </a:endParaRPr>
          </a:p>
        </p:txBody>
      </p:sp>
      <p:sp>
        <p:nvSpPr>
          <p:cNvPr id="28" name="TextBox 27"/>
          <p:cNvSpPr txBox="1"/>
          <p:nvPr/>
        </p:nvSpPr>
        <p:spPr>
          <a:xfrm>
            <a:off x="7048850" y="5883033"/>
            <a:ext cx="853119" cy="461665"/>
          </a:xfrm>
          <a:prstGeom prst="rect">
            <a:avLst/>
          </a:prstGeom>
          <a:noFill/>
        </p:spPr>
        <p:txBody>
          <a:bodyPr wrap="none" rtlCol="0">
            <a:spAutoFit/>
          </a:bodyPr>
          <a:lstStyle/>
          <a:p>
            <a:pPr algn="ctr"/>
            <a:r>
              <a:rPr lang="tr-TR" sz="1200" dirty="0" smtClean="0">
                <a:solidFill>
                  <a:schemeClr val="bg1"/>
                </a:solidFill>
              </a:rPr>
              <a:t>Harici </a:t>
            </a:r>
          </a:p>
          <a:p>
            <a:pPr algn="ctr"/>
            <a:r>
              <a:rPr lang="tr-TR" sz="1200" dirty="0" smtClean="0">
                <a:solidFill>
                  <a:schemeClr val="bg1"/>
                </a:solidFill>
              </a:rPr>
              <a:t>Kaynaklar</a:t>
            </a:r>
            <a:endParaRPr lang="tr-TR" sz="1200" dirty="0">
              <a:solidFill>
                <a:schemeClr val="bg1"/>
              </a:solidFill>
            </a:endParaRPr>
          </a:p>
        </p:txBody>
      </p:sp>
      <p:sp>
        <p:nvSpPr>
          <p:cNvPr id="29" name="TextBox 28"/>
          <p:cNvSpPr txBox="1"/>
          <p:nvPr/>
        </p:nvSpPr>
        <p:spPr>
          <a:xfrm>
            <a:off x="8048756" y="5885174"/>
            <a:ext cx="853119" cy="461665"/>
          </a:xfrm>
          <a:prstGeom prst="rect">
            <a:avLst/>
          </a:prstGeom>
          <a:noFill/>
        </p:spPr>
        <p:txBody>
          <a:bodyPr wrap="none" rtlCol="0">
            <a:spAutoFit/>
          </a:bodyPr>
          <a:lstStyle/>
          <a:p>
            <a:pPr algn="ctr"/>
            <a:r>
              <a:rPr lang="tr-TR" sz="1200" dirty="0" smtClean="0">
                <a:solidFill>
                  <a:schemeClr val="bg1"/>
                </a:solidFill>
              </a:rPr>
              <a:t>Diğer</a:t>
            </a:r>
          </a:p>
          <a:p>
            <a:pPr algn="ctr"/>
            <a:r>
              <a:rPr lang="tr-TR" sz="1200" dirty="0" smtClean="0">
                <a:solidFill>
                  <a:schemeClr val="bg1"/>
                </a:solidFill>
              </a:rPr>
              <a:t>Kaynaklar</a:t>
            </a:r>
            <a:endParaRPr lang="tr-TR" sz="1200" dirty="0">
              <a:solidFill>
                <a:schemeClr val="bg1"/>
              </a:solidFill>
            </a:endParaRPr>
          </a:p>
        </p:txBody>
      </p:sp>
      <p:cxnSp>
        <p:nvCxnSpPr>
          <p:cNvPr id="30" name="Straight Arrow Connector 29"/>
          <p:cNvCxnSpPr/>
          <p:nvPr/>
        </p:nvCxnSpPr>
        <p:spPr>
          <a:xfrm>
            <a:off x="1913000" y="1871294"/>
            <a:ext cx="66524" cy="4640038"/>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58094" y="4672628"/>
            <a:ext cx="1386215" cy="1477328"/>
          </a:xfrm>
          <a:prstGeom prst="rect">
            <a:avLst/>
          </a:prstGeom>
          <a:noFill/>
        </p:spPr>
        <p:txBody>
          <a:bodyPr wrap="square" rtlCol="0">
            <a:spAutoFit/>
          </a:bodyPr>
          <a:lstStyle/>
          <a:p>
            <a:r>
              <a:rPr lang="tr-TR" dirty="0" smtClean="0">
                <a:solidFill>
                  <a:schemeClr val="accent1">
                    <a:lumMod val="75000"/>
                  </a:schemeClr>
                </a:solidFill>
              </a:rPr>
              <a:t>Kapasite Artıyor </a:t>
            </a:r>
            <a:r>
              <a:rPr lang="tr-TR" dirty="0" smtClean="0">
                <a:solidFill>
                  <a:schemeClr val="accent1">
                    <a:lumMod val="75000"/>
                  </a:schemeClr>
                </a:solidFill>
                <a:sym typeface="Wingdings" panose="05000000000000000000" pitchFamily="2" charset="2"/>
              </a:rPr>
              <a:t></a:t>
            </a:r>
          </a:p>
          <a:p>
            <a:endParaRPr lang="tr-TR" dirty="0" smtClean="0">
              <a:solidFill>
                <a:schemeClr val="accent1">
                  <a:lumMod val="75000"/>
                </a:schemeClr>
              </a:solidFill>
              <a:sym typeface="Wingdings" panose="05000000000000000000" pitchFamily="2" charset="2"/>
            </a:endParaRPr>
          </a:p>
          <a:p>
            <a:r>
              <a:rPr lang="tr-TR" dirty="0" smtClean="0">
                <a:solidFill>
                  <a:schemeClr val="accent1">
                    <a:lumMod val="75000"/>
                  </a:schemeClr>
                </a:solidFill>
                <a:sym typeface="Wingdings" panose="05000000000000000000" pitchFamily="2" charset="2"/>
              </a:rPr>
              <a:t>Maliyet Düşüyor </a:t>
            </a:r>
            <a:endParaRPr lang="tr-TR" dirty="0">
              <a:solidFill>
                <a:schemeClr val="accent1">
                  <a:lumMod val="75000"/>
                </a:schemeClr>
              </a:solidFill>
            </a:endParaRPr>
          </a:p>
        </p:txBody>
      </p:sp>
      <p:cxnSp>
        <p:nvCxnSpPr>
          <p:cNvPr id="32" name="Straight Arrow Connector 31"/>
          <p:cNvCxnSpPr/>
          <p:nvPr/>
        </p:nvCxnSpPr>
        <p:spPr>
          <a:xfrm flipV="1">
            <a:off x="9906443" y="763676"/>
            <a:ext cx="11215" cy="5978401"/>
          </a:xfrm>
          <a:prstGeom prst="straightConnector1">
            <a:avLst/>
          </a:prstGeom>
          <a:ln w="857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0038832" y="763675"/>
            <a:ext cx="1386215" cy="923330"/>
          </a:xfrm>
          <a:prstGeom prst="rect">
            <a:avLst/>
          </a:prstGeom>
          <a:noFill/>
        </p:spPr>
        <p:txBody>
          <a:bodyPr wrap="square" rtlCol="0">
            <a:spAutoFit/>
          </a:bodyPr>
          <a:lstStyle/>
          <a:p>
            <a:r>
              <a:rPr lang="tr-TR" dirty="0" smtClean="0"/>
              <a:t>Erişim Süresi </a:t>
            </a:r>
            <a:r>
              <a:rPr lang="tr-TR" dirty="0" smtClean="0">
                <a:sym typeface="Wingdings" panose="05000000000000000000" pitchFamily="2" charset="2"/>
              </a:rPr>
              <a:t>Düşüyor </a:t>
            </a:r>
            <a:endParaRPr lang="tr-TR" dirty="0"/>
          </a:p>
        </p:txBody>
      </p:sp>
      <p:sp>
        <p:nvSpPr>
          <p:cNvPr id="33" name="TextBox 32"/>
          <p:cNvSpPr txBox="1"/>
          <p:nvPr/>
        </p:nvSpPr>
        <p:spPr>
          <a:xfrm>
            <a:off x="10095211" y="6049667"/>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2" name="Title 1"/>
          <p:cNvSpPr>
            <a:spLocks noGrp="1"/>
          </p:cNvSpPr>
          <p:nvPr>
            <p:ph type="title"/>
          </p:nvPr>
        </p:nvSpPr>
        <p:spPr>
          <a:xfrm>
            <a:off x="50241" y="794952"/>
            <a:ext cx="8596668" cy="1320800"/>
          </a:xfrm>
        </p:spPr>
        <p:txBody>
          <a:bodyPr/>
          <a:lstStyle/>
          <a:p>
            <a:r>
              <a:rPr lang="tr-TR" dirty="0" smtClean="0"/>
              <a:t>Bellek Hiyerarşisi</a:t>
            </a:r>
            <a:endParaRPr lang="tr-TR" dirty="0"/>
          </a:p>
        </p:txBody>
      </p:sp>
    </p:spTree>
    <p:extLst>
      <p:ext uri="{BB962C8B-B14F-4D97-AF65-F5344CB8AC3E}">
        <p14:creationId xmlns:p14="http://schemas.microsoft.com/office/powerpoint/2010/main" val="3362798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ermes Büst - Decros - Doğal Taşın Her Hal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7410" y="1657425"/>
            <a:ext cx="4876800" cy="46672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bwMode="auto">
          <a:xfrm>
            <a:off x="2461626" y="3284984"/>
            <a:ext cx="720080" cy="0"/>
          </a:xfrm>
          <a:prstGeom prst="straightConnector1">
            <a:avLst/>
          </a:prstGeom>
          <a:solidFill>
            <a:schemeClr val="accent1"/>
          </a:solidFill>
          <a:ln w="19050" cap="flat" cmpd="sng" algn="ctr">
            <a:solidFill>
              <a:srgbClr val="FF0000"/>
            </a:solidFill>
            <a:prstDash val="solid"/>
            <a:miter lim="800000"/>
            <a:headEnd type="triangle" w="med" len="med"/>
            <a:tailEnd type="triangle"/>
          </a:ln>
          <a:effectLst/>
        </p:spPr>
      </p:cxnSp>
      <p:cxnSp>
        <p:nvCxnSpPr>
          <p:cNvPr id="7" name="Straight Arrow Connector 6"/>
          <p:cNvCxnSpPr/>
          <p:nvPr/>
        </p:nvCxnSpPr>
        <p:spPr bwMode="auto">
          <a:xfrm flipV="1">
            <a:off x="2749658" y="2924944"/>
            <a:ext cx="0" cy="864096"/>
          </a:xfrm>
          <a:prstGeom prst="straightConnector1">
            <a:avLst/>
          </a:prstGeom>
          <a:solidFill>
            <a:schemeClr val="accent1"/>
          </a:solidFill>
          <a:ln w="19050" cap="flat" cmpd="sng" algn="ctr">
            <a:solidFill>
              <a:srgbClr val="FF0000"/>
            </a:solidFill>
            <a:prstDash val="solid"/>
            <a:miter lim="800000"/>
            <a:headEnd type="triangle" w="med" len="med"/>
            <a:tailEnd type="triangle"/>
          </a:ln>
          <a:effectLst/>
        </p:spPr>
      </p:cxnSp>
      <p:cxnSp>
        <p:nvCxnSpPr>
          <p:cNvPr id="9" name="Straight Arrow Connector 8"/>
          <p:cNvCxnSpPr/>
          <p:nvPr/>
        </p:nvCxnSpPr>
        <p:spPr bwMode="auto">
          <a:xfrm flipV="1">
            <a:off x="2893674" y="2204864"/>
            <a:ext cx="0" cy="2016224"/>
          </a:xfrm>
          <a:prstGeom prst="straightConnector1">
            <a:avLst/>
          </a:prstGeom>
          <a:solidFill>
            <a:schemeClr val="accent1"/>
          </a:solidFill>
          <a:ln w="19050" cap="flat" cmpd="sng" algn="ctr">
            <a:solidFill>
              <a:srgbClr val="FF0000"/>
            </a:solidFill>
            <a:prstDash val="solid"/>
            <a:miter lim="800000"/>
            <a:headEnd type="triangle" w="med" len="med"/>
            <a:tailEnd type="triangle"/>
          </a:ln>
          <a:effectLst/>
        </p:spPr>
      </p:cxnSp>
      <p:sp>
        <p:nvSpPr>
          <p:cNvPr id="8" name="Oval 7"/>
          <p:cNvSpPr/>
          <p:nvPr/>
        </p:nvSpPr>
        <p:spPr bwMode="auto">
          <a:xfrm>
            <a:off x="2127718" y="2751102"/>
            <a:ext cx="1656184" cy="317858"/>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defTabSz="914400" fontAlgn="base">
              <a:spcBef>
                <a:spcPct val="0"/>
              </a:spcBef>
              <a:spcAft>
                <a:spcPct val="0"/>
              </a:spcAft>
            </a:pPr>
            <a:endParaRPr lang="tr-TR" sz="2400">
              <a:latin typeface="Tahoma" pitchFamily="34" charset="0"/>
            </a:endParaRPr>
          </a:p>
        </p:txBody>
      </p:sp>
      <p:sp>
        <p:nvSpPr>
          <p:cNvPr id="14" name="TextBox 13"/>
          <p:cNvSpPr txBox="1"/>
          <p:nvPr/>
        </p:nvSpPr>
        <p:spPr>
          <a:xfrm>
            <a:off x="5629979" y="1556793"/>
            <a:ext cx="4305052" cy="2585323"/>
          </a:xfrm>
          <a:prstGeom prst="rect">
            <a:avLst/>
          </a:prstGeom>
          <a:noFill/>
        </p:spPr>
        <p:txBody>
          <a:bodyPr wrap="square" rtlCol="0">
            <a:spAutoFit/>
          </a:bodyPr>
          <a:lstStyle/>
          <a:p>
            <a:r>
              <a:rPr lang="tr-TR" dirty="0"/>
              <a:t>Veri Analitiği, çıkarımlar yaparken zaman zaman İstatistik Yöntemlerden ve Yapay </a:t>
            </a:r>
            <a:r>
              <a:rPr lang="tr-TR" dirty="0" err="1"/>
              <a:t>Zekâ'dan</a:t>
            </a:r>
            <a:r>
              <a:rPr lang="tr-TR" dirty="0"/>
              <a:t> yararlanabilir.</a:t>
            </a:r>
          </a:p>
          <a:p>
            <a:endParaRPr lang="tr-TR" dirty="0"/>
          </a:p>
          <a:p>
            <a:r>
              <a:rPr lang="tr-TR" dirty="0"/>
              <a:t>Büstün ölçümlerine ve büstü yaptığı iddia edilen heykeltıraşın diğer eserlerinin özelliklerine dayalı olarak büstün gerçekten de ilgili şahsın eseri olup olmadığını belirlemeye çalışabilir.</a:t>
            </a:r>
          </a:p>
        </p:txBody>
      </p:sp>
      <p:sp>
        <p:nvSpPr>
          <p:cNvPr id="11" name="1 Başlık"/>
          <p:cNvSpPr>
            <a:spLocks noGrp="1"/>
          </p:cNvSpPr>
          <p:nvPr>
            <p:ph type="title"/>
          </p:nvPr>
        </p:nvSpPr>
        <p:spPr>
          <a:xfrm>
            <a:off x="517410" y="788145"/>
            <a:ext cx="8443912" cy="1143000"/>
          </a:xfrm>
        </p:spPr>
        <p:txBody>
          <a:bodyPr/>
          <a:lstStyle/>
          <a:p>
            <a:r>
              <a:rPr lang="tr-TR" altLang="en-US" dirty="0">
                <a:latin typeface="Tahoma" panose="020B0604030504040204" pitchFamily="34" charset="0"/>
              </a:rPr>
              <a:t>Veri Analitiği – İstatistik – Yapay Zeka</a:t>
            </a:r>
          </a:p>
        </p:txBody>
      </p:sp>
      <p:sp>
        <p:nvSpPr>
          <p:cNvPr id="10" name="TextBox 9"/>
          <p:cNvSpPr txBox="1"/>
          <p:nvPr/>
        </p:nvSpPr>
        <p:spPr>
          <a:xfrm>
            <a:off x="5126443" y="64256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42964271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19079" y="763675"/>
            <a:ext cx="7823166" cy="5978402"/>
          </a:xfrm>
          <a:prstGeom prst="rect">
            <a:avLst/>
          </a:prstGeom>
        </p:spPr>
      </p:pic>
      <p:sp>
        <p:nvSpPr>
          <p:cNvPr id="5" name="TextBox 4"/>
          <p:cNvSpPr txBox="1"/>
          <p:nvPr/>
        </p:nvSpPr>
        <p:spPr>
          <a:xfrm>
            <a:off x="5469183" y="1457012"/>
            <a:ext cx="1051250" cy="523220"/>
          </a:xfrm>
          <a:prstGeom prst="rect">
            <a:avLst/>
          </a:prstGeom>
          <a:noFill/>
        </p:spPr>
        <p:txBody>
          <a:bodyPr wrap="none" rtlCol="0">
            <a:spAutoFit/>
          </a:bodyPr>
          <a:lstStyle/>
          <a:p>
            <a:pPr algn="ctr"/>
            <a:r>
              <a:rPr lang="tr-TR" sz="1400" dirty="0" smtClean="0">
                <a:solidFill>
                  <a:schemeClr val="bg1"/>
                </a:solidFill>
              </a:rPr>
              <a:t>CPU </a:t>
            </a:r>
          </a:p>
          <a:p>
            <a:pPr algn="ctr"/>
            <a:r>
              <a:rPr lang="tr-TR" sz="1400" dirty="0" smtClean="0">
                <a:solidFill>
                  <a:schemeClr val="bg1"/>
                </a:solidFill>
              </a:rPr>
              <a:t>Yazmaçları</a:t>
            </a:r>
            <a:endParaRPr lang="tr-TR" sz="1400" dirty="0">
              <a:solidFill>
                <a:schemeClr val="bg1"/>
              </a:solidFill>
            </a:endParaRPr>
          </a:p>
        </p:txBody>
      </p:sp>
      <p:sp>
        <p:nvSpPr>
          <p:cNvPr id="6" name="TextBox 5"/>
          <p:cNvSpPr txBox="1"/>
          <p:nvPr/>
        </p:nvSpPr>
        <p:spPr>
          <a:xfrm>
            <a:off x="5541934" y="2182167"/>
            <a:ext cx="949299" cy="307777"/>
          </a:xfrm>
          <a:prstGeom prst="rect">
            <a:avLst/>
          </a:prstGeom>
          <a:noFill/>
        </p:spPr>
        <p:txBody>
          <a:bodyPr wrap="none" rtlCol="0">
            <a:spAutoFit/>
          </a:bodyPr>
          <a:lstStyle/>
          <a:p>
            <a:pPr algn="ctr"/>
            <a:r>
              <a:rPr lang="tr-TR" sz="1400" dirty="0" smtClean="0">
                <a:solidFill>
                  <a:schemeClr val="bg1"/>
                </a:solidFill>
              </a:rPr>
              <a:t>Ön Bellek</a:t>
            </a:r>
            <a:endParaRPr lang="tr-TR" sz="1400" dirty="0">
              <a:solidFill>
                <a:schemeClr val="bg1"/>
              </a:solidFill>
            </a:endParaRPr>
          </a:p>
        </p:txBody>
      </p:sp>
      <p:sp>
        <p:nvSpPr>
          <p:cNvPr id="7" name="TextBox 6"/>
          <p:cNvSpPr txBox="1"/>
          <p:nvPr/>
        </p:nvSpPr>
        <p:spPr>
          <a:xfrm>
            <a:off x="5408884" y="2384102"/>
            <a:ext cx="1215397" cy="307777"/>
          </a:xfrm>
          <a:prstGeom prst="rect">
            <a:avLst/>
          </a:prstGeom>
          <a:noFill/>
        </p:spPr>
        <p:txBody>
          <a:bodyPr wrap="none" rtlCol="0">
            <a:spAutoFit/>
          </a:bodyPr>
          <a:lstStyle/>
          <a:p>
            <a:pPr algn="ctr"/>
            <a:r>
              <a:rPr lang="tr-TR" sz="1400" dirty="0" smtClean="0">
                <a:solidFill>
                  <a:schemeClr val="bg1"/>
                </a:solidFill>
              </a:rPr>
              <a:t>Seviye 1 (L1)</a:t>
            </a:r>
            <a:endParaRPr lang="tr-TR" sz="1400" dirty="0">
              <a:solidFill>
                <a:schemeClr val="bg1"/>
              </a:solidFill>
            </a:endParaRPr>
          </a:p>
        </p:txBody>
      </p:sp>
      <p:sp>
        <p:nvSpPr>
          <p:cNvPr id="8" name="TextBox 7"/>
          <p:cNvSpPr txBox="1"/>
          <p:nvPr/>
        </p:nvSpPr>
        <p:spPr>
          <a:xfrm>
            <a:off x="5408883" y="2610114"/>
            <a:ext cx="1215397" cy="307777"/>
          </a:xfrm>
          <a:prstGeom prst="rect">
            <a:avLst/>
          </a:prstGeom>
          <a:noFill/>
        </p:spPr>
        <p:txBody>
          <a:bodyPr wrap="none" rtlCol="0">
            <a:spAutoFit/>
          </a:bodyPr>
          <a:lstStyle/>
          <a:p>
            <a:pPr algn="ctr"/>
            <a:r>
              <a:rPr lang="tr-TR" sz="1400" dirty="0" smtClean="0">
                <a:solidFill>
                  <a:schemeClr val="bg1"/>
                </a:solidFill>
              </a:rPr>
              <a:t>Seviye 2 (L2)</a:t>
            </a:r>
            <a:endParaRPr lang="tr-TR" sz="1400" dirty="0">
              <a:solidFill>
                <a:schemeClr val="bg1"/>
              </a:solidFill>
            </a:endParaRPr>
          </a:p>
        </p:txBody>
      </p:sp>
      <p:sp>
        <p:nvSpPr>
          <p:cNvPr id="9" name="TextBox 8"/>
          <p:cNvSpPr txBox="1"/>
          <p:nvPr/>
        </p:nvSpPr>
        <p:spPr>
          <a:xfrm>
            <a:off x="5407205" y="2850382"/>
            <a:ext cx="1215397" cy="307777"/>
          </a:xfrm>
          <a:prstGeom prst="rect">
            <a:avLst/>
          </a:prstGeom>
          <a:noFill/>
        </p:spPr>
        <p:txBody>
          <a:bodyPr wrap="none" rtlCol="0">
            <a:spAutoFit/>
          </a:bodyPr>
          <a:lstStyle/>
          <a:p>
            <a:pPr algn="ctr"/>
            <a:r>
              <a:rPr lang="tr-TR" sz="1400" dirty="0" smtClean="0">
                <a:solidFill>
                  <a:schemeClr val="bg1"/>
                </a:solidFill>
              </a:rPr>
              <a:t>Seviye 3 (L3)</a:t>
            </a:r>
            <a:endParaRPr lang="tr-TR" sz="1400" dirty="0">
              <a:solidFill>
                <a:schemeClr val="bg1"/>
              </a:solidFill>
            </a:endParaRPr>
          </a:p>
        </p:txBody>
      </p:sp>
      <p:sp>
        <p:nvSpPr>
          <p:cNvPr id="10" name="TextBox 9"/>
          <p:cNvSpPr txBox="1"/>
          <p:nvPr/>
        </p:nvSpPr>
        <p:spPr>
          <a:xfrm>
            <a:off x="3249977" y="1780346"/>
            <a:ext cx="1199367" cy="738664"/>
          </a:xfrm>
          <a:prstGeom prst="rect">
            <a:avLst/>
          </a:prstGeom>
          <a:noFill/>
        </p:spPr>
        <p:txBody>
          <a:bodyPr wrap="square" rtlCol="0">
            <a:spAutoFit/>
          </a:bodyPr>
          <a:lstStyle/>
          <a:p>
            <a:pPr algn="ctr"/>
            <a:r>
              <a:rPr lang="tr-TR" sz="1400" dirty="0" smtClean="0"/>
              <a:t>Doğrudan CPU </a:t>
            </a:r>
          </a:p>
          <a:p>
            <a:pPr algn="ctr"/>
            <a:r>
              <a:rPr lang="tr-TR" sz="1400" dirty="0" smtClean="0"/>
              <a:t>Erişimi</a:t>
            </a:r>
            <a:endParaRPr lang="tr-TR" sz="1400" dirty="0"/>
          </a:p>
        </p:txBody>
      </p:sp>
      <p:sp>
        <p:nvSpPr>
          <p:cNvPr id="11" name="TextBox 10"/>
          <p:cNvSpPr txBox="1"/>
          <p:nvPr/>
        </p:nvSpPr>
        <p:spPr>
          <a:xfrm>
            <a:off x="2428827" y="3622840"/>
            <a:ext cx="1481122" cy="523220"/>
          </a:xfrm>
          <a:prstGeom prst="rect">
            <a:avLst/>
          </a:prstGeom>
          <a:noFill/>
        </p:spPr>
        <p:txBody>
          <a:bodyPr wrap="square" rtlCol="0">
            <a:spAutoFit/>
          </a:bodyPr>
          <a:lstStyle/>
          <a:p>
            <a:pPr algn="ctr"/>
            <a:r>
              <a:rPr lang="tr-TR" sz="1400" dirty="0" smtClean="0"/>
              <a:t>Dolaylı CPU </a:t>
            </a:r>
          </a:p>
          <a:p>
            <a:pPr algn="ctr"/>
            <a:r>
              <a:rPr lang="tr-TR" sz="1400" dirty="0" smtClean="0"/>
              <a:t>Erişimi</a:t>
            </a:r>
            <a:endParaRPr lang="tr-TR" sz="1400" dirty="0"/>
          </a:p>
        </p:txBody>
      </p:sp>
      <p:sp>
        <p:nvSpPr>
          <p:cNvPr id="12" name="TextBox 11"/>
          <p:cNvSpPr txBox="1"/>
          <p:nvPr/>
        </p:nvSpPr>
        <p:spPr>
          <a:xfrm>
            <a:off x="2019718" y="4295880"/>
            <a:ext cx="1149669" cy="1169551"/>
          </a:xfrm>
          <a:prstGeom prst="rect">
            <a:avLst/>
          </a:prstGeom>
          <a:noFill/>
        </p:spPr>
        <p:txBody>
          <a:bodyPr wrap="square" rtlCol="0">
            <a:spAutoFit/>
          </a:bodyPr>
          <a:lstStyle/>
          <a:p>
            <a:pPr algn="ctr"/>
            <a:r>
              <a:rPr lang="tr-TR" sz="1400" dirty="0" smtClean="0"/>
              <a:t>İşletim Sistemi Destekli Bellek Yönetimi</a:t>
            </a:r>
            <a:endParaRPr lang="tr-TR" sz="1400" dirty="0"/>
          </a:p>
        </p:txBody>
      </p:sp>
      <p:sp>
        <p:nvSpPr>
          <p:cNvPr id="13" name="TextBox 12"/>
          <p:cNvSpPr txBox="1"/>
          <p:nvPr/>
        </p:nvSpPr>
        <p:spPr>
          <a:xfrm>
            <a:off x="5233413" y="3202965"/>
            <a:ext cx="1540807" cy="307777"/>
          </a:xfrm>
          <a:prstGeom prst="rect">
            <a:avLst/>
          </a:prstGeom>
          <a:noFill/>
        </p:spPr>
        <p:txBody>
          <a:bodyPr wrap="none" rtlCol="0">
            <a:spAutoFit/>
          </a:bodyPr>
          <a:lstStyle/>
          <a:p>
            <a:pPr algn="ctr"/>
            <a:r>
              <a:rPr lang="tr-TR" sz="1400" dirty="0" smtClean="0">
                <a:solidFill>
                  <a:schemeClr val="bg1"/>
                </a:solidFill>
              </a:rPr>
              <a:t>Ana Bellek - RAM</a:t>
            </a:r>
            <a:endParaRPr lang="tr-TR" sz="1400" dirty="0">
              <a:solidFill>
                <a:schemeClr val="bg1"/>
              </a:solidFill>
            </a:endParaRPr>
          </a:p>
        </p:txBody>
      </p:sp>
      <p:sp>
        <p:nvSpPr>
          <p:cNvPr id="14" name="TextBox 13"/>
          <p:cNvSpPr txBox="1"/>
          <p:nvPr/>
        </p:nvSpPr>
        <p:spPr>
          <a:xfrm>
            <a:off x="4659245" y="3673416"/>
            <a:ext cx="1170513" cy="307777"/>
          </a:xfrm>
          <a:prstGeom prst="rect">
            <a:avLst/>
          </a:prstGeom>
          <a:noFill/>
        </p:spPr>
        <p:txBody>
          <a:bodyPr wrap="none" rtlCol="0">
            <a:spAutoFit/>
          </a:bodyPr>
          <a:lstStyle/>
          <a:p>
            <a:pPr algn="ctr"/>
            <a:r>
              <a:rPr lang="tr-TR" sz="1400" dirty="0" smtClean="0">
                <a:solidFill>
                  <a:schemeClr val="bg1"/>
                </a:solidFill>
              </a:rPr>
              <a:t>Fiziksel RAM</a:t>
            </a:r>
            <a:endParaRPr lang="tr-TR" sz="1400" dirty="0">
              <a:solidFill>
                <a:schemeClr val="bg1"/>
              </a:solidFill>
            </a:endParaRPr>
          </a:p>
        </p:txBody>
      </p:sp>
      <p:sp>
        <p:nvSpPr>
          <p:cNvPr id="15" name="TextBox 14"/>
          <p:cNvSpPr txBox="1"/>
          <p:nvPr/>
        </p:nvSpPr>
        <p:spPr>
          <a:xfrm>
            <a:off x="6247253" y="3667989"/>
            <a:ext cx="1157689" cy="307777"/>
          </a:xfrm>
          <a:prstGeom prst="rect">
            <a:avLst/>
          </a:prstGeom>
          <a:noFill/>
        </p:spPr>
        <p:txBody>
          <a:bodyPr wrap="none" rtlCol="0">
            <a:spAutoFit/>
          </a:bodyPr>
          <a:lstStyle/>
          <a:p>
            <a:pPr algn="ctr"/>
            <a:r>
              <a:rPr lang="tr-TR" sz="1400" dirty="0" smtClean="0">
                <a:solidFill>
                  <a:schemeClr val="bg1"/>
                </a:solidFill>
              </a:rPr>
              <a:t>Sanal Bellek</a:t>
            </a:r>
            <a:endParaRPr lang="tr-TR" sz="1400" dirty="0">
              <a:solidFill>
                <a:schemeClr val="bg1"/>
              </a:solidFill>
            </a:endParaRPr>
          </a:p>
        </p:txBody>
      </p:sp>
      <p:sp>
        <p:nvSpPr>
          <p:cNvPr id="16" name="TextBox 15"/>
          <p:cNvSpPr txBox="1"/>
          <p:nvPr/>
        </p:nvSpPr>
        <p:spPr>
          <a:xfrm>
            <a:off x="8097771" y="2833633"/>
            <a:ext cx="1481122" cy="738664"/>
          </a:xfrm>
          <a:prstGeom prst="rect">
            <a:avLst/>
          </a:prstGeom>
          <a:noFill/>
        </p:spPr>
        <p:txBody>
          <a:bodyPr wrap="square" rtlCol="0">
            <a:spAutoFit/>
          </a:bodyPr>
          <a:lstStyle/>
          <a:p>
            <a:pPr algn="ctr"/>
            <a:r>
              <a:rPr lang="tr-TR" sz="1400" dirty="0" smtClean="0"/>
              <a:t>Geçici Depolama Alanları</a:t>
            </a:r>
            <a:endParaRPr lang="tr-TR" sz="1400" dirty="0"/>
          </a:p>
        </p:txBody>
      </p:sp>
      <p:sp>
        <p:nvSpPr>
          <p:cNvPr id="17" name="TextBox 16"/>
          <p:cNvSpPr txBox="1"/>
          <p:nvPr/>
        </p:nvSpPr>
        <p:spPr>
          <a:xfrm>
            <a:off x="8832974" y="4418523"/>
            <a:ext cx="984264" cy="738664"/>
          </a:xfrm>
          <a:prstGeom prst="rect">
            <a:avLst/>
          </a:prstGeom>
          <a:noFill/>
        </p:spPr>
        <p:txBody>
          <a:bodyPr wrap="square" rtlCol="0">
            <a:spAutoFit/>
          </a:bodyPr>
          <a:lstStyle/>
          <a:p>
            <a:pPr algn="ctr"/>
            <a:r>
              <a:rPr lang="tr-TR" sz="1400" dirty="0" smtClean="0"/>
              <a:t>Kalıcı Depolama Alanları</a:t>
            </a:r>
            <a:endParaRPr lang="tr-TR" sz="1400" dirty="0"/>
          </a:p>
        </p:txBody>
      </p:sp>
      <p:sp>
        <p:nvSpPr>
          <p:cNvPr id="18" name="TextBox 17"/>
          <p:cNvSpPr txBox="1"/>
          <p:nvPr/>
        </p:nvSpPr>
        <p:spPr>
          <a:xfrm>
            <a:off x="3978923" y="4596138"/>
            <a:ext cx="739305" cy="523220"/>
          </a:xfrm>
          <a:prstGeom prst="rect">
            <a:avLst/>
          </a:prstGeom>
          <a:noFill/>
        </p:spPr>
        <p:txBody>
          <a:bodyPr wrap="none" rtlCol="0">
            <a:spAutoFit/>
          </a:bodyPr>
          <a:lstStyle/>
          <a:p>
            <a:pPr algn="ctr"/>
            <a:r>
              <a:rPr lang="tr-TR" sz="1400" dirty="0" smtClean="0">
                <a:solidFill>
                  <a:schemeClr val="bg1"/>
                </a:solidFill>
              </a:rPr>
              <a:t>ROM / </a:t>
            </a:r>
          </a:p>
          <a:p>
            <a:pPr algn="ctr"/>
            <a:r>
              <a:rPr lang="tr-TR" sz="1400" dirty="0" smtClean="0">
                <a:solidFill>
                  <a:schemeClr val="bg1"/>
                </a:solidFill>
              </a:rPr>
              <a:t>BIOS</a:t>
            </a:r>
            <a:endParaRPr lang="tr-TR" sz="1400" dirty="0">
              <a:solidFill>
                <a:schemeClr val="bg1"/>
              </a:solidFill>
            </a:endParaRPr>
          </a:p>
        </p:txBody>
      </p:sp>
      <p:sp>
        <p:nvSpPr>
          <p:cNvPr id="19" name="TextBox 18"/>
          <p:cNvSpPr txBox="1"/>
          <p:nvPr/>
        </p:nvSpPr>
        <p:spPr>
          <a:xfrm>
            <a:off x="4904133" y="4596138"/>
            <a:ext cx="1026242" cy="461665"/>
          </a:xfrm>
          <a:prstGeom prst="rect">
            <a:avLst/>
          </a:prstGeom>
          <a:noFill/>
        </p:spPr>
        <p:txBody>
          <a:bodyPr wrap="none" rtlCol="0">
            <a:spAutoFit/>
          </a:bodyPr>
          <a:lstStyle/>
          <a:p>
            <a:pPr algn="ctr"/>
            <a:r>
              <a:rPr lang="tr-TR" sz="1200" dirty="0" smtClean="0">
                <a:solidFill>
                  <a:schemeClr val="bg1"/>
                </a:solidFill>
              </a:rPr>
              <a:t>Çıkarılabilir </a:t>
            </a:r>
          </a:p>
          <a:p>
            <a:pPr algn="ctr"/>
            <a:r>
              <a:rPr lang="tr-TR" sz="1200" dirty="0" smtClean="0">
                <a:solidFill>
                  <a:schemeClr val="bg1"/>
                </a:solidFill>
              </a:rPr>
              <a:t>Diskler</a:t>
            </a:r>
            <a:endParaRPr lang="tr-TR" sz="1200" dirty="0">
              <a:solidFill>
                <a:schemeClr val="bg1"/>
              </a:solidFill>
            </a:endParaRPr>
          </a:p>
        </p:txBody>
      </p:sp>
      <p:sp>
        <p:nvSpPr>
          <p:cNvPr id="20" name="TextBox 19"/>
          <p:cNvSpPr txBox="1"/>
          <p:nvPr/>
        </p:nvSpPr>
        <p:spPr>
          <a:xfrm>
            <a:off x="6028003" y="4596137"/>
            <a:ext cx="1130438" cy="461665"/>
          </a:xfrm>
          <a:prstGeom prst="rect">
            <a:avLst/>
          </a:prstGeom>
          <a:noFill/>
        </p:spPr>
        <p:txBody>
          <a:bodyPr wrap="none" rtlCol="0">
            <a:spAutoFit/>
          </a:bodyPr>
          <a:lstStyle/>
          <a:p>
            <a:pPr algn="ctr"/>
            <a:r>
              <a:rPr lang="tr-TR" sz="1200" dirty="0" smtClean="0">
                <a:solidFill>
                  <a:schemeClr val="bg1"/>
                </a:solidFill>
              </a:rPr>
              <a:t>Ağ / İnternet </a:t>
            </a:r>
          </a:p>
          <a:p>
            <a:pPr algn="ctr"/>
            <a:r>
              <a:rPr lang="tr-TR" sz="1200" dirty="0" smtClean="0">
                <a:solidFill>
                  <a:schemeClr val="bg1"/>
                </a:solidFill>
              </a:rPr>
              <a:t>Depolama</a:t>
            </a:r>
            <a:endParaRPr lang="tr-TR" sz="1200" dirty="0">
              <a:solidFill>
                <a:schemeClr val="bg1"/>
              </a:solidFill>
            </a:endParaRPr>
          </a:p>
        </p:txBody>
      </p:sp>
      <p:sp>
        <p:nvSpPr>
          <p:cNvPr id="21" name="TextBox 20"/>
          <p:cNvSpPr txBox="1"/>
          <p:nvPr/>
        </p:nvSpPr>
        <p:spPr>
          <a:xfrm>
            <a:off x="7417778" y="4596138"/>
            <a:ext cx="620683" cy="523220"/>
          </a:xfrm>
          <a:prstGeom prst="rect">
            <a:avLst/>
          </a:prstGeom>
          <a:noFill/>
        </p:spPr>
        <p:txBody>
          <a:bodyPr wrap="none" rtlCol="0">
            <a:spAutoFit/>
          </a:bodyPr>
          <a:lstStyle/>
          <a:p>
            <a:pPr algn="ctr"/>
            <a:r>
              <a:rPr lang="tr-TR" sz="1400" dirty="0" smtClean="0">
                <a:solidFill>
                  <a:schemeClr val="bg1"/>
                </a:solidFill>
              </a:rPr>
              <a:t>Hard </a:t>
            </a:r>
          </a:p>
          <a:p>
            <a:pPr algn="ctr"/>
            <a:r>
              <a:rPr lang="tr-TR" sz="1400" dirty="0" smtClean="0">
                <a:solidFill>
                  <a:schemeClr val="bg1"/>
                </a:solidFill>
              </a:rPr>
              <a:t>Disk</a:t>
            </a:r>
            <a:endParaRPr lang="tr-TR" sz="1400" dirty="0">
              <a:solidFill>
                <a:schemeClr val="bg1"/>
              </a:solidFill>
            </a:endParaRPr>
          </a:p>
        </p:txBody>
      </p:sp>
      <p:sp>
        <p:nvSpPr>
          <p:cNvPr id="22" name="TextBox 21"/>
          <p:cNvSpPr txBox="1"/>
          <p:nvPr/>
        </p:nvSpPr>
        <p:spPr>
          <a:xfrm>
            <a:off x="4714624" y="4263807"/>
            <a:ext cx="2529155" cy="307777"/>
          </a:xfrm>
          <a:prstGeom prst="rect">
            <a:avLst/>
          </a:prstGeom>
          <a:noFill/>
        </p:spPr>
        <p:txBody>
          <a:bodyPr wrap="none" rtlCol="0">
            <a:spAutoFit/>
          </a:bodyPr>
          <a:lstStyle/>
          <a:p>
            <a:pPr algn="ctr"/>
            <a:r>
              <a:rPr lang="tr-TR" sz="1400" dirty="0" smtClean="0">
                <a:solidFill>
                  <a:schemeClr val="bg1"/>
                </a:solidFill>
              </a:rPr>
              <a:t>İkincil Depolama Aygıt Tipleri</a:t>
            </a:r>
            <a:endParaRPr lang="tr-TR" sz="1400" dirty="0">
              <a:solidFill>
                <a:schemeClr val="bg1"/>
              </a:solidFill>
            </a:endParaRPr>
          </a:p>
        </p:txBody>
      </p:sp>
      <p:sp>
        <p:nvSpPr>
          <p:cNvPr id="23" name="TextBox 22"/>
          <p:cNvSpPr txBox="1"/>
          <p:nvPr/>
        </p:nvSpPr>
        <p:spPr>
          <a:xfrm>
            <a:off x="5256765" y="5310509"/>
            <a:ext cx="1528625" cy="307777"/>
          </a:xfrm>
          <a:prstGeom prst="rect">
            <a:avLst/>
          </a:prstGeom>
          <a:noFill/>
        </p:spPr>
        <p:txBody>
          <a:bodyPr wrap="none" rtlCol="0">
            <a:spAutoFit/>
          </a:bodyPr>
          <a:lstStyle/>
          <a:p>
            <a:pPr algn="ctr"/>
            <a:r>
              <a:rPr lang="tr-TR" sz="1400" dirty="0" smtClean="0">
                <a:solidFill>
                  <a:schemeClr val="bg1"/>
                </a:solidFill>
              </a:rPr>
              <a:t>Girdi Kaynakları</a:t>
            </a:r>
            <a:endParaRPr lang="tr-TR" sz="1400" dirty="0">
              <a:solidFill>
                <a:schemeClr val="bg1"/>
              </a:solidFill>
            </a:endParaRPr>
          </a:p>
        </p:txBody>
      </p:sp>
      <p:sp>
        <p:nvSpPr>
          <p:cNvPr id="24" name="TextBox 23"/>
          <p:cNvSpPr txBox="1"/>
          <p:nvPr/>
        </p:nvSpPr>
        <p:spPr>
          <a:xfrm>
            <a:off x="3233981" y="5949865"/>
            <a:ext cx="708848" cy="307777"/>
          </a:xfrm>
          <a:prstGeom prst="rect">
            <a:avLst/>
          </a:prstGeom>
          <a:noFill/>
        </p:spPr>
        <p:txBody>
          <a:bodyPr wrap="none" rtlCol="0">
            <a:spAutoFit/>
          </a:bodyPr>
          <a:lstStyle/>
          <a:p>
            <a:pPr algn="ctr"/>
            <a:r>
              <a:rPr lang="tr-TR" sz="1400" dirty="0" smtClean="0">
                <a:solidFill>
                  <a:schemeClr val="bg1"/>
                </a:solidFill>
              </a:rPr>
              <a:t>Klavye</a:t>
            </a:r>
            <a:endParaRPr lang="tr-TR" sz="1400" dirty="0">
              <a:solidFill>
                <a:schemeClr val="bg1"/>
              </a:solidFill>
            </a:endParaRPr>
          </a:p>
        </p:txBody>
      </p:sp>
      <p:sp>
        <p:nvSpPr>
          <p:cNvPr id="25" name="TextBox 24"/>
          <p:cNvSpPr txBox="1"/>
          <p:nvPr/>
        </p:nvSpPr>
        <p:spPr>
          <a:xfrm>
            <a:off x="4267879" y="5949865"/>
            <a:ext cx="542136" cy="307777"/>
          </a:xfrm>
          <a:prstGeom prst="rect">
            <a:avLst/>
          </a:prstGeom>
          <a:noFill/>
        </p:spPr>
        <p:txBody>
          <a:bodyPr wrap="none" rtlCol="0">
            <a:spAutoFit/>
          </a:bodyPr>
          <a:lstStyle/>
          <a:p>
            <a:pPr algn="ctr"/>
            <a:r>
              <a:rPr lang="tr-TR" sz="1400" dirty="0" smtClean="0">
                <a:solidFill>
                  <a:schemeClr val="bg1"/>
                </a:solidFill>
              </a:rPr>
              <a:t>Fare</a:t>
            </a:r>
            <a:endParaRPr lang="tr-TR" sz="1400" dirty="0">
              <a:solidFill>
                <a:schemeClr val="bg1"/>
              </a:solidFill>
            </a:endParaRPr>
          </a:p>
        </p:txBody>
      </p:sp>
      <p:sp>
        <p:nvSpPr>
          <p:cNvPr id="26" name="TextBox 25"/>
          <p:cNvSpPr txBox="1"/>
          <p:nvPr/>
        </p:nvSpPr>
        <p:spPr>
          <a:xfrm>
            <a:off x="5035148" y="5895546"/>
            <a:ext cx="979755" cy="461665"/>
          </a:xfrm>
          <a:prstGeom prst="rect">
            <a:avLst/>
          </a:prstGeom>
          <a:noFill/>
        </p:spPr>
        <p:txBody>
          <a:bodyPr wrap="none" rtlCol="0">
            <a:spAutoFit/>
          </a:bodyPr>
          <a:lstStyle/>
          <a:p>
            <a:pPr algn="ctr"/>
            <a:r>
              <a:rPr lang="tr-TR" sz="1200" dirty="0" smtClean="0">
                <a:solidFill>
                  <a:schemeClr val="bg1"/>
                </a:solidFill>
              </a:rPr>
              <a:t>Çıkarılabilir</a:t>
            </a:r>
          </a:p>
          <a:p>
            <a:pPr algn="ctr"/>
            <a:r>
              <a:rPr lang="tr-TR" sz="1200" dirty="0" smtClean="0">
                <a:solidFill>
                  <a:schemeClr val="bg1"/>
                </a:solidFill>
              </a:rPr>
              <a:t>Aygıtlar</a:t>
            </a:r>
            <a:endParaRPr lang="tr-TR" sz="1200" dirty="0">
              <a:solidFill>
                <a:schemeClr val="bg1"/>
              </a:solidFill>
            </a:endParaRPr>
          </a:p>
        </p:txBody>
      </p:sp>
      <p:sp>
        <p:nvSpPr>
          <p:cNvPr id="27" name="TextBox 26"/>
          <p:cNvSpPr txBox="1"/>
          <p:nvPr/>
        </p:nvSpPr>
        <p:spPr>
          <a:xfrm>
            <a:off x="6067424" y="5784857"/>
            <a:ext cx="906017" cy="646331"/>
          </a:xfrm>
          <a:prstGeom prst="rect">
            <a:avLst/>
          </a:prstGeom>
          <a:noFill/>
        </p:spPr>
        <p:txBody>
          <a:bodyPr wrap="none" rtlCol="0">
            <a:spAutoFit/>
          </a:bodyPr>
          <a:lstStyle/>
          <a:p>
            <a:pPr algn="ctr"/>
            <a:r>
              <a:rPr lang="tr-TR" sz="1200" dirty="0" smtClean="0">
                <a:solidFill>
                  <a:schemeClr val="bg1"/>
                </a:solidFill>
              </a:rPr>
              <a:t>Tarayıcı / </a:t>
            </a:r>
          </a:p>
          <a:p>
            <a:pPr algn="ctr"/>
            <a:r>
              <a:rPr lang="tr-TR" sz="1200" dirty="0" smtClean="0">
                <a:solidFill>
                  <a:schemeClr val="bg1"/>
                </a:solidFill>
              </a:rPr>
              <a:t>Mikrofon /</a:t>
            </a:r>
          </a:p>
          <a:p>
            <a:pPr algn="ctr"/>
            <a:r>
              <a:rPr lang="tr-TR" sz="1200" dirty="0" smtClean="0">
                <a:solidFill>
                  <a:schemeClr val="bg1"/>
                </a:solidFill>
              </a:rPr>
              <a:t>Kamera</a:t>
            </a:r>
            <a:endParaRPr lang="tr-TR" sz="1200" dirty="0">
              <a:solidFill>
                <a:schemeClr val="bg1"/>
              </a:solidFill>
            </a:endParaRPr>
          </a:p>
        </p:txBody>
      </p:sp>
      <p:sp>
        <p:nvSpPr>
          <p:cNvPr id="28" name="TextBox 27"/>
          <p:cNvSpPr txBox="1"/>
          <p:nvPr/>
        </p:nvSpPr>
        <p:spPr>
          <a:xfrm>
            <a:off x="7048850" y="5883033"/>
            <a:ext cx="853119" cy="461665"/>
          </a:xfrm>
          <a:prstGeom prst="rect">
            <a:avLst/>
          </a:prstGeom>
          <a:noFill/>
        </p:spPr>
        <p:txBody>
          <a:bodyPr wrap="none" rtlCol="0">
            <a:spAutoFit/>
          </a:bodyPr>
          <a:lstStyle/>
          <a:p>
            <a:pPr algn="ctr"/>
            <a:r>
              <a:rPr lang="tr-TR" sz="1200" dirty="0" smtClean="0">
                <a:solidFill>
                  <a:schemeClr val="bg1"/>
                </a:solidFill>
              </a:rPr>
              <a:t>Harici </a:t>
            </a:r>
          </a:p>
          <a:p>
            <a:pPr algn="ctr"/>
            <a:r>
              <a:rPr lang="tr-TR" sz="1200" dirty="0" smtClean="0">
                <a:solidFill>
                  <a:schemeClr val="bg1"/>
                </a:solidFill>
              </a:rPr>
              <a:t>Kaynaklar</a:t>
            </a:r>
            <a:endParaRPr lang="tr-TR" sz="1200" dirty="0">
              <a:solidFill>
                <a:schemeClr val="bg1"/>
              </a:solidFill>
            </a:endParaRPr>
          </a:p>
        </p:txBody>
      </p:sp>
      <p:sp>
        <p:nvSpPr>
          <p:cNvPr id="29" name="TextBox 28"/>
          <p:cNvSpPr txBox="1"/>
          <p:nvPr/>
        </p:nvSpPr>
        <p:spPr>
          <a:xfrm>
            <a:off x="8048756" y="5885174"/>
            <a:ext cx="853119" cy="461665"/>
          </a:xfrm>
          <a:prstGeom prst="rect">
            <a:avLst/>
          </a:prstGeom>
          <a:noFill/>
        </p:spPr>
        <p:txBody>
          <a:bodyPr wrap="none" rtlCol="0">
            <a:spAutoFit/>
          </a:bodyPr>
          <a:lstStyle/>
          <a:p>
            <a:pPr algn="ctr"/>
            <a:r>
              <a:rPr lang="tr-TR" sz="1200" dirty="0" smtClean="0">
                <a:solidFill>
                  <a:schemeClr val="bg1"/>
                </a:solidFill>
              </a:rPr>
              <a:t>Diğer</a:t>
            </a:r>
          </a:p>
          <a:p>
            <a:pPr algn="ctr"/>
            <a:r>
              <a:rPr lang="tr-TR" sz="1200" dirty="0" smtClean="0">
                <a:solidFill>
                  <a:schemeClr val="bg1"/>
                </a:solidFill>
              </a:rPr>
              <a:t>Kaynaklar</a:t>
            </a:r>
            <a:endParaRPr lang="tr-TR" sz="1200" dirty="0">
              <a:solidFill>
                <a:schemeClr val="bg1"/>
              </a:solidFill>
            </a:endParaRPr>
          </a:p>
        </p:txBody>
      </p:sp>
      <p:sp>
        <p:nvSpPr>
          <p:cNvPr id="37" name="TextBox 36"/>
          <p:cNvSpPr txBox="1"/>
          <p:nvPr/>
        </p:nvSpPr>
        <p:spPr>
          <a:xfrm>
            <a:off x="9968780" y="1508688"/>
            <a:ext cx="1386215" cy="523220"/>
          </a:xfrm>
          <a:prstGeom prst="rect">
            <a:avLst/>
          </a:prstGeom>
          <a:noFill/>
        </p:spPr>
        <p:txBody>
          <a:bodyPr wrap="square" rtlCol="0">
            <a:spAutoFit/>
          </a:bodyPr>
          <a:lstStyle/>
          <a:p>
            <a:r>
              <a:rPr lang="tr-TR" sz="2800" dirty="0" smtClean="0"/>
              <a:t>&lt;1ns</a:t>
            </a:r>
            <a:endParaRPr lang="tr-TR" sz="2800" dirty="0"/>
          </a:p>
        </p:txBody>
      </p:sp>
      <p:sp>
        <p:nvSpPr>
          <p:cNvPr id="3" name="Right Brace 2"/>
          <p:cNvSpPr/>
          <p:nvPr/>
        </p:nvSpPr>
        <p:spPr>
          <a:xfrm>
            <a:off x="9544968" y="884255"/>
            <a:ext cx="312463" cy="17774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cxnSp>
        <p:nvCxnSpPr>
          <p:cNvPr id="34" name="Straight Connector 33"/>
          <p:cNvCxnSpPr/>
          <p:nvPr/>
        </p:nvCxnSpPr>
        <p:spPr>
          <a:xfrm>
            <a:off x="7158441" y="2661735"/>
            <a:ext cx="2370467"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6" name="Right Brace 35"/>
          <p:cNvSpPr/>
          <p:nvPr/>
        </p:nvSpPr>
        <p:spPr>
          <a:xfrm>
            <a:off x="9544968" y="2664378"/>
            <a:ext cx="312463" cy="49378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38" name="TextBox 37"/>
          <p:cNvSpPr txBox="1"/>
          <p:nvPr/>
        </p:nvSpPr>
        <p:spPr>
          <a:xfrm>
            <a:off x="9873491" y="2649658"/>
            <a:ext cx="1386215" cy="523220"/>
          </a:xfrm>
          <a:prstGeom prst="rect">
            <a:avLst/>
          </a:prstGeom>
          <a:noFill/>
        </p:spPr>
        <p:txBody>
          <a:bodyPr wrap="square" rtlCol="0">
            <a:spAutoFit/>
          </a:bodyPr>
          <a:lstStyle/>
          <a:p>
            <a:r>
              <a:rPr lang="tr-TR" sz="2800" dirty="0"/>
              <a:t> </a:t>
            </a:r>
            <a:r>
              <a:rPr lang="tr-TR" sz="2800" dirty="0" smtClean="0"/>
              <a:t>3-10ns</a:t>
            </a:r>
            <a:endParaRPr lang="tr-TR" sz="2800" dirty="0"/>
          </a:p>
        </p:txBody>
      </p:sp>
      <p:sp>
        <p:nvSpPr>
          <p:cNvPr id="39" name="Right Brace 38"/>
          <p:cNvSpPr/>
          <p:nvPr/>
        </p:nvSpPr>
        <p:spPr>
          <a:xfrm>
            <a:off x="9560152" y="3168330"/>
            <a:ext cx="312463" cy="97773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0" name="TextBox 39"/>
          <p:cNvSpPr txBox="1"/>
          <p:nvPr/>
        </p:nvSpPr>
        <p:spPr>
          <a:xfrm>
            <a:off x="9872615" y="3403144"/>
            <a:ext cx="1607346" cy="523220"/>
          </a:xfrm>
          <a:prstGeom prst="rect">
            <a:avLst/>
          </a:prstGeom>
          <a:noFill/>
        </p:spPr>
        <p:txBody>
          <a:bodyPr wrap="square" rtlCol="0">
            <a:spAutoFit/>
          </a:bodyPr>
          <a:lstStyle/>
          <a:p>
            <a:r>
              <a:rPr lang="tr-TR" sz="2800" dirty="0"/>
              <a:t> </a:t>
            </a:r>
            <a:r>
              <a:rPr lang="tr-TR" sz="2800" dirty="0" smtClean="0"/>
              <a:t>10-30ns</a:t>
            </a:r>
            <a:endParaRPr lang="tr-TR" sz="2800" dirty="0"/>
          </a:p>
        </p:txBody>
      </p:sp>
      <p:sp>
        <p:nvSpPr>
          <p:cNvPr id="41" name="Right Brace 40"/>
          <p:cNvSpPr/>
          <p:nvPr/>
        </p:nvSpPr>
        <p:spPr>
          <a:xfrm>
            <a:off x="9560152" y="4163790"/>
            <a:ext cx="312463" cy="113381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42" name="TextBox 41"/>
          <p:cNvSpPr txBox="1"/>
          <p:nvPr/>
        </p:nvSpPr>
        <p:spPr>
          <a:xfrm>
            <a:off x="9837334" y="4469085"/>
            <a:ext cx="1607346" cy="523220"/>
          </a:xfrm>
          <a:prstGeom prst="rect">
            <a:avLst/>
          </a:prstGeom>
          <a:noFill/>
        </p:spPr>
        <p:txBody>
          <a:bodyPr wrap="square" rtlCol="0">
            <a:spAutoFit/>
          </a:bodyPr>
          <a:lstStyle/>
          <a:p>
            <a:r>
              <a:rPr lang="tr-TR" sz="2800" dirty="0"/>
              <a:t> </a:t>
            </a:r>
            <a:r>
              <a:rPr lang="tr-TR" sz="2800" dirty="0" smtClean="0"/>
              <a:t>1-100ms</a:t>
            </a:r>
            <a:endParaRPr lang="tr-TR" sz="2800" dirty="0"/>
          </a:p>
        </p:txBody>
      </p:sp>
      <p:sp>
        <p:nvSpPr>
          <p:cNvPr id="43" name="TextBox 42"/>
          <p:cNvSpPr txBox="1"/>
          <p:nvPr/>
        </p:nvSpPr>
        <p:spPr>
          <a:xfrm>
            <a:off x="10002022" y="5652200"/>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2" name="Title 1"/>
          <p:cNvSpPr>
            <a:spLocks noGrp="1"/>
          </p:cNvSpPr>
          <p:nvPr>
            <p:ph type="title"/>
          </p:nvPr>
        </p:nvSpPr>
        <p:spPr>
          <a:xfrm>
            <a:off x="50241" y="838964"/>
            <a:ext cx="8596668" cy="1320800"/>
          </a:xfrm>
        </p:spPr>
        <p:txBody>
          <a:bodyPr/>
          <a:lstStyle/>
          <a:p>
            <a:r>
              <a:rPr lang="tr-TR" dirty="0" smtClean="0"/>
              <a:t>Bellek Hiyerarşisi</a:t>
            </a:r>
            <a:endParaRPr lang="tr-TR" dirty="0"/>
          </a:p>
        </p:txBody>
      </p:sp>
    </p:spTree>
    <p:extLst>
      <p:ext uri="{BB962C8B-B14F-4D97-AF65-F5344CB8AC3E}">
        <p14:creationId xmlns:p14="http://schemas.microsoft.com/office/powerpoint/2010/main" val="2672247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672460"/>
            <a:ext cx="8596668" cy="1320800"/>
          </a:xfrm>
        </p:spPr>
        <p:txBody>
          <a:bodyPr/>
          <a:lstStyle/>
          <a:p>
            <a:r>
              <a:rPr lang="tr-TR" dirty="0" smtClean="0"/>
              <a:t>İnsan Beyninde Bellek İşlevleri</a:t>
            </a:r>
            <a:endParaRPr lang="tr-TR" dirty="0"/>
          </a:p>
        </p:txBody>
      </p:sp>
      <p:pic>
        <p:nvPicPr>
          <p:cNvPr id="1026" name="Picture 2" descr="Where are memories stored in the brain"/>
          <p:cNvPicPr>
            <a:picLocks noChangeAspect="1" noChangeArrowheads="1"/>
          </p:cNvPicPr>
          <p:nvPr/>
        </p:nvPicPr>
        <p:blipFill rotWithShape="1">
          <a:blip r:embed="rId2">
            <a:extLst>
              <a:ext uri="{28A0092B-C50C-407E-A947-70E740481C1C}">
                <a14:useLocalDpi xmlns:a14="http://schemas.microsoft.com/office/drawing/2010/main" val="0"/>
              </a:ext>
            </a:extLst>
          </a:blip>
          <a:srcRect l="16741" r="15018"/>
          <a:stretch/>
        </p:blipFill>
        <p:spPr bwMode="auto">
          <a:xfrm>
            <a:off x="361506" y="1242299"/>
            <a:ext cx="4550735" cy="51044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757005" y="1532385"/>
            <a:ext cx="4571999" cy="4524315"/>
          </a:xfrm>
          <a:prstGeom prst="rect">
            <a:avLst/>
          </a:prstGeom>
          <a:noFill/>
        </p:spPr>
        <p:txBody>
          <a:bodyPr wrap="square" rtlCol="0">
            <a:spAutoFit/>
          </a:bodyPr>
          <a:lstStyle/>
          <a:p>
            <a:r>
              <a:rPr lang="tr-TR" sz="2400" dirty="0" smtClean="0"/>
              <a:t>Aleni (</a:t>
            </a:r>
            <a:r>
              <a:rPr lang="tr-TR" sz="2400" i="1" dirty="0" err="1" smtClean="0"/>
              <a:t>Explicit</a:t>
            </a:r>
            <a:r>
              <a:rPr lang="tr-TR" sz="2400" dirty="0" smtClean="0"/>
              <a:t>) Bellek:</a:t>
            </a:r>
          </a:p>
          <a:p>
            <a:endParaRPr lang="tr-TR" sz="2400" dirty="0"/>
          </a:p>
          <a:p>
            <a:pPr marL="342900" indent="-342900">
              <a:buFont typeface="Arial" panose="020B0604020202020204" pitchFamily="34" charset="0"/>
              <a:buChar char="•"/>
            </a:pPr>
            <a:r>
              <a:rPr lang="tr-TR" sz="2400" dirty="0" smtClean="0"/>
              <a:t>Başımızdan geçenlere ilişkin anılar (</a:t>
            </a:r>
            <a:r>
              <a:rPr lang="tr-TR" sz="2400" i="1" dirty="0" err="1" smtClean="0"/>
              <a:t>Episodic</a:t>
            </a:r>
            <a:r>
              <a:rPr lang="tr-TR" sz="2400" dirty="0" smtClean="0"/>
              <a:t>)</a:t>
            </a:r>
          </a:p>
          <a:p>
            <a:pPr marL="342900" indent="-342900">
              <a:buFont typeface="Arial" panose="020B0604020202020204" pitchFamily="34" charset="0"/>
              <a:buChar char="•"/>
            </a:pPr>
            <a:r>
              <a:rPr lang="tr-TR" sz="2400" dirty="0" smtClean="0"/>
              <a:t>Gerçekle ve genel bilgiler (</a:t>
            </a:r>
            <a:r>
              <a:rPr lang="tr-TR" sz="2400" i="1" dirty="0" err="1" smtClean="0"/>
              <a:t>Semantic</a:t>
            </a:r>
            <a:r>
              <a:rPr lang="tr-TR" sz="2400" dirty="0" smtClean="0"/>
              <a:t>)</a:t>
            </a:r>
          </a:p>
          <a:p>
            <a:pPr marL="342900" indent="-342900">
              <a:buFont typeface="Arial" panose="020B0604020202020204" pitchFamily="34" charset="0"/>
              <a:buChar char="•"/>
            </a:pPr>
            <a:endParaRPr lang="tr-TR" sz="2400" dirty="0"/>
          </a:p>
          <a:p>
            <a:pPr marL="342900" indent="-342900">
              <a:buFont typeface="Arial" panose="020B0604020202020204" pitchFamily="34" charset="0"/>
              <a:buChar char="•"/>
            </a:pPr>
            <a:endParaRPr lang="tr-TR" sz="2400" dirty="0" smtClean="0"/>
          </a:p>
          <a:p>
            <a:r>
              <a:rPr lang="tr-TR" sz="2400" dirty="0" smtClean="0"/>
              <a:t>Bunlara ilişkin 3 bölge:</a:t>
            </a:r>
          </a:p>
          <a:p>
            <a:pPr marL="342900" indent="-342900">
              <a:buFont typeface="Arial" panose="020B0604020202020204" pitchFamily="34" charset="0"/>
              <a:buChar char="•"/>
            </a:pPr>
            <a:r>
              <a:rPr lang="tr-TR" sz="2400" dirty="0" err="1" smtClean="0"/>
              <a:t>Hippocampus</a:t>
            </a:r>
            <a:endParaRPr lang="tr-TR" sz="2400" dirty="0" smtClean="0"/>
          </a:p>
          <a:p>
            <a:pPr marL="342900" indent="-342900">
              <a:buFont typeface="Arial" panose="020B0604020202020204" pitchFamily="34" charset="0"/>
              <a:buChar char="•"/>
            </a:pPr>
            <a:r>
              <a:rPr lang="tr-TR" sz="2400" dirty="0" err="1" smtClean="0"/>
              <a:t>Neocortex</a:t>
            </a:r>
            <a:endParaRPr lang="tr-TR" sz="2400" dirty="0" smtClean="0"/>
          </a:p>
          <a:p>
            <a:pPr marL="342900" indent="-342900">
              <a:buFont typeface="Arial" panose="020B0604020202020204" pitchFamily="34" charset="0"/>
              <a:buChar char="•"/>
            </a:pPr>
            <a:r>
              <a:rPr lang="tr-TR" sz="2400" dirty="0" err="1" smtClean="0"/>
              <a:t>Amygdala</a:t>
            </a:r>
            <a:endParaRPr lang="tr-TR" sz="2400" dirty="0"/>
          </a:p>
        </p:txBody>
      </p:sp>
      <p:sp>
        <p:nvSpPr>
          <p:cNvPr id="3" name="TextBox 2"/>
          <p:cNvSpPr txBox="1"/>
          <p:nvPr/>
        </p:nvSpPr>
        <p:spPr>
          <a:xfrm>
            <a:off x="361506" y="6382415"/>
            <a:ext cx="6096413" cy="338554"/>
          </a:xfrm>
          <a:prstGeom prst="rect">
            <a:avLst/>
          </a:prstGeom>
          <a:noFill/>
        </p:spPr>
        <p:txBody>
          <a:bodyPr wrap="none" rtlCol="0">
            <a:spAutoFit/>
          </a:bodyPr>
          <a:lstStyle/>
          <a:p>
            <a:r>
              <a:rPr lang="tr-TR" sz="1600" b="1" dirty="0" smtClean="0"/>
              <a:t>Medikal İllüstrasyon: </a:t>
            </a:r>
            <a:r>
              <a:rPr lang="tr-TR" sz="1600" dirty="0" smtClean="0"/>
              <a:t>Dr. Levent EFE </a:t>
            </a:r>
            <a:r>
              <a:rPr lang="tr-TR" sz="1600" dirty="0" err="1" smtClean="0"/>
              <a:t>Medical</a:t>
            </a:r>
            <a:r>
              <a:rPr lang="tr-TR" sz="1600" dirty="0" smtClean="0"/>
              <a:t> </a:t>
            </a:r>
            <a:r>
              <a:rPr lang="tr-TR" sz="1600" dirty="0" err="1" smtClean="0"/>
              <a:t>Illustration</a:t>
            </a:r>
            <a:r>
              <a:rPr lang="tr-TR" sz="1600" dirty="0" smtClean="0"/>
              <a:t> </a:t>
            </a:r>
            <a:r>
              <a:rPr lang="tr-TR" sz="1600" dirty="0" err="1" smtClean="0"/>
              <a:t>Studios</a:t>
            </a:r>
            <a:endParaRPr lang="tr-TR" sz="1600" dirty="0"/>
          </a:p>
        </p:txBody>
      </p:sp>
      <p:sp>
        <p:nvSpPr>
          <p:cNvPr id="6" name="TextBox 5"/>
          <p:cNvSpPr txBox="1"/>
          <p:nvPr/>
        </p:nvSpPr>
        <p:spPr>
          <a:xfrm>
            <a:off x="10076928" y="6346787"/>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1038452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8289" y="335503"/>
            <a:ext cx="8596668" cy="1320800"/>
          </a:xfrm>
        </p:spPr>
        <p:txBody>
          <a:bodyPr/>
          <a:lstStyle/>
          <a:p>
            <a:r>
              <a:rPr lang="tr-TR" dirty="0" smtClean="0"/>
              <a:t>İnsan Beyninde Bellek İşlevleri</a:t>
            </a:r>
            <a:endParaRPr lang="tr-TR" dirty="0"/>
          </a:p>
        </p:txBody>
      </p:sp>
      <p:pic>
        <p:nvPicPr>
          <p:cNvPr id="1026" name="Picture 2" descr="Where are memories stored in the br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21" y="1636876"/>
            <a:ext cx="5888125" cy="45506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86885" y="995903"/>
            <a:ext cx="4571999" cy="3046988"/>
          </a:xfrm>
          <a:prstGeom prst="rect">
            <a:avLst/>
          </a:prstGeom>
          <a:noFill/>
        </p:spPr>
        <p:txBody>
          <a:bodyPr wrap="square" rtlCol="0">
            <a:spAutoFit/>
          </a:bodyPr>
          <a:lstStyle/>
          <a:p>
            <a:r>
              <a:rPr lang="tr-TR" sz="2400" dirty="0" smtClean="0"/>
              <a:t>Örtülü (</a:t>
            </a:r>
            <a:r>
              <a:rPr lang="tr-TR" sz="2400" i="1" dirty="0" err="1" smtClean="0"/>
              <a:t>Implicit</a:t>
            </a:r>
            <a:r>
              <a:rPr lang="tr-TR" sz="2400" dirty="0" smtClean="0"/>
              <a:t>) Bellek:</a:t>
            </a:r>
          </a:p>
          <a:p>
            <a:endParaRPr lang="tr-TR" sz="2400" dirty="0"/>
          </a:p>
          <a:p>
            <a:pPr marL="342900" indent="-342900">
              <a:buFont typeface="Arial" panose="020B0604020202020204" pitchFamily="34" charset="0"/>
              <a:buChar char="•"/>
            </a:pPr>
            <a:r>
              <a:rPr lang="tr-TR" sz="2400" dirty="0" smtClean="0"/>
              <a:t>Motor bellek</a:t>
            </a:r>
          </a:p>
          <a:p>
            <a:pPr marL="342900" indent="-342900">
              <a:buFont typeface="Arial" panose="020B0604020202020204" pitchFamily="34" charset="0"/>
              <a:buChar char="•"/>
            </a:pPr>
            <a:endParaRPr lang="tr-TR" sz="2400" dirty="0"/>
          </a:p>
          <a:p>
            <a:pPr marL="342900" indent="-342900">
              <a:buFont typeface="Arial" panose="020B0604020202020204" pitchFamily="34" charset="0"/>
              <a:buChar char="•"/>
            </a:pPr>
            <a:endParaRPr lang="tr-TR" sz="2400" dirty="0" smtClean="0"/>
          </a:p>
          <a:p>
            <a:r>
              <a:rPr lang="tr-TR" sz="2400" dirty="0" smtClean="0"/>
              <a:t>Bunlara ilişkin 2 bölge:</a:t>
            </a:r>
          </a:p>
          <a:p>
            <a:pPr marL="342900" indent="-342900">
              <a:buFont typeface="Arial" panose="020B0604020202020204" pitchFamily="34" charset="0"/>
              <a:buChar char="•"/>
            </a:pPr>
            <a:r>
              <a:rPr lang="tr-TR" sz="2400" dirty="0" err="1" smtClean="0"/>
              <a:t>Basal</a:t>
            </a:r>
            <a:r>
              <a:rPr lang="tr-TR" sz="2400" dirty="0" smtClean="0"/>
              <a:t> </a:t>
            </a:r>
            <a:r>
              <a:rPr lang="tr-TR" sz="2400" dirty="0" err="1" smtClean="0"/>
              <a:t>Ganglia</a:t>
            </a:r>
            <a:endParaRPr lang="tr-TR" sz="2400" dirty="0" smtClean="0"/>
          </a:p>
          <a:p>
            <a:pPr marL="342900" indent="-342900">
              <a:buFont typeface="Arial" panose="020B0604020202020204" pitchFamily="34" charset="0"/>
              <a:buChar char="•"/>
            </a:pPr>
            <a:r>
              <a:rPr lang="tr-TR" sz="2400" dirty="0" err="1" smtClean="0"/>
              <a:t>Cerebellum</a:t>
            </a:r>
            <a:endParaRPr lang="tr-TR" sz="2400" dirty="0"/>
          </a:p>
        </p:txBody>
      </p:sp>
      <p:sp>
        <p:nvSpPr>
          <p:cNvPr id="7" name="TextBox 6"/>
          <p:cNvSpPr txBox="1"/>
          <p:nvPr/>
        </p:nvSpPr>
        <p:spPr>
          <a:xfrm>
            <a:off x="478644" y="6239065"/>
            <a:ext cx="6096413" cy="338554"/>
          </a:xfrm>
          <a:prstGeom prst="rect">
            <a:avLst/>
          </a:prstGeom>
          <a:noFill/>
        </p:spPr>
        <p:txBody>
          <a:bodyPr wrap="none" rtlCol="0">
            <a:spAutoFit/>
          </a:bodyPr>
          <a:lstStyle/>
          <a:p>
            <a:r>
              <a:rPr lang="tr-TR" sz="1600" b="1" dirty="0" smtClean="0"/>
              <a:t>Medikal İllüstrasyon: </a:t>
            </a:r>
            <a:r>
              <a:rPr lang="tr-TR" sz="1600" dirty="0" smtClean="0"/>
              <a:t>Dr. Levent EFE </a:t>
            </a:r>
            <a:r>
              <a:rPr lang="tr-TR" sz="1600" dirty="0" err="1" smtClean="0"/>
              <a:t>Medical</a:t>
            </a:r>
            <a:r>
              <a:rPr lang="tr-TR" sz="1600" dirty="0" smtClean="0"/>
              <a:t> </a:t>
            </a:r>
            <a:r>
              <a:rPr lang="tr-TR" sz="1600" dirty="0" err="1" smtClean="0"/>
              <a:t>Illustration</a:t>
            </a:r>
            <a:r>
              <a:rPr lang="tr-TR" sz="1600" dirty="0" smtClean="0"/>
              <a:t> </a:t>
            </a:r>
            <a:r>
              <a:rPr lang="tr-TR" sz="1600" dirty="0" err="1" smtClean="0"/>
              <a:t>Studios</a:t>
            </a:r>
            <a:endParaRPr lang="tr-TR" sz="1600" dirty="0"/>
          </a:p>
        </p:txBody>
      </p:sp>
      <p:sp>
        <p:nvSpPr>
          <p:cNvPr id="9" name="TextBox 8"/>
          <p:cNvSpPr txBox="1"/>
          <p:nvPr/>
        </p:nvSpPr>
        <p:spPr>
          <a:xfrm>
            <a:off x="10076928" y="6346787"/>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3366427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98921" y="335503"/>
            <a:ext cx="8596668" cy="1320800"/>
          </a:xfrm>
        </p:spPr>
        <p:txBody>
          <a:bodyPr/>
          <a:lstStyle/>
          <a:p>
            <a:r>
              <a:rPr lang="tr-TR" dirty="0" smtClean="0"/>
              <a:t>İnsan Beyninde Bellek İşlevleri</a:t>
            </a:r>
            <a:endParaRPr lang="tr-TR" dirty="0"/>
          </a:p>
        </p:txBody>
      </p:sp>
      <p:pic>
        <p:nvPicPr>
          <p:cNvPr id="1026" name="Picture 2" descr="Where are memories stored in the br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724" y="2031823"/>
            <a:ext cx="5035161" cy="38914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86885" y="995903"/>
            <a:ext cx="4571999" cy="2677656"/>
          </a:xfrm>
          <a:prstGeom prst="rect">
            <a:avLst/>
          </a:prstGeom>
          <a:noFill/>
        </p:spPr>
        <p:txBody>
          <a:bodyPr wrap="square" rtlCol="0">
            <a:spAutoFit/>
          </a:bodyPr>
          <a:lstStyle/>
          <a:p>
            <a:r>
              <a:rPr lang="tr-TR" sz="2400" dirty="0" smtClean="0"/>
              <a:t>Kısa Süreli İşleyen (</a:t>
            </a:r>
            <a:r>
              <a:rPr lang="tr-TR" sz="2400" i="1" dirty="0" err="1" smtClean="0"/>
              <a:t>Working</a:t>
            </a:r>
            <a:r>
              <a:rPr lang="tr-TR" sz="2400" dirty="0" smtClean="0"/>
              <a:t>) Bellek</a:t>
            </a:r>
          </a:p>
          <a:p>
            <a:endParaRPr lang="tr-TR" sz="2400" dirty="0" smtClean="0"/>
          </a:p>
          <a:p>
            <a:r>
              <a:rPr lang="tr-TR" sz="2400" dirty="0" smtClean="0"/>
              <a:t>Buna ilişkin tek alan:</a:t>
            </a:r>
          </a:p>
          <a:p>
            <a:endParaRPr lang="tr-TR" sz="2400" dirty="0"/>
          </a:p>
          <a:p>
            <a:pPr marL="342900" indent="-342900">
              <a:buFont typeface="Arial" panose="020B0604020202020204" pitchFamily="34" charset="0"/>
              <a:buChar char="•"/>
            </a:pPr>
            <a:r>
              <a:rPr lang="tr-TR" sz="2400" dirty="0" err="1" smtClean="0"/>
              <a:t>Prefrontal</a:t>
            </a:r>
            <a:r>
              <a:rPr lang="tr-TR" sz="2400" dirty="0" smtClean="0"/>
              <a:t> </a:t>
            </a:r>
            <a:r>
              <a:rPr lang="tr-TR" sz="2400" dirty="0" err="1" smtClean="0"/>
              <a:t>Cortex</a:t>
            </a:r>
            <a:endParaRPr lang="tr-TR" sz="2400" dirty="0" smtClean="0"/>
          </a:p>
          <a:p>
            <a:endParaRPr lang="tr-TR" sz="2400" dirty="0"/>
          </a:p>
        </p:txBody>
      </p:sp>
      <p:sp>
        <p:nvSpPr>
          <p:cNvPr id="7" name="TextBox 6"/>
          <p:cNvSpPr txBox="1"/>
          <p:nvPr/>
        </p:nvSpPr>
        <p:spPr>
          <a:xfrm>
            <a:off x="393584" y="6256396"/>
            <a:ext cx="6096413" cy="338554"/>
          </a:xfrm>
          <a:prstGeom prst="rect">
            <a:avLst/>
          </a:prstGeom>
          <a:noFill/>
        </p:spPr>
        <p:txBody>
          <a:bodyPr wrap="none" rtlCol="0">
            <a:spAutoFit/>
          </a:bodyPr>
          <a:lstStyle/>
          <a:p>
            <a:r>
              <a:rPr lang="tr-TR" sz="1600" b="1" dirty="0" smtClean="0"/>
              <a:t>Medikal İllüstrasyon: </a:t>
            </a:r>
            <a:r>
              <a:rPr lang="tr-TR" sz="1600" dirty="0" smtClean="0"/>
              <a:t>Dr. Levent EFE </a:t>
            </a:r>
            <a:r>
              <a:rPr lang="tr-TR" sz="1600" dirty="0" err="1" smtClean="0"/>
              <a:t>Medical</a:t>
            </a:r>
            <a:r>
              <a:rPr lang="tr-TR" sz="1600" dirty="0" smtClean="0"/>
              <a:t> </a:t>
            </a:r>
            <a:r>
              <a:rPr lang="tr-TR" sz="1600" dirty="0" err="1" smtClean="0"/>
              <a:t>Illustration</a:t>
            </a:r>
            <a:r>
              <a:rPr lang="tr-TR" sz="1600" dirty="0" smtClean="0"/>
              <a:t> </a:t>
            </a:r>
            <a:r>
              <a:rPr lang="tr-TR" sz="1600" dirty="0" err="1" smtClean="0"/>
              <a:t>Studios</a:t>
            </a:r>
            <a:endParaRPr lang="tr-TR" sz="1600" dirty="0"/>
          </a:p>
        </p:txBody>
      </p:sp>
      <p:sp>
        <p:nvSpPr>
          <p:cNvPr id="8" name="TextBox 7"/>
          <p:cNvSpPr txBox="1"/>
          <p:nvPr/>
        </p:nvSpPr>
        <p:spPr>
          <a:xfrm>
            <a:off x="10076928" y="6346787"/>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1707081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737437"/>
            <a:ext cx="8596668" cy="1320800"/>
          </a:xfrm>
        </p:spPr>
        <p:txBody>
          <a:bodyPr/>
          <a:lstStyle/>
          <a:p>
            <a:r>
              <a:rPr lang="tr-TR" dirty="0" smtClean="0"/>
              <a:t>İnsan Beyninde Bellek İşlevleri</a:t>
            </a:r>
            <a:endParaRPr lang="tr-TR" dirty="0"/>
          </a:p>
        </p:txBody>
      </p:sp>
      <p:sp>
        <p:nvSpPr>
          <p:cNvPr id="4" name="TextBox 3"/>
          <p:cNvSpPr txBox="1"/>
          <p:nvPr/>
        </p:nvSpPr>
        <p:spPr>
          <a:xfrm>
            <a:off x="5566789" y="1286540"/>
            <a:ext cx="5172096" cy="4708981"/>
          </a:xfrm>
          <a:prstGeom prst="rect">
            <a:avLst/>
          </a:prstGeom>
          <a:noFill/>
        </p:spPr>
        <p:txBody>
          <a:bodyPr wrap="square" rtlCol="0">
            <a:spAutoFit/>
          </a:bodyPr>
          <a:lstStyle/>
          <a:p>
            <a:r>
              <a:rPr lang="tr-TR" sz="2000" dirty="0" smtClean="0"/>
              <a:t>Aleni (</a:t>
            </a:r>
            <a:r>
              <a:rPr lang="tr-TR" sz="2000" i="1" dirty="0" err="1" smtClean="0"/>
              <a:t>Explicit</a:t>
            </a:r>
            <a:r>
              <a:rPr lang="tr-TR" sz="2000" dirty="0" smtClean="0"/>
              <a:t>) Bellek:</a:t>
            </a:r>
          </a:p>
          <a:p>
            <a:endParaRPr lang="tr-TR" sz="2000" dirty="0"/>
          </a:p>
          <a:p>
            <a:pPr marL="342900" indent="-342900">
              <a:buFont typeface="Arial" panose="020B0604020202020204" pitchFamily="34" charset="0"/>
              <a:buChar char="•"/>
            </a:pPr>
            <a:r>
              <a:rPr lang="tr-TR" sz="2000" dirty="0" smtClean="0"/>
              <a:t>Başımızdan geçenlere ilişkin anılar (</a:t>
            </a:r>
            <a:r>
              <a:rPr lang="tr-TR" sz="2000" i="1" dirty="0" err="1" smtClean="0"/>
              <a:t>Episodic</a:t>
            </a:r>
            <a:r>
              <a:rPr lang="tr-TR" sz="2000" dirty="0" smtClean="0"/>
              <a:t>)</a:t>
            </a:r>
          </a:p>
          <a:p>
            <a:pPr marL="342900" indent="-342900">
              <a:buFont typeface="Arial" panose="020B0604020202020204" pitchFamily="34" charset="0"/>
              <a:buChar char="•"/>
            </a:pPr>
            <a:r>
              <a:rPr lang="tr-TR" sz="2000" dirty="0" smtClean="0"/>
              <a:t>Gerçekle ve genel bilgiler (</a:t>
            </a:r>
            <a:r>
              <a:rPr lang="tr-TR" sz="2000" i="1" dirty="0" err="1" smtClean="0"/>
              <a:t>Semantic</a:t>
            </a:r>
            <a:r>
              <a:rPr lang="tr-TR" sz="2000" dirty="0" smtClean="0"/>
              <a:t>)</a:t>
            </a:r>
          </a:p>
          <a:p>
            <a:pPr marL="342900" indent="-342900">
              <a:buFont typeface="Arial" panose="020B0604020202020204" pitchFamily="34" charset="0"/>
              <a:buChar char="•"/>
            </a:pPr>
            <a:endParaRPr lang="tr-TR" sz="2000" dirty="0"/>
          </a:p>
          <a:p>
            <a:pPr marL="342900" indent="-342900">
              <a:buFont typeface="Arial" panose="020B0604020202020204" pitchFamily="34" charset="0"/>
              <a:buChar char="•"/>
            </a:pPr>
            <a:endParaRPr lang="tr-TR" sz="2000" dirty="0" smtClean="0"/>
          </a:p>
          <a:p>
            <a:pPr marL="342900" indent="-342900">
              <a:buFont typeface="Arial" panose="020B0604020202020204" pitchFamily="34" charset="0"/>
              <a:buChar char="•"/>
            </a:pPr>
            <a:r>
              <a:rPr lang="tr-TR" sz="2000" dirty="0" err="1" smtClean="0"/>
              <a:t>Hippocampus’te</a:t>
            </a:r>
            <a:r>
              <a:rPr lang="tr-TR" sz="2000" dirty="0" smtClean="0"/>
              <a:t> </a:t>
            </a:r>
            <a:r>
              <a:rPr lang="tr-TR" sz="2000" i="1" dirty="0" err="1" smtClean="0"/>
              <a:t>Episodic</a:t>
            </a:r>
            <a:r>
              <a:rPr lang="tr-TR" sz="2000" dirty="0" smtClean="0"/>
              <a:t> anılar depolanır ve indekslenir (Henry </a:t>
            </a:r>
            <a:r>
              <a:rPr lang="tr-TR" sz="2000" dirty="0" err="1" smtClean="0"/>
              <a:t>Molaison</a:t>
            </a:r>
            <a:r>
              <a:rPr lang="tr-TR" sz="2000" dirty="0" smtClean="0"/>
              <a:t> vakası)</a:t>
            </a:r>
          </a:p>
          <a:p>
            <a:pPr marL="342900" indent="-342900">
              <a:buFont typeface="Arial" panose="020B0604020202020204" pitchFamily="34" charset="0"/>
              <a:buChar char="•"/>
            </a:pPr>
            <a:r>
              <a:rPr lang="tr-TR" sz="2000" i="1" dirty="0" err="1" smtClean="0"/>
              <a:t>Semantic</a:t>
            </a:r>
            <a:r>
              <a:rPr lang="tr-TR" sz="2000" dirty="0" smtClean="0"/>
              <a:t> bilgiler uyku esnasında (?) </a:t>
            </a:r>
            <a:r>
              <a:rPr lang="tr-TR" sz="2000" dirty="0" err="1" smtClean="0"/>
              <a:t>Hippocampus’ten</a:t>
            </a:r>
            <a:r>
              <a:rPr lang="tr-TR" sz="2000" dirty="0" smtClean="0"/>
              <a:t> </a:t>
            </a:r>
            <a:r>
              <a:rPr lang="tr-TR" sz="2000" dirty="0" err="1" smtClean="0"/>
              <a:t>Neocortex’e</a:t>
            </a:r>
            <a:r>
              <a:rPr lang="tr-TR" sz="2000" dirty="0" smtClean="0"/>
              <a:t> aktarılır</a:t>
            </a:r>
          </a:p>
          <a:p>
            <a:pPr marL="342900" indent="-342900">
              <a:buFont typeface="Arial" panose="020B0604020202020204" pitchFamily="34" charset="0"/>
              <a:buChar char="•"/>
            </a:pPr>
            <a:r>
              <a:rPr lang="tr-TR" sz="2000" dirty="0" err="1" smtClean="0"/>
              <a:t>Amygdala</a:t>
            </a:r>
            <a:r>
              <a:rPr lang="tr-TR" sz="2000" dirty="0" smtClean="0"/>
              <a:t>, anılarla ilintili duyguların depolanmasında rol oynar; özellikle de korkularla ilgili olanların!...</a:t>
            </a:r>
            <a:endParaRPr lang="tr-TR" sz="2000" dirty="0"/>
          </a:p>
        </p:txBody>
      </p:sp>
      <p:sp>
        <p:nvSpPr>
          <p:cNvPr id="7" name="TextBox 6"/>
          <p:cNvSpPr txBox="1"/>
          <p:nvPr/>
        </p:nvSpPr>
        <p:spPr>
          <a:xfrm>
            <a:off x="414849" y="6394918"/>
            <a:ext cx="6096413" cy="338554"/>
          </a:xfrm>
          <a:prstGeom prst="rect">
            <a:avLst/>
          </a:prstGeom>
          <a:noFill/>
        </p:spPr>
        <p:txBody>
          <a:bodyPr wrap="none" rtlCol="0">
            <a:spAutoFit/>
          </a:bodyPr>
          <a:lstStyle/>
          <a:p>
            <a:r>
              <a:rPr lang="tr-TR" sz="1600" b="1" dirty="0" smtClean="0"/>
              <a:t>Medikal İllüstrasyon: </a:t>
            </a:r>
            <a:r>
              <a:rPr lang="tr-TR" sz="1600" dirty="0" smtClean="0"/>
              <a:t>Dr. Levent EFE </a:t>
            </a:r>
            <a:r>
              <a:rPr lang="tr-TR" sz="1600" dirty="0" err="1" smtClean="0"/>
              <a:t>Medical</a:t>
            </a:r>
            <a:r>
              <a:rPr lang="tr-TR" sz="1600" dirty="0" smtClean="0"/>
              <a:t> </a:t>
            </a:r>
            <a:r>
              <a:rPr lang="tr-TR" sz="1600" dirty="0" err="1" smtClean="0"/>
              <a:t>Illustration</a:t>
            </a:r>
            <a:r>
              <a:rPr lang="tr-TR" sz="1600" dirty="0" smtClean="0"/>
              <a:t> </a:t>
            </a:r>
            <a:r>
              <a:rPr lang="tr-TR" sz="1600" dirty="0" err="1" smtClean="0"/>
              <a:t>Studios</a:t>
            </a:r>
            <a:endParaRPr lang="tr-TR" sz="1600" dirty="0"/>
          </a:p>
        </p:txBody>
      </p:sp>
      <p:sp>
        <p:nvSpPr>
          <p:cNvPr id="8" name="TextBox 7"/>
          <p:cNvSpPr txBox="1"/>
          <p:nvPr/>
        </p:nvSpPr>
        <p:spPr>
          <a:xfrm>
            <a:off x="10076928" y="6346787"/>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pic>
        <p:nvPicPr>
          <p:cNvPr id="9" name="Picture 2" descr="Where are memories stored in the br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724" y="2031823"/>
            <a:ext cx="5035161" cy="389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3801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760770"/>
            <a:ext cx="8596668" cy="1320800"/>
          </a:xfrm>
        </p:spPr>
        <p:txBody>
          <a:bodyPr/>
          <a:lstStyle/>
          <a:p>
            <a:r>
              <a:rPr lang="tr-TR" dirty="0" smtClean="0"/>
              <a:t>İnsan Beyninde Bellek İşlevleri</a:t>
            </a:r>
            <a:endParaRPr lang="tr-TR" dirty="0"/>
          </a:p>
        </p:txBody>
      </p:sp>
      <p:sp>
        <p:nvSpPr>
          <p:cNvPr id="4" name="TextBox 3"/>
          <p:cNvSpPr txBox="1"/>
          <p:nvPr/>
        </p:nvSpPr>
        <p:spPr>
          <a:xfrm>
            <a:off x="6138609" y="1527937"/>
            <a:ext cx="4571999" cy="4401205"/>
          </a:xfrm>
          <a:prstGeom prst="rect">
            <a:avLst/>
          </a:prstGeom>
          <a:noFill/>
        </p:spPr>
        <p:txBody>
          <a:bodyPr wrap="square" rtlCol="0">
            <a:spAutoFit/>
          </a:bodyPr>
          <a:lstStyle/>
          <a:p>
            <a:r>
              <a:rPr lang="tr-TR" sz="2000" dirty="0" smtClean="0"/>
              <a:t>Örtülü (</a:t>
            </a:r>
            <a:r>
              <a:rPr lang="tr-TR" sz="2000" i="1" dirty="0" err="1" smtClean="0"/>
              <a:t>Implicit</a:t>
            </a:r>
            <a:r>
              <a:rPr lang="tr-TR" sz="2000" dirty="0" smtClean="0"/>
              <a:t>) Bellek:</a:t>
            </a:r>
          </a:p>
          <a:p>
            <a:endParaRPr lang="tr-TR" sz="2000" dirty="0"/>
          </a:p>
          <a:p>
            <a:pPr marL="342900" indent="-342900">
              <a:buFont typeface="Arial" panose="020B0604020202020204" pitchFamily="34" charset="0"/>
              <a:buChar char="•"/>
            </a:pPr>
            <a:r>
              <a:rPr lang="tr-TR" sz="2000" dirty="0" smtClean="0"/>
              <a:t>Motor bellek</a:t>
            </a:r>
          </a:p>
          <a:p>
            <a:pPr marL="342900" indent="-342900">
              <a:buFont typeface="Arial" panose="020B0604020202020204" pitchFamily="34" charset="0"/>
              <a:buChar char="•"/>
            </a:pPr>
            <a:endParaRPr lang="tr-TR" sz="2000" dirty="0"/>
          </a:p>
          <a:p>
            <a:pPr marL="342900" indent="-342900">
              <a:buFont typeface="Arial" panose="020B0604020202020204" pitchFamily="34" charset="0"/>
              <a:buChar char="•"/>
            </a:pPr>
            <a:endParaRPr lang="tr-TR" sz="2000" dirty="0" smtClean="0"/>
          </a:p>
          <a:p>
            <a:pPr marL="342900" indent="-342900">
              <a:buFont typeface="Arial" panose="020B0604020202020204" pitchFamily="34" charset="0"/>
              <a:buChar char="•"/>
            </a:pPr>
            <a:r>
              <a:rPr lang="tr-TR" sz="2000" dirty="0" err="1" smtClean="0"/>
              <a:t>Basal</a:t>
            </a:r>
            <a:r>
              <a:rPr lang="tr-TR" sz="2000" dirty="0" smtClean="0"/>
              <a:t> </a:t>
            </a:r>
            <a:r>
              <a:rPr lang="tr-TR" dirty="0" err="1" smtClean="0"/>
              <a:t>Ganglia</a:t>
            </a:r>
            <a:r>
              <a:rPr lang="tr-TR" sz="2000" dirty="0" smtClean="0"/>
              <a:t>, hareketler, alışkanlıklar ve öğrenme ile ilgili bellek bölgesidir. Enstrüman çalma, dans </a:t>
            </a:r>
            <a:r>
              <a:rPr lang="tr-TR" sz="2000" dirty="0" err="1" smtClean="0"/>
              <a:t>vb</a:t>
            </a:r>
            <a:r>
              <a:rPr lang="tr-TR" sz="2000" dirty="0" smtClean="0"/>
              <a:t> hususlarda etkilidir. Parkinson’da en çok etkilenen yerdir.</a:t>
            </a:r>
          </a:p>
          <a:p>
            <a:pPr marL="342900" indent="-342900">
              <a:buFont typeface="Arial" panose="020B0604020202020204" pitchFamily="34" charset="0"/>
              <a:buChar char="•"/>
            </a:pPr>
            <a:endParaRPr lang="tr-TR" sz="2000" dirty="0" smtClean="0"/>
          </a:p>
          <a:p>
            <a:pPr marL="342900" indent="-342900">
              <a:buFont typeface="Arial" panose="020B0604020202020204" pitchFamily="34" charset="0"/>
              <a:buChar char="•"/>
            </a:pPr>
            <a:r>
              <a:rPr lang="tr-TR" sz="2000" dirty="0" err="1" smtClean="0"/>
              <a:t>Cerebellum</a:t>
            </a:r>
            <a:r>
              <a:rPr lang="tr-TR" sz="2000" dirty="0" smtClean="0"/>
              <a:t>, ince motor kontrolde önemlidir.</a:t>
            </a:r>
            <a:endParaRPr lang="tr-TR" sz="2000" dirty="0"/>
          </a:p>
        </p:txBody>
      </p:sp>
      <p:sp>
        <p:nvSpPr>
          <p:cNvPr id="7" name="TextBox 6"/>
          <p:cNvSpPr txBox="1"/>
          <p:nvPr/>
        </p:nvSpPr>
        <p:spPr>
          <a:xfrm>
            <a:off x="484423" y="6357755"/>
            <a:ext cx="6096413" cy="338554"/>
          </a:xfrm>
          <a:prstGeom prst="rect">
            <a:avLst/>
          </a:prstGeom>
          <a:noFill/>
        </p:spPr>
        <p:txBody>
          <a:bodyPr wrap="none" rtlCol="0">
            <a:spAutoFit/>
          </a:bodyPr>
          <a:lstStyle/>
          <a:p>
            <a:r>
              <a:rPr lang="tr-TR" sz="1600" b="1" dirty="0" smtClean="0"/>
              <a:t>Medikal İllüstrasyon: </a:t>
            </a:r>
            <a:r>
              <a:rPr lang="tr-TR" sz="1600" dirty="0" smtClean="0"/>
              <a:t>Dr. Levent EFE </a:t>
            </a:r>
            <a:r>
              <a:rPr lang="tr-TR" sz="1600" dirty="0" err="1" smtClean="0"/>
              <a:t>Medical</a:t>
            </a:r>
            <a:r>
              <a:rPr lang="tr-TR" sz="1600" dirty="0" smtClean="0"/>
              <a:t> </a:t>
            </a:r>
            <a:r>
              <a:rPr lang="tr-TR" sz="1600" dirty="0" err="1" smtClean="0"/>
              <a:t>Illustration</a:t>
            </a:r>
            <a:r>
              <a:rPr lang="tr-TR" sz="1600" dirty="0" smtClean="0"/>
              <a:t> </a:t>
            </a:r>
            <a:r>
              <a:rPr lang="tr-TR" sz="1600" dirty="0" err="1" smtClean="0"/>
              <a:t>Studios</a:t>
            </a:r>
            <a:endParaRPr lang="tr-TR" sz="1600" dirty="0"/>
          </a:p>
        </p:txBody>
      </p:sp>
      <p:sp>
        <p:nvSpPr>
          <p:cNvPr id="8" name="TextBox 7"/>
          <p:cNvSpPr txBox="1"/>
          <p:nvPr/>
        </p:nvSpPr>
        <p:spPr>
          <a:xfrm>
            <a:off x="10076928" y="6346787"/>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pic>
        <p:nvPicPr>
          <p:cNvPr id="9" name="Picture 2" descr="Where are memories stored in the br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724" y="2031823"/>
            <a:ext cx="5035161" cy="389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2389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4191" y="947920"/>
            <a:ext cx="8596668" cy="1320800"/>
          </a:xfrm>
        </p:spPr>
        <p:txBody>
          <a:bodyPr/>
          <a:lstStyle/>
          <a:p>
            <a:r>
              <a:rPr lang="tr-TR" dirty="0" smtClean="0"/>
              <a:t>İnsan Beyninde Bellek İşlevleri</a:t>
            </a:r>
            <a:endParaRPr lang="tr-TR" dirty="0"/>
          </a:p>
        </p:txBody>
      </p:sp>
      <p:sp>
        <p:nvSpPr>
          <p:cNvPr id="4" name="TextBox 3"/>
          <p:cNvSpPr txBox="1"/>
          <p:nvPr/>
        </p:nvSpPr>
        <p:spPr>
          <a:xfrm>
            <a:off x="6445529" y="2031823"/>
            <a:ext cx="4571999" cy="3785652"/>
          </a:xfrm>
          <a:prstGeom prst="rect">
            <a:avLst/>
          </a:prstGeom>
          <a:noFill/>
        </p:spPr>
        <p:txBody>
          <a:bodyPr wrap="square" rtlCol="0">
            <a:spAutoFit/>
          </a:bodyPr>
          <a:lstStyle/>
          <a:p>
            <a:r>
              <a:rPr lang="tr-TR" sz="2000" dirty="0" smtClean="0"/>
              <a:t>Kısa Süreli İşleyen (</a:t>
            </a:r>
            <a:r>
              <a:rPr lang="tr-TR" sz="2000" i="1" dirty="0" err="1" smtClean="0"/>
              <a:t>Working</a:t>
            </a:r>
            <a:r>
              <a:rPr lang="tr-TR" sz="2000" dirty="0" smtClean="0"/>
              <a:t>) Bellek</a:t>
            </a:r>
          </a:p>
          <a:p>
            <a:endParaRPr lang="tr-TR" sz="2000" dirty="0" smtClean="0"/>
          </a:p>
          <a:p>
            <a:r>
              <a:rPr lang="tr-TR" sz="2000" dirty="0" err="1" smtClean="0"/>
              <a:t>Prefrontal</a:t>
            </a:r>
            <a:r>
              <a:rPr lang="tr-TR" sz="2000" dirty="0" smtClean="0"/>
              <a:t> </a:t>
            </a:r>
            <a:r>
              <a:rPr lang="tr-TR" sz="2000" dirty="0" err="1" smtClean="0"/>
              <a:t>Cortex</a:t>
            </a:r>
            <a:r>
              <a:rPr lang="tr-TR" sz="2000" dirty="0" smtClean="0"/>
              <a:t>, memeli hayvanların beyinlerindeki en yeni eklentidir.</a:t>
            </a:r>
          </a:p>
          <a:p>
            <a:endParaRPr lang="tr-TR" sz="2000" dirty="0"/>
          </a:p>
          <a:p>
            <a:r>
              <a:rPr lang="tr-TR" sz="2000" dirty="0" smtClean="0"/>
              <a:t>Bilişsel işlevlerimizin çoğunu üstlenir. </a:t>
            </a:r>
          </a:p>
          <a:p>
            <a:endParaRPr lang="tr-TR" sz="2000" dirty="0"/>
          </a:p>
          <a:p>
            <a:r>
              <a:rPr lang="tr-TR" sz="2000" dirty="0" smtClean="0"/>
              <a:t>Kısa vadeli bellek gerektiren işlevlerde aktif olduğu MRI sayesinde belirlenmiştir. Sol taraf sözel; sağ taraf ise uzamsal işleyen bellektir</a:t>
            </a:r>
          </a:p>
          <a:p>
            <a:endParaRPr lang="tr-TR" sz="2000" dirty="0"/>
          </a:p>
        </p:txBody>
      </p:sp>
      <p:sp>
        <p:nvSpPr>
          <p:cNvPr id="7" name="TextBox 6"/>
          <p:cNvSpPr txBox="1"/>
          <p:nvPr/>
        </p:nvSpPr>
        <p:spPr>
          <a:xfrm>
            <a:off x="349116" y="6346787"/>
            <a:ext cx="6096413" cy="338554"/>
          </a:xfrm>
          <a:prstGeom prst="rect">
            <a:avLst/>
          </a:prstGeom>
          <a:noFill/>
        </p:spPr>
        <p:txBody>
          <a:bodyPr wrap="none" rtlCol="0">
            <a:spAutoFit/>
          </a:bodyPr>
          <a:lstStyle/>
          <a:p>
            <a:r>
              <a:rPr lang="tr-TR" sz="1600" b="1" dirty="0" smtClean="0"/>
              <a:t>Medikal İllüstrasyon: </a:t>
            </a:r>
            <a:r>
              <a:rPr lang="tr-TR" sz="1600" dirty="0" smtClean="0"/>
              <a:t>Dr. Levent EFE </a:t>
            </a:r>
            <a:r>
              <a:rPr lang="tr-TR" sz="1600" dirty="0" err="1" smtClean="0"/>
              <a:t>Medical</a:t>
            </a:r>
            <a:r>
              <a:rPr lang="tr-TR" sz="1600" dirty="0" smtClean="0"/>
              <a:t> </a:t>
            </a:r>
            <a:r>
              <a:rPr lang="tr-TR" sz="1600" dirty="0" err="1" smtClean="0"/>
              <a:t>Illustration</a:t>
            </a:r>
            <a:r>
              <a:rPr lang="tr-TR" sz="1600" dirty="0" smtClean="0"/>
              <a:t> </a:t>
            </a:r>
            <a:r>
              <a:rPr lang="tr-TR" sz="1600" dirty="0" err="1" smtClean="0"/>
              <a:t>Studios</a:t>
            </a:r>
            <a:endParaRPr lang="tr-TR" sz="1600" dirty="0"/>
          </a:p>
        </p:txBody>
      </p:sp>
      <p:sp>
        <p:nvSpPr>
          <p:cNvPr id="8" name="TextBox 7"/>
          <p:cNvSpPr txBox="1"/>
          <p:nvPr/>
        </p:nvSpPr>
        <p:spPr>
          <a:xfrm>
            <a:off x="10076928" y="6346787"/>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pic>
        <p:nvPicPr>
          <p:cNvPr id="9" name="Picture 2" descr="Where are memories stored in the br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724" y="2031823"/>
            <a:ext cx="5035161" cy="389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0944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83982" y="481295"/>
            <a:ext cx="8596668" cy="1320800"/>
          </a:xfrm>
        </p:spPr>
        <p:txBody>
          <a:bodyPr/>
          <a:lstStyle/>
          <a:p>
            <a:r>
              <a:rPr lang="tr-TR" dirty="0" smtClean="0"/>
              <a:t>İnsan Beyni – Bilgisayar Karşılaştırması</a:t>
            </a:r>
            <a:endParaRPr lang="tr-TR" dirty="0"/>
          </a:p>
        </p:txBody>
      </p:sp>
      <p:graphicFrame>
        <p:nvGraphicFramePr>
          <p:cNvPr id="3" name="Table 2"/>
          <p:cNvGraphicFramePr>
            <a:graphicFrameLocks noGrp="1"/>
          </p:cNvGraphicFramePr>
          <p:nvPr>
            <p:extLst/>
          </p:nvPr>
        </p:nvGraphicFramePr>
        <p:xfrm>
          <a:off x="281355" y="1141695"/>
          <a:ext cx="11575700" cy="5112938"/>
        </p:xfrm>
        <a:graphic>
          <a:graphicData uri="http://schemas.openxmlformats.org/drawingml/2006/table">
            <a:tbl>
              <a:tblPr firstRow="1" bandRow="1">
                <a:tableStyleId>{5C22544A-7EE6-4342-B048-85BDC9FD1C3A}</a:tableStyleId>
              </a:tblPr>
              <a:tblGrid>
                <a:gridCol w="2019718">
                  <a:extLst>
                    <a:ext uri="{9D8B030D-6E8A-4147-A177-3AD203B41FA5}">
                      <a16:colId xmlns:a16="http://schemas.microsoft.com/office/drawing/2014/main" val="330602270"/>
                    </a:ext>
                  </a:extLst>
                </a:gridCol>
                <a:gridCol w="5045678">
                  <a:extLst>
                    <a:ext uri="{9D8B030D-6E8A-4147-A177-3AD203B41FA5}">
                      <a16:colId xmlns:a16="http://schemas.microsoft.com/office/drawing/2014/main" val="704877095"/>
                    </a:ext>
                  </a:extLst>
                </a:gridCol>
                <a:gridCol w="4510304">
                  <a:extLst>
                    <a:ext uri="{9D8B030D-6E8A-4147-A177-3AD203B41FA5}">
                      <a16:colId xmlns:a16="http://schemas.microsoft.com/office/drawing/2014/main" val="3901589698"/>
                    </a:ext>
                  </a:extLst>
                </a:gridCol>
              </a:tblGrid>
              <a:tr h="466039">
                <a:tc>
                  <a:txBody>
                    <a:bodyPr/>
                    <a:lstStyle/>
                    <a:p>
                      <a:endParaRPr lang="tr-TR" dirty="0"/>
                    </a:p>
                  </a:txBody>
                  <a:tcPr/>
                </a:tc>
                <a:tc>
                  <a:txBody>
                    <a:bodyPr/>
                    <a:lstStyle/>
                    <a:p>
                      <a:r>
                        <a:rPr lang="tr-TR" dirty="0" smtClean="0"/>
                        <a:t>Beyin</a:t>
                      </a:r>
                      <a:endParaRPr lang="tr-TR" dirty="0"/>
                    </a:p>
                  </a:txBody>
                  <a:tcPr/>
                </a:tc>
                <a:tc>
                  <a:txBody>
                    <a:bodyPr/>
                    <a:lstStyle/>
                    <a:p>
                      <a:r>
                        <a:rPr lang="tr-TR" dirty="0" smtClean="0"/>
                        <a:t>Bilgisayar</a:t>
                      </a:r>
                      <a:endParaRPr lang="tr-TR" dirty="0"/>
                    </a:p>
                  </a:txBody>
                  <a:tcPr/>
                </a:tc>
                <a:extLst>
                  <a:ext uri="{0D108BD9-81ED-4DB2-BD59-A6C34878D82A}">
                    <a16:rowId xmlns:a16="http://schemas.microsoft.com/office/drawing/2014/main" val="2736491199"/>
                  </a:ext>
                </a:extLst>
              </a:tr>
              <a:tr h="806419">
                <a:tc>
                  <a:txBody>
                    <a:bodyPr/>
                    <a:lstStyle/>
                    <a:p>
                      <a:r>
                        <a:rPr lang="tr-TR" dirty="0" smtClean="0"/>
                        <a:t>Genel Yapı</a:t>
                      </a:r>
                      <a:endParaRPr lang="tr-TR" dirty="0"/>
                    </a:p>
                  </a:txBody>
                  <a:tcPr/>
                </a:tc>
                <a:tc>
                  <a:txBody>
                    <a:bodyPr/>
                    <a:lstStyle/>
                    <a:p>
                      <a:r>
                        <a:rPr lang="tr-TR" dirty="0" smtClean="0"/>
                        <a:t>Nöronlar</a:t>
                      </a:r>
                      <a:r>
                        <a:rPr lang="tr-TR" baseline="0" dirty="0" smtClean="0"/>
                        <a:t> ve </a:t>
                      </a:r>
                      <a:r>
                        <a:rPr lang="tr-TR" baseline="0" dirty="0" err="1" smtClean="0"/>
                        <a:t>Sinapslar</a:t>
                      </a:r>
                      <a:endParaRPr lang="tr-TR" dirty="0"/>
                    </a:p>
                  </a:txBody>
                  <a:tcPr/>
                </a:tc>
                <a:tc>
                  <a:txBody>
                    <a:bodyPr/>
                    <a:lstStyle/>
                    <a:p>
                      <a:r>
                        <a:rPr lang="tr-TR" dirty="0" smtClean="0"/>
                        <a:t>Entegre devreler,</a:t>
                      </a:r>
                      <a:r>
                        <a:rPr lang="tr-TR" baseline="0" dirty="0" smtClean="0"/>
                        <a:t> </a:t>
                      </a:r>
                      <a:r>
                        <a:rPr lang="tr-TR" baseline="0" dirty="0" err="1" smtClean="0"/>
                        <a:t>transistörler</a:t>
                      </a:r>
                      <a:r>
                        <a:rPr lang="tr-TR" baseline="0" dirty="0" smtClean="0"/>
                        <a:t>, diyotlar, vb.</a:t>
                      </a:r>
                      <a:endParaRPr lang="tr-TR" dirty="0"/>
                    </a:p>
                  </a:txBody>
                  <a:tcPr/>
                </a:tc>
                <a:extLst>
                  <a:ext uri="{0D108BD9-81ED-4DB2-BD59-A6C34878D82A}">
                    <a16:rowId xmlns:a16="http://schemas.microsoft.com/office/drawing/2014/main" val="1487198356"/>
                  </a:ext>
                </a:extLst>
              </a:tr>
              <a:tr h="806419">
                <a:tc>
                  <a:txBody>
                    <a:bodyPr/>
                    <a:lstStyle/>
                    <a:p>
                      <a:r>
                        <a:rPr lang="tr-TR" dirty="0" smtClean="0"/>
                        <a:t>Bilgi Depolama</a:t>
                      </a:r>
                      <a:endParaRPr lang="tr-TR" dirty="0"/>
                    </a:p>
                  </a:txBody>
                  <a:tcPr/>
                </a:tc>
                <a:tc>
                  <a:txBody>
                    <a:bodyPr/>
                    <a:lstStyle/>
                    <a:p>
                      <a:r>
                        <a:rPr lang="tr-TR" dirty="0" smtClean="0"/>
                        <a:t>Elektrokimyasal ve elektriksel</a:t>
                      </a:r>
                      <a:r>
                        <a:rPr lang="tr-TR" baseline="0" dirty="0" smtClean="0"/>
                        <a:t> darbeler aracılığıyla</a:t>
                      </a:r>
                    </a:p>
                    <a:p>
                      <a:endParaRPr lang="tr-TR" baseline="0" dirty="0" smtClean="0"/>
                    </a:p>
                    <a:p>
                      <a:r>
                        <a:rPr lang="tr-TR" baseline="0" dirty="0" smtClean="0"/>
                        <a:t>23 farklı şekilde</a:t>
                      </a:r>
                      <a:r>
                        <a:rPr lang="tr-TR" dirty="0" smtClean="0"/>
                        <a:t> </a:t>
                      </a:r>
                      <a:endParaRPr lang="tr-TR" dirty="0"/>
                    </a:p>
                  </a:txBody>
                  <a:tcPr/>
                </a:tc>
                <a:tc>
                  <a:txBody>
                    <a:bodyPr/>
                    <a:lstStyle/>
                    <a:p>
                      <a:r>
                        <a:rPr lang="tr-TR" dirty="0" smtClean="0"/>
                        <a:t>Yarı iletken birimlerde sinyal seviyeleri ile</a:t>
                      </a:r>
                    </a:p>
                    <a:p>
                      <a:endParaRPr lang="tr-TR" dirty="0" smtClean="0"/>
                    </a:p>
                    <a:p>
                      <a:r>
                        <a:rPr lang="tr-TR" dirty="0" smtClean="0"/>
                        <a:t>2</a:t>
                      </a:r>
                      <a:r>
                        <a:rPr lang="tr-TR" baseline="0" dirty="0" smtClean="0"/>
                        <a:t> farklı şekilde (0 ve 1)</a:t>
                      </a:r>
                      <a:endParaRPr lang="tr-TR" dirty="0"/>
                    </a:p>
                  </a:txBody>
                  <a:tcPr/>
                </a:tc>
                <a:extLst>
                  <a:ext uri="{0D108BD9-81ED-4DB2-BD59-A6C34878D82A}">
                    <a16:rowId xmlns:a16="http://schemas.microsoft.com/office/drawing/2014/main" val="4104272293"/>
                  </a:ext>
                </a:extLst>
              </a:tr>
              <a:tr h="806419">
                <a:tc>
                  <a:txBody>
                    <a:bodyPr/>
                    <a:lstStyle/>
                    <a:p>
                      <a:r>
                        <a:rPr lang="tr-TR" dirty="0" smtClean="0"/>
                        <a:t>Kapasite</a:t>
                      </a:r>
                      <a:endParaRPr lang="tr-TR" dirty="0"/>
                    </a:p>
                  </a:txBody>
                  <a:tcPr/>
                </a:tc>
                <a:tc>
                  <a:txBody>
                    <a:bodyPr/>
                    <a:lstStyle/>
                    <a:p>
                      <a:r>
                        <a:rPr lang="tr-TR" dirty="0" smtClean="0"/>
                        <a:t>86 milyar nöron,</a:t>
                      </a:r>
                      <a:r>
                        <a:rPr lang="tr-TR" baseline="0" dirty="0" smtClean="0"/>
                        <a:t> 125 trilyon </a:t>
                      </a:r>
                      <a:r>
                        <a:rPr lang="tr-TR" baseline="0" dirty="0" err="1" smtClean="0"/>
                        <a:t>sinaps</a:t>
                      </a:r>
                      <a:r>
                        <a:rPr lang="tr-TR" baseline="0" dirty="0" smtClean="0"/>
                        <a:t>, 1500cm</a:t>
                      </a:r>
                      <a:r>
                        <a:rPr lang="tr-TR" baseline="30000" dirty="0" smtClean="0"/>
                        <a:t>3</a:t>
                      </a:r>
                      <a:r>
                        <a:rPr lang="tr-TR" baseline="0" dirty="0" smtClean="0"/>
                        <a:t> hacim, 1.4kg ağırlık</a:t>
                      </a:r>
                      <a:endParaRPr lang="tr-TR" dirty="0" smtClean="0"/>
                    </a:p>
                    <a:p>
                      <a:endParaRPr lang="tr-TR" dirty="0" smtClean="0"/>
                    </a:p>
                    <a:p>
                      <a:r>
                        <a:rPr lang="tr-TR" dirty="0" smtClean="0"/>
                        <a:t>100 trilyon FLOP/saniye işlem kapasitesi</a:t>
                      </a:r>
                    </a:p>
                    <a:p>
                      <a:endParaRPr lang="tr-TR" dirty="0" smtClean="0"/>
                    </a:p>
                    <a:p>
                      <a:r>
                        <a:rPr lang="tr-TR" dirty="0" smtClean="0"/>
                        <a:t>1</a:t>
                      </a:r>
                      <a:r>
                        <a:rPr lang="tr-TR" baseline="0" dirty="0" smtClean="0"/>
                        <a:t> </a:t>
                      </a:r>
                      <a:r>
                        <a:rPr lang="tr-TR" baseline="0" dirty="0" err="1" smtClean="0"/>
                        <a:t>petabyte</a:t>
                      </a:r>
                      <a:r>
                        <a:rPr lang="tr-TR" baseline="0" dirty="0" smtClean="0"/>
                        <a:t> (1 katrilyon </a:t>
                      </a:r>
                      <a:r>
                        <a:rPr lang="tr-TR" baseline="0" dirty="0" err="1" smtClean="0"/>
                        <a:t>byte</a:t>
                      </a:r>
                      <a:r>
                        <a:rPr lang="tr-TR" baseline="0" dirty="0" smtClean="0"/>
                        <a:t>) bellek kapasitesi</a:t>
                      </a:r>
                      <a:endParaRPr lang="tr-TR" dirty="0"/>
                    </a:p>
                  </a:txBody>
                  <a:tcPr/>
                </a:tc>
                <a:tc>
                  <a:txBody>
                    <a:bodyPr/>
                    <a:lstStyle/>
                    <a:p>
                      <a:endParaRPr lang="tr-TR" dirty="0" smtClean="0"/>
                    </a:p>
                    <a:p>
                      <a:endParaRPr lang="tr-TR" dirty="0" smtClean="0"/>
                    </a:p>
                    <a:p>
                      <a:endParaRPr lang="tr-TR" dirty="0" smtClean="0"/>
                    </a:p>
                    <a:p>
                      <a:r>
                        <a:rPr lang="tr-TR" dirty="0" smtClean="0"/>
                        <a:t>Eldeki sisteme göre değişmekte</a:t>
                      </a:r>
                      <a:endParaRPr lang="tr-TR" dirty="0"/>
                    </a:p>
                  </a:txBody>
                  <a:tcPr/>
                </a:tc>
                <a:extLst>
                  <a:ext uri="{0D108BD9-81ED-4DB2-BD59-A6C34878D82A}">
                    <a16:rowId xmlns:a16="http://schemas.microsoft.com/office/drawing/2014/main" val="1294417653"/>
                  </a:ext>
                </a:extLst>
              </a:tr>
              <a:tr h="806419">
                <a:tc>
                  <a:txBody>
                    <a:bodyPr/>
                    <a:lstStyle/>
                    <a:p>
                      <a:r>
                        <a:rPr lang="tr-TR" dirty="0" smtClean="0"/>
                        <a:t>Enerji ve Kaynak</a:t>
                      </a:r>
                      <a:r>
                        <a:rPr lang="tr-TR" baseline="0" dirty="0" smtClean="0"/>
                        <a:t> </a:t>
                      </a:r>
                      <a:r>
                        <a:rPr lang="tr-TR" dirty="0" smtClean="0"/>
                        <a:t>Sarfiyatı</a:t>
                      </a:r>
                      <a:endParaRPr lang="tr-TR" dirty="0"/>
                    </a:p>
                  </a:txBody>
                  <a:tcPr/>
                </a:tc>
                <a:tc>
                  <a:txBody>
                    <a:bodyPr/>
                    <a:lstStyle/>
                    <a:p>
                      <a:r>
                        <a:rPr lang="tr-TR" dirty="0" smtClean="0"/>
                        <a:t>12</a:t>
                      </a:r>
                      <a:r>
                        <a:rPr lang="tr-TR" baseline="0" dirty="0" smtClean="0"/>
                        <a:t>-20 </a:t>
                      </a:r>
                      <a:r>
                        <a:rPr lang="tr-TR" baseline="0" dirty="0" err="1" smtClean="0"/>
                        <a:t>Watt</a:t>
                      </a:r>
                      <a:endParaRPr lang="tr-TR" baseline="0" dirty="0" smtClean="0"/>
                    </a:p>
                    <a:p>
                      <a:endParaRPr lang="tr-TR" baseline="0" dirty="0" smtClean="0"/>
                    </a:p>
                    <a:p>
                      <a:r>
                        <a:rPr lang="tr-TR" baseline="0" dirty="0" smtClean="0"/>
                        <a:t>Oksijenimizin %20’si; Kardiyak girdinin %15’i</a:t>
                      </a:r>
                      <a:endParaRPr lang="tr-TR" dirty="0"/>
                    </a:p>
                  </a:txBody>
                  <a:tcPr/>
                </a:tc>
                <a:tc>
                  <a:txBody>
                    <a:bodyPr/>
                    <a:lstStyle/>
                    <a:p>
                      <a:r>
                        <a:rPr lang="tr-TR" dirty="0" err="1" smtClean="0"/>
                        <a:t>GigaWatt</a:t>
                      </a:r>
                      <a:r>
                        <a:rPr lang="tr-TR" dirty="0" smtClean="0"/>
                        <a:t> mertebesinde</a:t>
                      </a:r>
                      <a:endParaRPr lang="tr-TR" dirty="0"/>
                    </a:p>
                  </a:txBody>
                  <a:tcPr/>
                </a:tc>
                <a:extLst>
                  <a:ext uri="{0D108BD9-81ED-4DB2-BD59-A6C34878D82A}">
                    <a16:rowId xmlns:a16="http://schemas.microsoft.com/office/drawing/2014/main" val="3191288565"/>
                  </a:ext>
                </a:extLst>
              </a:tr>
            </a:tbl>
          </a:graphicData>
        </a:graphic>
      </p:graphicFrame>
      <p:sp>
        <p:nvSpPr>
          <p:cNvPr id="5" name="TextBox 4"/>
          <p:cNvSpPr txBox="1"/>
          <p:nvPr/>
        </p:nvSpPr>
        <p:spPr>
          <a:xfrm>
            <a:off x="5126443" y="6421273"/>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8887482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77656" y="374094"/>
            <a:ext cx="8596668" cy="1320800"/>
          </a:xfrm>
        </p:spPr>
        <p:txBody>
          <a:bodyPr/>
          <a:lstStyle/>
          <a:p>
            <a:r>
              <a:rPr lang="tr-TR" dirty="0" smtClean="0"/>
              <a:t>İnsan Beyni Modelleme Çalışmaları</a:t>
            </a:r>
            <a:endParaRPr lang="tr-TR" dirty="0"/>
          </a:p>
        </p:txBody>
      </p:sp>
      <p:sp>
        <p:nvSpPr>
          <p:cNvPr id="4" name="Content Placeholder 2"/>
          <p:cNvSpPr>
            <a:spLocks noGrp="1"/>
          </p:cNvSpPr>
          <p:nvPr>
            <p:ph idx="1"/>
          </p:nvPr>
        </p:nvSpPr>
        <p:spPr>
          <a:xfrm>
            <a:off x="677334" y="904353"/>
            <a:ext cx="8596668" cy="5137010"/>
          </a:xfrm>
        </p:spPr>
        <p:txBody>
          <a:bodyPr>
            <a:normAutofit/>
          </a:bodyPr>
          <a:lstStyle/>
          <a:p>
            <a:r>
              <a:rPr lang="tr-TR" sz="2800" dirty="0" smtClean="0"/>
              <a:t>1990’larda Japonya’da </a:t>
            </a:r>
            <a:r>
              <a:rPr lang="tr-TR" sz="2800" dirty="0" err="1" smtClean="0"/>
              <a:t>ATR’ın</a:t>
            </a:r>
            <a:r>
              <a:rPr lang="tr-TR" sz="2800" dirty="0" smtClean="0"/>
              <a:t> CAM-Brain Projesi</a:t>
            </a:r>
          </a:p>
          <a:p>
            <a:pPr lvl="1"/>
            <a:r>
              <a:rPr lang="tr-TR" sz="2600" dirty="0" smtClean="0"/>
              <a:t>Cellular </a:t>
            </a:r>
            <a:r>
              <a:rPr lang="tr-TR" sz="2600" dirty="0" err="1" smtClean="0"/>
              <a:t>Automata</a:t>
            </a:r>
            <a:r>
              <a:rPr lang="tr-TR" sz="2600" dirty="0" smtClean="0"/>
              <a:t>, </a:t>
            </a:r>
            <a:r>
              <a:rPr lang="tr-TR" sz="2600" dirty="0" err="1" smtClean="0"/>
              <a:t>Neurite</a:t>
            </a:r>
            <a:r>
              <a:rPr lang="tr-TR" sz="2600" dirty="0" smtClean="0"/>
              <a:t> Network ve Genetik Programlama ile Robot </a:t>
            </a:r>
            <a:r>
              <a:rPr lang="tr-TR" sz="2600" dirty="0" err="1" smtClean="0"/>
              <a:t>Kedi’nin</a:t>
            </a:r>
            <a:r>
              <a:rPr lang="tr-TR" sz="2600" dirty="0" smtClean="0"/>
              <a:t> 1000 davranışını kontrol edebilecek bir Yapay Beyin geliştirme çalışması</a:t>
            </a:r>
          </a:p>
          <a:p>
            <a:pPr lvl="1"/>
            <a:endParaRPr lang="tr-TR" sz="2600" dirty="0"/>
          </a:p>
        </p:txBody>
      </p:sp>
      <p:pic>
        <p:nvPicPr>
          <p:cNvPr id="2050" name="Picture 2" descr="Cellular Automaton -- from Wolfram MathWorld | Math geometry, Cellular,  Systems biology"/>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08275" y="3230980"/>
            <a:ext cx="6632152" cy="3340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011968" y="6421273"/>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60055251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11572" y="364116"/>
            <a:ext cx="8596668" cy="1320800"/>
          </a:xfrm>
        </p:spPr>
        <p:txBody>
          <a:bodyPr/>
          <a:lstStyle/>
          <a:p>
            <a:r>
              <a:rPr lang="tr-TR" dirty="0" smtClean="0"/>
              <a:t>İnsan Beyni Modelleme Çalışmaları</a:t>
            </a:r>
            <a:endParaRPr lang="tr-TR" dirty="0"/>
          </a:p>
        </p:txBody>
      </p:sp>
      <p:sp>
        <p:nvSpPr>
          <p:cNvPr id="4" name="Content Placeholder 2"/>
          <p:cNvSpPr>
            <a:spLocks noGrp="1"/>
          </p:cNvSpPr>
          <p:nvPr>
            <p:ph idx="1"/>
          </p:nvPr>
        </p:nvSpPr>
        <p:spPr>
          <a:xfrm>
            <a:off x="677334" y="904353"/>
            <a:ext cx="8596668" cy="5137010"/>
          </a:xfrm>
        </p:spPr>
        <p:txBody>
          <a:bodyPr>
            <a:normAutofit/>
          </a:bodyPr>
          <a:lstStyle/>
          <a:p>
            <a:r>
              <a:rPr lang="tr-TR" sz="2800" dirty="0" smtClean="0"/>
              <a:t>EPFL Brain </a:t>
            </a:r>
            <a:r>
              <a:rPr lang="tr-TR" sz="2800" dirty="0" err="1" smtClean="0"/>
              <a:t>Mind</a:t>
            </a:r>
            <a:r>
              <a:rPr lang="tr-TR" sz="2800" dirty="0" smtClean="0"/>
              <a:t> </a:t>
            </a:r>
            <a:r>
              <a:rPr lang="tr-TR" sz="2800" dirty="0" err="1" smtClean="0"/>
              <a:t>Institute’da</a:t>
            </a:r>
            <a:r>
              <a:rPr lang="tr-TR" sz="2800" dirty="0" smtClean="0"/>
              <a:t> 2005’te başlayan Blue Brain projesi</a:t>
            </a:r>
          </a:p>
          <a:p>
            <a:pPr lvl="1"/>
            <a:r>
              <a:rPr lang="tr-TR" sz="2600" dirty="0" err="1"/>
              <a:t>Petri-Net’lerle</a:t>
            </a:r>
            <a:r>
              <a:rPr lang="tr-TR" sz="2600" dirty="0"/>
              <a:t> </a:t>
            </a:r>
            <a:r>
              <a:rPr lang="tr-TR" sz="2600" dirty="0" smtClean="0"/>
              <a:t>Beyindeki Sinyal </a:t>
            </a:r>
            <a:r>
              <a:rPr lang="tr-TR" sz="2600" dirty="0" err="1" smtClean="0"/>
              <a:t>Akışı’nı</a:t>
            </a:r>
            <a:r>
              <a:rPr lang="tr-TR" sz="2600" dirty="0" smtClean="0"/>
              <a:t> </a:t>
            </a:r>
            <a:r>
              <a:rPr lang="tr-TR" sz="2600" dirty="0"/>
              <a:t>Modelleme Çalışmaları</a:t>
            </a:r>
            <a:endParaRPr lang="tr-TR" sz="2600" dirty="0" smtClean="0"/>
          </a:p>
          <a:p>
            <a:pPr lvl="1"/>
            <a:endParaRPr lang="tr-TR" sz="2600" dirty="0"/>
          </a:p>
        </p:txBody>
      </p:sp>
      <p:pic>
        <p:nvPicPr>
          <p:cNvPr id="9218" name="Picture 2" descr="Petri ağı - Vikipedi"/>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36644" y="3146756"/>
            <a:ext cx="5760024" cy="32038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94545" y="6289683"/>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40921481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ermes Büst - Decros - Doğal Taşın Her Hal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6609" y="1988841"/>
            <a:ext cx="3506417" cy="335575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043984" y="1801377"/>
            <a:ext cx="5410259" cy="3785652"/>
          </a:xfrm>
          <a:prstGeom prst="rect">
            <a:avLst/>
          </a:prstGeom>
          <a:noFill/>
        </p:spPr>
        <p:txBody>
          <a:bodyPr wrap="square" rtlCol="0">
            <a:spAutoFit/>
          </a:bodyPr>
          <a:lstStyle/>
          <a:p>
            <a:r>
              <a:rPr lang="tr-TR" sz="2000" dirty="0"/>
              <a:t>Betimleyici Veri Analitiği (</a:t>
            </a:r>
            <a:r>
              <a:rPr lang="tr-TR" sz="2000" i="1" dirty="0" err="1"/>
              <a:t>Descriptive</a:t>
            </a:r>
            <a:r>
              <a:rPr lang="tr-TR" sz="2000" i="1" dirty="0"/>
              <a:t> Data </a:t>
            </a:r>
            <a:r>
              <a:rPr lang="tr-TR" sz="2000" i="1" dirty="0" err="1"/>
              <a:t>Analytics</a:t>
            </a:r>
            <a:r>
              <a:rPr lang="tr-TR" sz="2000" dirty="0"/>
              <a:t>): Mevcut durumun fotoğrafını çeker</a:t>
            </a:r>
          </a:p>
          <a:p>
            <a:endParaRPr lang="tr-TR" sz="2000" dirty="0"/>
          </a:p>
          <a:p>
            <a:r>
              <a:rPr lang="tr-TR" sz="2000" dirty="0"/>
              <a:t>Öngörücü Veri Analitiği (</a:t>
            </a:r>
            <a:r>
              <a:rPr lang="tr-TR" sz="2000" i="1" dirty="0" err="1"/>
              <a:t>Predictive</a:t>
            </a:r>
            <a:r>
              <a:rPr lang="tr-TR" sz="2000" i="1" dirty="0"/>
              <a:t> Data </a:t>
            </a:r>
            <a:r>
              <a:rPr lang="tr-TR" sz="2000" i="1" dirty="0" err="1"/>
              <a:t>Analytics</a:t>
            </a:r>
            <a:r>
              <a:rPr lang="tr-TR" sz="2000" dirty="0"/>
              <a:t>): Veri değişim eğilimlerini irdeleyerek gelecekte ne olacağını tahmin eder</a:t>
            </a:r>
          </a:p>
          <a:p>
            <a:endParaRPr lang="tr-TR" sz="2000" dirty="0"/>
          </a:p>
          <a:p>
            <a:r>
              <a:rPr lang="tr-TR" sz="2000" dirty="0"/>
              <a:t>Reçete Yazıcı Veri Analitiği (</a:t>
            </a:r>
            <a:r>
              <a:rPr lang="tr-TR" sz="2000" i="1" dirty="0" err="1"/>
              <a:t>Prescriptive</a:t>
            </a:r>
            <a:r>
              <a:rPr lang="tr-TR" sz="2000" i="1" dirty="0"/>
              <a:t> Data </a:t>
            </a:r>
            <a:r>
              <a:rPr lang="tr-TR" sz="2000" i="1" dirty="0" err="1"/>
              <a:t>Analytics</a:t>
            </a:r>
            <a:r>
              <a:rPr lang="tr-TR" sz="2000" dirty="0"/>
              <a:t>):</a:t>
            </a:r>
          </a:p>
          <a:p>
            <a:r>
              <a:rPr lang="tr-TR" sz="2000" dirty="0" err="1"/>
              <a:t>What-If</a:t>
            </a:r>
            <a:r>
              <a:rPr lang="tr-TR" sz="2000" dirty="0"/>
              <a:t> senaryoları koşturarak bunlara ilişkin sonuçlar bulur; önerilerde bulunur</a:t>
            </a:r>
          </a:p>
        </p:txBody>
      </p:sp>
      <p:sp>
        <p:nvSpPr>
          <p:cNvPr id="7" name="1 Başlık"/>
          <p:cNvSpPr>
            <a:spLocks noGrp="1"/>
          </p:cNvSpPr>
          <p:nvPr>
            <p:ph type="title"/>
          </p:nvPr>
        </p:nvSpPr>
        <p:spPr>
          <a:xfrm>
            <a:off x="306609" y="886779"/>
            <a:ext cx="8443912" cy="1143000"/>
          </a:xfrm>
        </p:spPr>
        <p:txBody>
          <a:bodyPr vert="horz" lIns="91440" tIns="45720" rIns="91440" bIns="45720" rtlCol="0" anchor="t">
            <a:normAutofit/>
          </a:bodyPr>
          <a:lstStyle/>
          <a:p>
            <a:r>
              <a:rPr lang="tr-TR" altLang="en-US" dirty="0">
                <a:latin typeface="Tahoma" panose="020B0604030504040204" pitchFamily="34" charset="0"/>
              </a:rPr>
              <a:t>Veri Analitiği – İstatistik – Yapay Zeka</a:t>
            </a:r>
          </a:p>
        </p:txBody>
      </p:sp>
      <p:sp>
        <p:nvSpPr>
          <p:cNvPr id="5" name="TextBox 4"/>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29127236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26511" y="372310"/>
            <a:ext cx="8596668" cy="1320800"/>
          </a:xfrm>
        </p:spPr>
        <p:txBody>
          <a:bodyPr/>
          <a:lstStyle/>
          <a:p>
            <a:r>
              <a:rPr lang="tr-TR" dirty="0" smtClean="0"/>
              <a:t>İnsan Beyni Modelleme Çalışmaları</a:t>
            </a:r>
            <a:endParaRPr lang="tr-TR" dirty="0"/>
          </a:p>
        </p:txBody>
      </p:sp>
      <p:sp>
        <p:nvSpPr>
          <p:cNvPr id="4" name="Content Placeholder 2"/>
          <p:cNvSpPr>
            <a:spLocks noGrp="1"/>
          </p:cNvSpPr>
          <p:nvPr>
            <p:ph idx="1"/>
          </p:nvPr>
        </p:nvSpPr>
        <p:spPr>
          <a:xfrm>
            <a:off x="677334" y="1090248"/>
            <a:ext cx="9139906" cy="5767752"/>
          </a:xfrm>
        </p:spPr>
        <p:txBody>
          <a:bodyPr>
            <a:normAutofit/>
          </a:bodyPr>
          <a:lstStyle/>
          <a:p>
            <a:r>
              <a:rPr lang="tr-TR" sz="2400" dirty="0" smtClean="0"/>
              <a:t>Daha yakın tarihte Büyük Ölçekli Beyin Ağları</a:t>
            </a:r>
          </a:p>
          <a:p>
            <a:pPr lvl="1"/>
            <a:r>
              <a:rPr lang="tr-TR" sz="2000" dirty="0" smtClean="0"/>
              <a:t>Çekirdek ağlar</a:t>
            </a:r>
          </a:p>
          <a:p>
            <a:pPr lvl="2"/>
            <a:r>
              <a:rPr lang="tr-TR" sz="2000" dirty="0" err="1"/>
              <a:t>Medial</a:t>
            </a:r>
            <a:r>
              <a:rPr lang="tr-TR" sz="2000" dirty="0"/>
              <a:t> </a:t>
            </a:r>
            <a:r>
              <a:rPr lang="tr-TR" sz="2000" dirty="0" err="1"/>
              <a:t>frontoparietal</a:t>
            </a:r>
            <a:r>
              <a:rPr lang="tr-TR" sz="2000" dirty="0"/>
              <a:t> (</a:t>
            </a:r>
            <a:r>
              <a:rPr lang="tr-TR" sz="2000" dirty="0" err="1"/>
              <a:t>Default</a:t>
            </a:r>
            <a:r>
              <a:rPr lang="tr-TR" sz="2000" dirty="0"/>
              <a:t>)</a:t>
            </a:r>
          </a:p>
          <a:p>
            <a:pPr lvl="2"/>
            <a:r>
              <a:rPr lang="tr-TR" sz="2000" dirty="0" err="1"/>
              <a:t>Midcingulo-Insular</a:t>
            </a:r>
            <a:r>
              <a:rPr lang="tr-TR" sz="2000" dirty="0"/>
              <a:t> (</a:t>
            </a:r>
            <a:r>
              <a:rPr lang="tr-TR" sz="2000" dirty="0" err="1"/>
              <a:t>Salience</a:t>
            </a:r>
            <a:r>
              <a:rPr lang="tr-TR" sz="2000" dirty="0"/>
              <a:t>)</a:t>
            </a:r>
          </a:p>
          <a:p>
            <a:pPr lvl="2"/>
            <a:r>
              <a:rPr lang="tr-TR" sz="2000" dirty="0" err="1"/>
              <a:t>Dorsal</a:t>
            </a:r>
            <a:r>
              <a:rPr lang="tr-TR" sz="2000" dirty="0"/>
              <a:t> </a:t>
            </a:r>
            <a:r>
              <a:rPr lang="tr-TR" sz="2000" dirty="0" err="1"/>
              <a:t>frontoparietal</a:t>
            </a:r>
            <a:r>
              <a:rPr lang="tr-TR" sz="2000" dirty="0"/>
              <a:t> (</a:t>
            </a:r>
            <a:r>
              <a:rPr lang="tr-TR" sz="2000" dirty="0" err="1"/>
              <a:t>Attention</a:t>
            </a:r>
            <a:r>
              <a:rPr lang="tr-TR" sz="2000" dirty="0"/>
              <a:t>)</a:t>
            </a:r>
          </a:p>
          <a:p>
            <a:pPr lvl="2"/>
            <a:r>
              <a:rPr lang="tr-TR" sz="2000" dirty="0" err="1"/>
              <a:t>Lateral</a:t>
            </a:r>
            <a:r>
              <a:rPr lang="tr-TR" sz="2000" dirty="0"/>
              <a:t> </a:t>
            </a:r>
            <a:r>
              <a:rPr lang="tr-TR" sz="2000" dirty="0" err="1"/>
              <a:t>frontoparietal</a:t>
            </a:r>
            <a:r>
              <a:rPr lang="tr-TR" sz="2000" dirty="0"/>
              <a:t> (Control)</a:t>
            </a:r>
          </a:p>
          <a:p>
            <a:pPr lvl="2"/>
            <a:r>
              <a:rPr lang="tr-TR" sz="2000" dirty="0" err="1"/>
              <a:t>Pericentral</a:t>
            </a:r>
            <a:r>
              <a:rPr lang="tr-TR" sz="2000" dirty="0"/>
              <a:t> (</a:t>
            </a:r>
            <a:r>
              <a:rPr lang="tr-TR" sz="2000" dirty="0" err="1"/>
              <a:t>Somatomotor</a:t>
            </a:r>
            <a:r>
              <a:rPr lang="tr-TR" sz="2000" dirty="0"/>
              <a:t>)</a:t>
            </a:r>
          </a:p>
          <a:p>
            <a:pPr lvl="2"/>
            <a:r>
              <a:rPr lang="tr-TR" sz="2000" dirty="0" err="1"/>
              <a:t>Occipital</a:t>
            </a:r>
            <a:r>
              <a:rPr lang="tr-TR" sz="2000" dirty="0"/>
              <a:t> (Visual)</a:t>
            </a:r>
            <a:endParaRPr lang="tr-TR" sz="2000" dirty="0" smtClean="0"/>
          </a:p>
          <a:p>
            <a:pPr marL="742950" lvl="2" indent="-342900"/>
            <a:r>
              <a:rPr lang="tr-TR" sz="2000" dirty="0" smtClean="0"/>
              <a:t>Diğer ağlar</a:t>
            </a:r>
          </a:p>
          <a:p>
            <a:pPr marL="1200150" lvl="3" indent="-342900"/>
            <a:r>
              <a:rPr lang="en-US" sz="2000" dirty="0"/>
              <a:t>Limbic, Auditory, Right/left executive, Cerebellar, Spatial attention, </a:t>
            </a:r>
            <a:r>
              <a:rPr lang="en-US" sz="2000" dirty="0" err="1" smtClean="0"/>
              <a:t>Languag</a:t>
            </a:r>
            <a:r>
              <a:rPr lang="tr-TR" sz="2000" dirty="0" smtClean="0"/>
              <a:t>e</a:t>
            </a:r>
            <a:r>
              <a:rPr lang="en-US" sz="2000" dirty="0" smtClean="0"/>
              <a:t>, </a:t>
            </a:r>
            <a:r>
              <a:rPr lang="en-US" sz="2000" dirty="0"/>
              <a:t>Lateral visual, Temporal, Visual perception/imagery</a:t>
            </a:r>
            <a:endParaRPr lang="tr-TR" sz="2000" dirty="0"/>
          </a:p>
          <a:p>
            <a:endParaRPr lang="tr-TR" sz="2400" dirty="0" smtClean="0"/>
          </a:p>
          <a:p>
            <a:pPr lvl="1"/>
            <a:endParaRPr lang="tr-TR" sz="2400" dirty="0"/>
          </a:p>
        </p:txBody>
      </p:sp>
      <p:sp>
        <p:nvSpPr>
          <p:cNvPr id="5" name="TextBox 4"/>
          <p:cNvSpPr txBox="1"/>
          <p:nvPr/>
        </p:nvSpPr>
        <p:spPr>
          <a:xfrm>
            <a:off x="5105178" y="6240519"/>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3407803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Genel Sınıflandırma</a:t>
            </a:r>
            <a:endParaRPr lang="tr-TR" dirty="0"/>
          </a:p>
        </p:txBody>
      </p:sp>
      <p:sp>
        <p:nvSpPr>
          <p:cNvPr id="3" name="Content Placeholder 2"/>
          <p:cNvSpPr>
            <a:spLocks noGrp="1"/>
          </p:cNvSpPr>
          <p:nvPr>
            <p:ph idx="1"/>
          </p:nvPr>
        </p:nvSpPr>
        <p:spPr>
          <a:xfrm>
            <a:off x="677334" y="1436915"/>
            <a:ext cx="9201452" cy="5053692"/>
          </a:xfrm>
        </p:spPr>
        <p:txBody>
          <a:bodyPr>
            <a:normAutofit/>
          </a:bodyPr>
          <a:lstStyle/>
          <a:p>
            <a:r>
              <a:rPr lang="tr-TR" sz="2800" dirty="0" smtClean="0"/>
              <a:t>Dar Yapay Zeka / Zayıf Yapay Zeka</a:t>
            </a:r>
          </a:p>
          <a:p>
            <a:pPr lvl="1"/>
            <a:r>
              <a:rPr lang="tr-TR" sz="2600" dirty="0" smtClean="0"/>
              <a:t>Belirli bir problemi çözmeye yönelik</a:t>
            </a:r>
          </a:p>
          <a:p>
            <a:pPr lvl="1"/>
            <a:r>
              <a:rPr lang="tr-TR" sz="2600" dirty="0" smtClean="0"/>
              <a:t>İnsanlara yorucu ve sıkıcı gelebilecek rutin işleri yerine getirme amacını güden</a:t>
            </a:r>
          </a:p>
          <a:p>
            <a:r>
              <a:rPr lang="tr-TR" sz="2800" dirty="0" smtClean="0"/>
              <a:t>Genel Yapay Zeka / Kuvvetli Yapay Zeka</a:t>
            </a:r>
          </a:p>
          <a:p>
            <a:pPr lvl="1"/>
            <a:r>
              <a:rPr lang="tr-TR" sz="2600" dirty="0" smtClean="0"/>
              <a:t>Birçok farklı problemi çözmede insan kadar yetkin</a:t>
            </a:r>
          </a:p>
          <a:p>
            <a:r>
              <a:rPr lang="tr-TR" sz="2800" dirty="0" smtClean="0"/>
              <a:t>Süper Yapay Zeka</a:t>
            </a:r>
          </a:p>
          <a:p>
            <a:pPr lvl="1"/>
            <a:r>
              <a:rPr lang="tr-TR" sz="2600" dirty="0"/>
              <a:t>Bilinç sahibi</a:t>
            </a:r>
            <a:endParaRPr lang="tr-TR" sz="2600" dirty="0" smtClean="0"/>
          </a:p>
          <a:p>
            <a:endParaRPr lang="tr-TR" sz="2800" dirty="0" smtClean="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4185619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pic>
        <p:nvPicPr>
          <p:cNvPr id="3074" name="Picture 2" descr="A classification scheme for AI hopefu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126" y="1001551"/>
            <a:ext cx="7895178" cy="52737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4200" y="794910"/>
            <a:ext cx="8596668" cy="1320800"/>
          </a:xfrm>
        </p:spPr>
        <p:txBody>
          <a:bodyPr/>
          <a:lstStyle/>
          <a:p>
            <a:r>
              <a:rPr lang="tr-TR" dirty="0" smtClean="0"/>
              <a:t>Genel Sınıflandırma</a:t>
            </a:r>
            <a:endParaRPr lang="tr-TR" dirty="0"/>
          </a:p>
        </p:txBody>
      </p:sp>
      <p:sp>
        <p:nvSpPr>
          <p:cNvPr id="6" name="TextBox 5"/>
          <p:cNvSpPr txBox="1"/>
          <p:nvPr/>
        </p:nvSpPr>
        <p:spPr>
          <a:xfrm>
            <a:off x="209007" y="2943497"/>
            <a:ext cx="2917370" cy="923330"/>
          </a:xfrm>
          <a:prstGeom prst="rect">
            <a:avLst/>
          </a:prstGeom>
          <a:noFill/>
        </p:spPr>
        <p:txBody>
          <a:bodyPr wrap="square" rtlCol="0">
            <a:spAutoFit/>
          </a:bodyPr>
          <a:lstStyle/>
          <a:p>
            <a:r>
              <a:rPr lang="tr-TR" b="1" dirty="0"/>
              <a:t>Kaynak:</a:t>
            </a:r>
            <a:r>
              <a:rPr lang="tr-TR" dirty="0"/>
              <a:t> </a:t>
            </a:r>
            <a:r>
              <a:rPr lang="tr-TR" dirty="0">
                <a:hlinkClick r:id="rId3"/>
              </a:rPr>
              <a:t>http://</a:t>
            </a:r>
            <a:r>
              <a:rPr lang="tr-TR" dirty="0" smtClean="0">
                <a:hlinkClick r:id="rId3"/>
              </a:rPr>
              <a:t>www.chforum.org/library/AI_taxonomy.shtml</a:t>
            </a:r>
            <a:r>
              <a:rPr lang="tr-TR" dirty="0" smtClean="0"/>
              <a:t> </a:t>
            </a:r>
            <a:endParaRPr lang="tr-TR" dirty="0"/>
          </a:p>
        </p:txBody>
      </p:sp>
    </p:spTree>
    <p:extLst>
      <p:ext uri="{BB962C8B-B14F-4D97-AF65-F5344CB8AC3E}">
        <p14:creationId xmlns:p14="http://schemas.microsoft.com/office/powerpoint/2010/main" val="20876132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06943" y="845868"/>
            <a:ext cx="9651032" cy="1320800"/>
          </a:xfrm>
        </p:spPr>
        <p:txBody>
          <a:bodyPr/>
          <a:lstStyle/>
          <a:p>
            <a:r>
              <a:rPr lang="tr-TR" dirty="0" smtClean="0"/>
              <a:t>İnsan Öğrenmesi     –     Makine Öğrenmesi</a:t>
            </a:r>
            <a:endParaRPr lang="tr-TR" dirty="0"/>
          </a:p>
        </p:txBody>
      </p:sp>
      <p:pic>
        <p:nvPicPr>
          <p:cNvPr id="4" name="Picture 3"/>
          <p:cNvPicPr>
            <a:picLocks noChangeAspect="1"/>
          </p:cNvPicPr>
          <p:nvPr/>
        </p:nvPicPr>
        <p:blipFill>
          <a:blip r:embed="rId2"/>
          <a:stretch>
            <a:fillRect/>
          </a:stretch>
        </p:blipFill>
        <p:spPr>
          <a:xfrm>
            <a:off x="768667" y="1381941"/>
            <a:ext cx="8582025" cy="4686300"/>
          </a:xfrm>
          <a:prstGeom prst="rect">
            <a:avLst/>
          </a:prstGeom>
        </p:spPr>
      </p:pic>
      <p:sp>
        <p:nvSpPr>
          <p:cNvPr id="5" name="TextBox 4"/>
          <p:cNvSpPr txBox="1"/>
          <p:nvPr/>
        </p:nvSpPr>
        <p:spPr>
          <a:xfrm>
            <a:off x="3248297" y="2020388"/>
            <a:ext cx="947695" cy="523220"/>
          </a:xfrm>
          <a:prstGeom prst="rect">
            <a:avLst/>
          </a:prstGeom>
          <a:noFill/>
        </p:spPr>
        <p:txBody>
          <a:bodyPr wrap="none" rtlCol="0">
            <a:spAutoFit/>
          </a:bodyPr>
          <a:lstStyle/>
          <a:p>
            <a:r>
              <a:rPr lang="tr-TR" sz="2800" dirty="0" smtClean="0"/>
              <a:t>Zeka</a:t>
            </a:r>
            <a:endParaRPr lang="tr-TR" dirty="0"/>
          </a:p>
        </p:txBody>
      </p:sp>
      <p:sp>
        <p:nvSpPr>
          <p:cNvPr id="6" name="TextBox 5"/>
          <p:cNvSpPr txBox="1"/>
          <p:nvPr/>
        </p:nvSpPr>
        <p:spPr>
          <a:xfrm>
            <a:off x="5943599" y="2020388"/>
            <a:ext cx="1133644" cy="523220"/>
          </a:xfrm>
          <a:prstGeom prst="rect">
            <a:avLst/>
          </a:prstGeom>
          <a:noFill/>
        </p:spPr>
        <p:txBody>
          <a:bodyPr wrap="none" rtlCol="0">
            <a:spAutoFit/>
          </a:bodyPr>
          <a:lstStyle/>
          <a:p>
            <a:r>
              <a:rPr lang="tr-TR" sz="2800" dirty="0" smtClean="0"/>
              <a:t>Model</a:t>
            </a:r>
            <a:endParaRPr lang="tr-TR" dirty="0"/>
          </a:p>
        </p:txBody>
      </p:sp>
      <p:sp>
        <p:nvSpPr>
          <p:cNvPr id="7" name="TextBox 6"/>
          <p:cNvSpPr txBox="1"/>
          <p:nvPr/>
        </p:nvSpPr>
        <p:spPr>
          <a:xfrm>
            <a:off x="2938586" y="3451426"/>
            <a:ext cx="2121093" cy="954107"/>
          </a:xfrm>
          <a:prstGeom prst="rect">
            <a:avLst/>
          </a:prstGeom>
          <a:noFill/>
        </p:spPr>
        <p:txBody>
          <a:bodyPr wrap="none" rtlCol="0">
            <a:spAutoFit/>
          </a:bodyPr>
          <a:lstStyle/>
          <a:p>
            <a:r>
              <a:rPr lang="tr-TR" sz="2800" dirty="0" smtClean="0"/>
              <a:t>Öğrenme </a:t>
            </a:r>
          </a:p>
          <a:p>
            <a:r>
              <a:rPr lang="tr-TR" sz="2800" dirty="0" smtClean="0"/>
              <a:t>Materyalleri</a:t>
            </a:r>
            <a:endParaRPr lang="tr-TR" dirty="0"/>
          </a:p>
        </p:txBody>
      </p:sp>
      <p:sp>
        <p:nvSpPr>
          <p:cNvPr id="8" name="TextBox 7"/>
          <p:cNvSpPr txBox="1"/>
          <p:nvPr/>
        </p:nvSpPr>
        <p:spPr>
          <a:xfrm>
            <a:off x="6051353" y="3451425"/>
            <a:ext cx="918136" cy="954107"/>
          </a:xfrm>
          <a:prstGeom prst="rect">
            <a:avLst/>
          </a:prstGeom>
          <a:noFill/>
        </p:spPr>
        <p:txBody>
          <a:bodyPr wrap="none" rtlCol="0">
            <a:spAutoFit/>
          </a:bodyPr>
          <a:lstStyle/>
          <a:p>
            <a:r>
              <a:rPr lang="tr-TR" sz="2800" dirty="0" smtClean="0"/>
              <a:t>Veri </a:t>
            </a:r>
          </a:p>
          <a:p>
            <a:r>
              <a:rPr lang="tr-TR" sz="2800" dirty="0" smtClean="0"/>
              <a:t>Seti</a:t>
            </a:r>
            <a:endParaRPr lang="tr-TR" dirty="0"/>
          </a:p>
        </p:txBody>
      </p:sp>
      <p:sp>
        <p:nvSpPr>
          <p:cNvPr id="9" name="TextBox 8"/>
          <p:cNvSpPr txBox="1"/>
          <p:nvPr/>
        </p:nvSpPr>
        <p:spPr>
          <a:xfrm>
            <a:off x="2933719" y="4972452"/>
            <a:ext cx="1737976" cy="954107"/>
          </a:xfrm>
          <a:prstGeom prst="rect">
            <a:avLst/>
          </a:prstGeom>
          <a:noFill/>
        </p:spPr>
        <p:txBody>
          <a:bodyPr wrap="none" rtlCol="0">
            <a:spAutoFit/>
          </a:bodyPr>
          <a:lstStyle/>
          <a:p>
            <a:r>
              <a:rPr lang="tr-TR" sz="2800" dirty="0" smtClean="0"/>
              <a:t>Öğrenme </a:t>
            </a:r>
          </a:p>
          <a:p>
            <a:r>
              <a:rPr lang="tr-TR" sz="2800" dirty="0" smtClean="0"/>
              <a:t>Becerileri</a:t>
            </a:r>
            <a:endParaRPr lang="tr-TR" dirty="0"/>
          </a:p>
        </p:txBody>
      </p:sp>
      <p:sp>
        <p:nvSpPr>
          <p:cNvPr id="10" name="TextBox 9"/>
          <p:cNvSpPr txBox="1"/>
          <p:nvPr/>
        </p:nvSpPr>
        <p:spPr>
          <a:xfrm>
            <a:off x="6051353" y="4972452"/>
            <a:ext cx="3291286" cy="954107"/>
          </a:xfrm>
          <a:prstGeom prst="rect">
            <a:avLst/>
          </a:prstGeom>
          <a:noFill/>
        </p:spPr>
        <p:txBody>
          <a:bodyPr wrap="none" rtlCol="0">
            <a:spAutoFit/>
          </a:bodyPr>
          <a:lstStyle/>
          <a:p>
            <a:r>
              <a:rPr lang="tr-TR" sz="2800" dirty="0" smtClean="0"/>
              <a:t>Algoritma </a:t>
            </a:r>
          </a:p>
          <a:p>
            <a:r>
              <a:rPr lang="tr-TR" sz="2800" dirty="0" err="1" smtClean="0"/>
              <a:t>Hiperparametreleri</a:t>
            </a:r>
            <a:endParaRPr lang="tr-TR" dirty="0"/>
          </a:p>
        </p:txBody>
      </p:sp>
      <p:pic>
        <p:nvPicPr>
          <p:cNvPr id="4098" name="Picture 2" descr="Equalizer Icon Flat Style Web Design Stock Vector (Royalty Free) 15003067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0928" y="4972452"/>
            <a:ext cx="837202" cy="90160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18522061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00939" y="462703"/>
            <a:ext cx="8596668" cy="1320800"/>
          </a:xfrm>
        </p:spPr>
        <p:txBody>
          <a:bodyPr/>
          <a:lstStyle/>
          <a:p>
            <a:r>
              <a:rPr lang="tr-TR" dirty="0" smtClean="0"/>
              <a:t>İnsan Beyni – Bilgisayar Karşılaştırması</a:t>
            </a:r>
            <a:endParaRPr lang="tr-TR" dirty="0"/>
          </a:p>
        </p:txBody>
      </p:sp>
      <p:graphicFrame>
        <p:nvGraphicFramePr>
          <p:cNvPr id="3" name="Table 2"/>
          <p:cNvGraphicFramePr>
            <a:graphicFrameLocks noGrp="1"/>
          </p:cNvGraphicFramePr>
          <p:nvPr>
            <p:extLst/>
          </p:nvPr>
        </p:nvGraphicFramePr>
        <p:xfrm>
          <a:off x="281355" y="1141695"/>
          <a:ext cx="11575700" cy="5112938"/>
        </p:xfrm>
        <a:graphic>
          <a:graphicData uri="http://schemas.openxmlformats.org/drawingml/2006/table">
            <a:tbl>
              <a:tblPr firstRow="1" bandRow="1">
                <a:tableStyleId>{5C22544A-7EE6-4342-B048-85BDC9FD1C3A}</a:tableStyleId>
              </a:tblPr>
              <a:tblGrid>
                <a:gridCol w="2019718">
                  <a:extLst>
                    <a:ext uri="{9D8B030D-6E8A-4147-A177-3AD203B41FA5}">
                      <a16:colId xmlns:a16="http://schemas.microsoft.com/office/drawing/2014/main" val="330602270"/>
                    </a:ext>
                  </a:extLst>
                </a:gridCol>
                <a:gridCol w="5045678">
                  <a:extLst>
                    <a:ext uri="{9D8B030D-6E8A-4147-A177-3AD203B41FA5}">
                      <a16:colId xmlns:a16="http://schemas.microsoft.com/office/drawing/2014/main" val="704877095"/>
                    </a:ext>
                  </a:extLst>
                </a:gridCol>
                <a:gridCol w="4510304">
                  <a:extLst>
                    <a:ext uri="{9D8B030D-6E8A-4147-A177-3AD203B41FA5}">
                      <a16:colId xmlns:a16="http://schemas.microsoft.com/office/drawing/2014/main" val="3901589698"/>
                    </a:ext>
                  </a:extLst>
                </a:gridCol>
              </a:tblGrid>
              <a:tr h="466039">
                <a:tc>
                  <a:txBody>
                    <a:bodyPr/>
                    <a:lstStyle/>
                    <a:p>
                      <a:endParaRPr lang="tr-TR" dirty="0"/>
                    </a:p>
                  </a:txBody>
                  <a:tcPr/>
                </a:tc>
                <a:tc>
                  <a:txBody>
                    <a:bodyPr/>
                    <a:lstStyle/>
                    <a:p>
                      <a:r>
                        <a:rPr lang="tr-TR" dirty="0" smtClean="0"/>
                        <a:t>Beyin</a:t>
                      </a:r>
                      <a:endParaRPr lang="tr-TR" dirty="0"/>
                    </a:p>
                  </a:txBody>
                  <a:tcPr/>
                </a:tc>
                <a:tc>
                  <a:txBody>
                    <a:bodyPr/>
                    <a:lstStyle/>
                    <a:p>
                      <a:r>
                        <a:rPr lang="tr-TR" dirty="0" smtClean="0"/>
                        <a:t>Bilgisayar</a:t>
                      </a:r>
                      <a:endParaRPr lang="tr-TR" dirty="0"/>
                    </a:p>
                  </a:txBody>
                  <a:tcPr/>
                </a:tc>
                <a:extLst>
                  <a:ext uri="{0D108BD9-81ED-4DB2-BD59-A6C34878D82A}">
                    <a16:rowId xmlns:a16="http://schemas.microsoft.com/office/drawing/2014/main" val="2736491199"/>
                  </a:ext>
                </a:extLst>
              </a:tr>
              <a:tr h="806419">
                <a:tc>
                  <a:txBody>
                    <a:bodyPr/>
                    <a:lstStyle/>
                    <a:p>
                      <a:r>
                        <a:rPr lang="tr-TR" dirty="0" smtClean="0"/>
                        <a:t>Genel Yapı</a:t>
                      </a:r>
                      <a:endParaRPr lang="tr-TR" dirty="0"/>
                    </a:p>
                  </a:txBody>
                  <a:tcPr/>
                </a:tc>
                <a:tc>
                  <a:txBody>
                    <a:bodyPr/>
                    <a:lstStyle/>
                    <a:p>
                      <a:r>
                        <a:rPr lang="tr-TR" dirty="0" smtClean="0"/>
                        <a:t>Nöronlar</a:t>
                      </a:r>
                      <a:r>
                        <a:rPr lang="tr-TR" baseline="0" dirty="0" smtClean="0"/>
                        <a:t> ve </a:t>
                      </a:r>
                      <a:r>
                        <a:rPr lang="tr-TR" baseline="0" dirty="0" err="1" smtClean="0"/>
                        <a:t>Sinapslar</a:t>
                      </a:r>
                      <a:endParaRPr lang="tr-TR" dirty="0"/>
                    </a:p>
                  </a:txBody>
                  <a:tcPr/>
                </a:tc>
                <a:tc>
                  <a:txBody>
                    <a:bodyPr/>
                    <a:lstStyle/>
                    <a:p>
                      <a:r>
                        <a:rPr lang="tr-TR" dirty="0" smtClean="0"/>
                        <a:t>Entegre devreler,</a:t>
                      </a:r>
                      <a:r>
                        <a:rPr lang="tr-TR" baseline="0" dirty="0" smtClean="0"/>
                        <a:t> </a:t>
                      </a:r>
                      <a:r>
                        <a:rPr lang="tr-TR" baseline="0" dirty="0" err="1" smtClean="0"/>
                        <a:t>transistörler</a:t>
                      </a:r>
                      <a:r>
                        <a:rPr lang="tr-TR" baseline="0" dirty="0" smtClean="0"/>
                        <a:t>, diyotlar, vb.</a:t>
                      </a:r>
                      <a:endParaRPr lang="tr-TR" dirty="0"/>
                    </a:p>
                  </a:txBody>
                  <a:tcPr/>
                </a:tc>
                <a:extLst>
                  <a:ext uri="{0D108BD9-81ED-4DB2-BD59-A6C34878D82A}">
                    <a16:rowId xmlns:a16="http://schemas.microsoft.com/office/drawing/2014/main" val="1487198356"/>
                  </a:ext>
                </a:extLst>
              </a:tr>
              <a:tr h="806419">
                <a:tc>
                  <a:txBody>
                    <a:bodyPr/>
                    <a:lstStyle/>
                    <a:p>
                      <a:r>
                        <a:rPr lang="tr-TR" dirty="0" smtClean="0"/>
                        <a:t>Bilgi Depolama</a:t>
                      </a:r>
                      <a:endParaRPr lang="tr-TR" dirty="0"/>
                    </a:p>
                  </a:txBody>
                  <a:tcPr/>
                </a:tc>
                <a:tc>
                  <a:txBody>
                    <a:bodyPr/>
                    <a:lstStyle/>
                    <a:p>
                      <a:r>
                        <a:rPr lang="tr-TR" dirty="0" smtClean="0"/>
                        <a:t>Elektrokimyasal ve elektriksel</a:t>
                      </a:r>
                      <a:r>
                        <a:rPr lang="tr-TR" baseline="0" dirty="0" smtClean="0"/>
                        <a:t> darbeler aracılığıyla</a:t>
                      </a:r>
                    </a:p>
                    <a:p>
                      <a:endParaRPr lang="tr-TR" baseline="0" dirty="0" smtClean="0"/>
                    </a:p>
                    <a:p>
                      <a:r>
                        <a:rPr lang="tr-TR" baseline="0" dirty="0" smtClean="0"/>
                        <a:t>23 farklı şekilde</a:t>
                      </a:r>
                      <a:r>
                        <a:rPr lang="tr-TR" dirty="0" smtClean="0"/>
                        <a:t> </a:t>
                      </a:r>
                      <a:endParaRPr lang="tr-TR" dirty="0"/>
                    </a:p>
                  </a:txBody>
                  <a:tcPr/>
                </a:tc>
                <a:tc>
                  <a:txBody>
                    <a:bodyPr/>
                    <a:lstStyle/>
                    <a:p>
                      <a:r>
                        <a:rPr lang="tr-TR" dirty="0" smtClean="0"/>
                        <a:t>Yarı iletken birimlerde sinyal seviyeleri ile</a:t>
                      </a:r>
                    </a:p>
                    <a:p>
                      <a:endParaRPr lang="tr-TR" dirty="0" smtClean="0"/>
                    </a:p>
                    <a:p>
                      <a:r>
                        <a:rPr lang="tr-TR" dirty="0" smtClean="0"/>
                        <a:t>2</a:t>
                      </a:r>
                      <a:r>
                        <a:rPr lang="tr-TR" baseline="0" dirty="0" smtClean="0"/>
                        <a:t> farklı şekilde (0 ve 1)</a:t>
                      </a:r>
                      <a:endParaRPr lang="tr-TR" dirty="0"/>
                    </a:p>
                  </a:txBody>
                  <a:tcPr/>
                </a:tc>
                <a:extLst>
                  <a:ext uri="{0D108BD9-81ED-4DB2-BD59-A6C34878D82A}">
                    <a16:rowId xmlns:a16="http://schemas.microsoft.com/office/drawing/2014/main" val="4104272293"/>
                  </a:ext>
                </a:extLst>
              </a:tr>
              <a:tr h="806419">
                <a:tc>
                  <a:txBody>
                    <a:bodyPr/>
                    <a:lstStyle/>
                    <a:p>
                      <a:r>
                        <a:rPr lang="tr-TR" dirty="0" smtClean="0"/>
                        <a:t>Kapasite</a:t>
                      </a:r>
                      <a:endParaRPr lang="tr-TR" dirty="0"/>
                    </a:p>
                  </a:txBody>
                  <a:tcPr/>
                </a:tc>
                <a:tc>
                  <a:txBody>
                    <a:bodyPr/>
                    <a:lstStyle/>
                    <a:p>
                      <a:r>
                        <a:rPr lang="tr-TR" dirty="0" smtClean="0"/>
                        <a:t>86 milyar nöron,</a:t>
                      </a:r>
                      <a:r>
                        <a:rPr lang="tr-TR" baseline="0" dirty="0" smtClean="0"/>
                        <a:t> 125 trilyon </a:t>
                      </a:r>
                      <a:r>
                        <a:rPr lang="tr-TR" baseline="0" dirty="0" err="1" smtClean="0"/>
                        <a:t>sinaps</a:t>
                      </a:r>
                      <a:r>
                        <a:rPr lang="tr-TR" baseline="0" dirty="0" smtClean="0"/>
                        <a:t>, 1500cm</a:t>
                      </a:r>
                      <a:r>
                        <a:rPr lang="tr-TR" baseline="30000" dirty="0" smtClean="0"/>
                        <a:t>3</a:t>
                      </a:r>
                      <a:r>
                        <a:rPr lang="tr-TR" baseline="0" dirty="0" smtClean="0"/>
                        <a:t> hacim, 1.4kg ağırlık</a:t>
                      </a:r>
                      <a:endParaRPr lang="tr-TR" dirty="0" smtClean="0"/>
                    </a:p>
                    <a:p>
                      <a:endParaRPr lang="tr-TR" dirty="0" smtClean="0"/>
                    </a:p>
                    <a:p>
                      <a:r>
                        <a:rPr lang="tr-TR" dirty="0" smtClean="0"/>
                        <a:t>100 trilyon FLOP/saniye işlem kapasitesi</a:t>
                      </a:r>
                    </a:p>
                    <a:p>
                      <a:endParaRPr lang="tr-TR" dirty="0" smtClean="0"/>
                    </a:p>
                    <a:p>
                      <a:r>
                        <a:rPr lang="tr-TR" dirty="0" smtClean="0"/>
                        <a:t>1</a:t>
                      </a:r>
                      <a:r>
                        <a:rPr lang="tr-TR" baseline="0" dirty="0" smtClean="0"/>
                        <a:t> </a:t>
                      </a:r>
                      <a:r>
                        <a:rPr lang="tr-TR" baseline="0" dirty="0" err="1" smtClean="0"/>
                        <a:t>petabyte</a:t>
                      </a:r>
                      <a:r>
                        <a:rPr lang="tr-TR" baseline="0" dirty="0" smtClean="0"/>
                        <a:t> (1 katrilyon </a:t>
                      </a:r>
                      <a:r>
                        <a:rPr lang="tr-TR" baseline="0" dirty="0" err="1" smtClean="0"/>
                        <a:t>byte</a:t>
                      </a:r>
                      <a:r>
                        <a:rPr lang="tr-TR" baseline="0" dirty="0" smtClean="0"/>
                        <a:t>) bellek kapasitesi</a:t>
                      </a:r>
                      <a:endParaRPr lang="tr-TR" dirty="0"/>
                    </a:p>
                  </a:txBody>
                  <a:tcPr/>
                </a:tc>
                <a:tc>
                  <a:txBody>
                    <a:bodyPr/>
                    <a:lstStyle/>
                    <a:p>
                      <a:endParaRPr lang="tr-TR" dirty="0" smtClean="0"/>
                    </a:p>
                    <a:p>
                      <a:endParaRPr lang="tr-TR" dirty="0" smtClean="0"/>
                    </a:p>
                    <a:p>
                      <a:endParaRPr lang="tr-TR" dirty="0" smtClean="0"/>
                    </a:p>
                    <a:p>
                      <a:r>
                        <a:rPr lang="tr-TR" dirty="0" smtClean="0"/>
                        <a:t>Eldeki sisteme göre değişmekte</a:t>
                      </a:r>
                      <a:endParaRPr lang="tr-TR" dirty="0"/>
                    </a:p>
                  </a:txBody>
                  <a:tcPr/>
                </a:tc>
                <a:extLst>
                  <a:ext uri="{0D108BD9-81ED-4DB2-BD59-A6C34878D82A}">
                    <a16:rowId xmlns:a16="http://schemas.microsoft.com/office/drawing/2014/main" val="1294417653"/>
                  </a:ext>
                </a:extLst>
              </a:tr>
              <a:tr h="806419">
                <a:tc>
                  <a:txBody>
                    <a:bodyPr/>
                    <a:lstStyle/>
                    <a:p>
                      <a:r>
                        <a:rPr lang="tr-TR" dirty="0" smtClean="0"/>
                        <a:t>Enerji ve Kaynak</a:t>
                      </a:r>
                      <a:r>
                        <a:rPr lang="tr-TR" baseline="0" dirty="0" smtClean="0"/>
                        <a:t> </a:t>
                      </a:r>
                      <a:r>
                        <a:rPr lang="tr-TR" dirty="0" smtClean="0"/>
                        <a:t>Sarfiyatı</a:t>
                      </a:r>
                      <a:endParaRPr lang="tr-TR" dirty="0"/>
                    </a:p>
                  </a:txBody>
                  <a:tcPr/>
                </a:tc>
                <a:tc>
                  <a:txBody>
                    <a:bodyPr/>
                    <a:lstStyle/>
                    <a:p>
                      <a:r>
                        <a:rPr lang="tr-TR" dirty="0" smtClean="0"/>
                        <a:t>12</a:t>
                      </a:r>
                      <a:r>
                        <a:rPr lang="tr-TR" baseline="0" dirty="0" smtClean="0"/>
                        <a:t>-20 </a:t>
                      </a:r>
                      <a:r>
                        <a:rPr lang="tr-TR" baseline="0" dirty="0" err="1" smtClean="0"/>
                        <a:t>Watt</a:t>
                      </a:r>
                      <a:endParaRPr lang="tr-TR" baseline="0" dirty="0" smtClean="0"/>
                    </a:p>
                    <a:p>
                      <a:endParaRPr lang="tr-TR" baseline="0" dirty="0" smtClean="0"/>
                    </a:p>
                    <a:p>
                      <a:r>
                        <a:rPr lang="tr-TR" baseline="0" dirty="0" smtClean="0"/>
                        <a:t>Oksijenimizin %20’si; Kardiyak girdinin %15’i</a:t>
                      </a:r>
                      <a:endParaRPr lang="tr-TR" dirty="0"/>
                    </a:p>
                  </a:txBody>
                  <a:tcPr/>
                </a:tc>
                <a:tc>
                  <a:txBody>
                    <a:bodyPr/>
                    <a:lstStyle/>
                    <a:p>
                      <a:r>
                        <a:rPr lang="tr-TR" dirty="0" err="1" smtClean="0"/>
                        <a:t>GigaWatt</a:t>
                      </a:r>
                      <a:r>
                        <a:rPr lang="tr-TR" dirty="0" smtClean="0"/>
                        <a:t> mertebesinde</a:t>
                      </a:r>
                      <a:endParaRPr lang="tr-TR" dirty="0"/>
                    </a:p>
                  </a:txBody>
                  <a:tcPr/>
                </a:tc>
                <a:extLst>
                  <a:ext uri="{0D108BD9-81ED-4DB2-BD59-A6C34878D82A}">
                    <a16:rowId xmlns:a16="http://schemas.microsoft.com/office/drawing/2014/main" val="3191288565"/>
                  </a:ext>
                </a:extLst>
              </a:tr>
            </a:tbl>
          </a:graphicData>
        </a:graphic>
      </p:graphicFrame>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4013828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78280"/>
            <a:ext cx="8596668" cy="1320800"/>
          </a:xfrm>
        </p:spPr>
        <p:txBody>
          <a:bodyPr/>
          <a:lstStyle/>
          <a:p>
            <a:r>
              <a:rPr lang="tr-TR" dirty="0" smtClean="0"/>
              <a:t>Yapay Zeka – Temel Kavramlar</a:t>
            </a:r>
            <a:endParaRPr lang="tr-TR"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6" name="Oval 5"/>
          <p:cNvSpPr/>
          <p:nvPr/>
        </p:nvSpPr>
        <p:spPr>
          <a:xfrm>
            <a:off x="1943101" y="1518557"/>
            <a:ext cx="7249885" cy="4457700"/>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7" name="Oval 6"/>
          <p:cNvSpPr/>
          <p:nvPr/>
        </p:nvSpPr>
        <p:spPr>
          <a:xfrm>
            <a:off x="3083378" y="2743199"/>
            <a:ext cx="4969329" cy="3148693"/>
          </a:xfrm>
          <a:prstGeom prst="ellipse">
            <a:avLst/>
          </a:prstGeom>
          <a:solidFill>
            <a:schemeClr val="accent2">
              <a:lumMod val="60000"/>
              <a:lumOff val="4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p:nvPr/>
        </p:nvSpPr>
        <p:spPr>
          <a:xfrm>
            <a:off x="3950152" y="3820885"/>
            <a:ext cx="3235780" cy="1964871"/>
          </a:xfrm>
          <a:prstGeom prst="ellipse">
            <a:avLst/>
          </a:prstGeom>
          <a:solidFill>
            <a:schemeClr val="accent2">
              <a:lumMod val="75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TextBox 8"/>
          <p:cNvSpPr txBox="1"/>
          <p:nvPr/>
        </p:nvSpPr>
        <p:spPr>
          <a:xfrm>
            <a:off x="4447190" y="1934980"/>
            <a:ext cx="2318263" cy="584775"/>
          </a:xfrm>
          <a:prstGeom prst="rect">
            <a:avLst/>
          </a:prstGeom>
          <a:noFill/>
        </p:spPr>
        <p:txBody>
          <a:bodyPr wrap="none" rtlCol="0">
            <a:spAutoFit/>
          </a:bodyPr>
          <a:lstStyle/>
          <a:p>
            <a:r>
              <a:rPr lang="tr-TR" sz="3200" b="1" dirty="0" smtClean="0">
                <a:solidFill>
                  <a:schemeClr val="bg1"/>
                </a:solidFill>
              </a:rPr>
              <a:t>Yapay Zeka</a:t>
            </a:r>
            <a:endParaRPr lang="tr-TR" b="1" dirty="0">
              <a:solidFill>
                <a:schemeClr val="bg1"/>
              </a:solidFill>
            </a:endParaRPr>
          </a:p>
        </p:txBody>
      </p:sp>
      <p:sp>
        <p:nvSpPr>
          <p:cNvPr id="10" name="TextBox 9"/>
          <p:cNvSpPr txBox="1"/>
          <p:nvPr/>
        </p:nvSpPr>
        <p:spPr>
          <a:xfrm>
            <a:off x="3823984" y="3246707"/>
            <a:ext cx="3690434" cy="584775"/>
          </a:xfrm>
          <a:prstGeom prst="rect">
            <a:avLst/>
          </a:prstGeom>
          <a:noFill/>
        </p:spPr>
        <p:txBody>
          <a:bodyPr wrap="none" rtlCol="0">
            <a:spAutoFit/>
          </a:bodyPr>
          <a:lstStyle/>
          <a:p>
            <a:r>
              <a:rPr lang="tr-TR" sz="3200" b="1" dirty="0" smtClean="0">
                <a:solidFill>
                  <a:schemeClr val="bg1"/>
                </a:solidFill>
              </a:rPr>
              <a:t>Makine Öğrenmesi</a:t>
            </a:r>
            <a:endParaRPr lang="tr-TR" b="1" dirty="0">
              <a:solidFill>
                <a:schemeClr val="bg1"/>
              </a:solidFill>
            </a:endParaRPr>
          </a:p>
        </p:txBody>
      </p:sp>
      <p:sp>
        <p:nvSpPr>
          <p:cNvPr id="11" name="TextBox 10"/>
          <p:cNvSpPr txBox="1"/>
          <p:nvPr/>
        </p:nvSpPr>
        <p:spPr>
          <a:xfrm>
            <a:off x="4026594" y="4510932"/>
            <a:ext cx="3082895" cy="584775"/>
          </a:xfrm>
          <a:prstGeom prst="rect">
            <a:avLst/>
          </a:prstGeom>
          <a:noFill/>
        </p:spPr>
        <p:txBody>
          <a:bodyPr wrap="none" rtlCol="0">
            <a:spAutoFit/>
          </a:bodyPr>
          <a:lstStyle/>
          <a:p>
            <a:r>
              <a:rPr lang="tr-TR" sz="3200" b="1" dirty="0" smtClean="0">
                <a:solidFill>
                  <a:schemeClr val="bg1"/>
                </a:solidFill>
              </a:rPr>
              <a:t>Derin Öğrenme</a:t>
            </a:r>
            <a:endParaRPr lang="tr-TR" b="1" dirty="0">
              <a:solidFill>
                <a:schemeClr val="bg1"/>
              </a:solidFill>
            </a:endParaRPr>
          </a:p>
        </p:txBody>
      </p:sp>
    </p:spTree>
    <p:extLst>
      <p:ext uri="{BB962C8B-B14F-4D97-AF65-F5344CB8AC3E}">
        <p14:creationId xmlns:p14="http://schemas.microsoft.com/office/powerpoint/2010/main" val="2563326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6671" y="2404534"/>
            <a:ext cx="8147332" cy="1646302"/>
          </a:xfrm>
        </p:spPr>
        <p:txBody>
          <a:bodyPr/>
          <a:lstStyle/>
          <a:p>
            <a:r>
              <a:rPr lang="tr-TR" dirty="0" smtClean="0"/>
              <a:t>Yapay Zeka: </a:t>
            </a:r>
            <a:br>
              <a:rPr lang="tr-TR" dirty="0" smtClean="0"/>
            </a:br>
            <a:r>
              <a:rPr lang="tr-TR" dirty="0" smtClean="0"/>
              <a:t>Dünü, Bugünü ve Yarını</a:t>
            </a:r>
            <a:endParaRPr lang="tr-TR" dirty="0"/>
          </a:p>
        </p:txBody>
      </p:sp>
      <p:sp>
        <p:nvSpPr>
          <p:cNvPr id="3" name="Subtitle 2"/>
          <p:cNvSpPr>
            <a:spLocks noGrp="1"/>
          </p:cNvSpPr>
          <p:nvPr>
            <p:ph type="subTitle" idx="1"/>
          </p:nvPr>
        </p:nvSpPr>
        <p:spPr>
          <a:xfrm>
            <a:off x="1507067" y="4050833"/>
            <a:ext cx="7766936" cy="2325474"/>
          </a:xfrm>
        </p:spPr>
        <p:txBody>
          <a:bodyPr>
            <a:normAutofit fontScale="92500" lnSpcReduction="20000"/>
          </a:bodyPr>
          <a:lstStyle/>
          <a:p>
            <a:r>
              <a:rPr lang="tr-TR" b="1" dirty="0" smtClean="0"/>
              <a:t>Prof. Dr. A. Egemen YILMAZ</a:t>
            </a:r>
          </a:p>
          <a:p>
            <a:r>
              <a:rPr lang="tr-TR" dirty="0" smtClean="0"/>
              <a:t>Ankara Üniversitesi</a:t>
            </a:r>
          </a:p>
          <a:p>
            <a:r>
              <a:rPr lang="tr-TR" dirty="0" smtClean="0"/>
              <a:t> </a:t>
            </a:r>
          </a:p>
          <a:p>
            <a:r>
              <a:rPr lang="tr-TR" dirty="0" smtClean="0"/>
              <a:t>Mühendislik Fakültesi Elektrik-Elektronik Mühendisliği Bölümü</a:t>
            </a:r>
          </a:p>
          <a:p>
            <a:r>
              <a:rPr lang="tr-TR" dirty="0"/>
              <a:t>Mühendislik Fakültesi </a:t>
            </a:r>
            <a:r>
              <a:rPr lang="tr-TR" dirty="0" smtClean="0"/>
              <a:t>Yazılım Mühendisliği Bölümü</a:t>
            </a:r>
          </a:p>
          <a:p>
            <a:r>
              <a:rPr lang="tr-TR" dirty="0" smtClean="0"/>
              <a:t>Fen Bilimleri Enstitüsü Disiplinler Arası Yapay Zeka Teknolojileri Ana Bilim Dalı</a:t>
            </a:r>
          </a:p>
          <a:p>
            <a:r>
              <a:rPr lang="tr-TR" dirty="0" smtClean="0"/>
              <a:t>Akıllı Sistemler ve Teknolojiler Uygulama ve Araştırma Merkezi (ASTAM)</a:t>
            </a:r>
            <a:endParaRPr lang="tr-TR" dirty="0"/>
          </a:p>
        </p:txBody>
      </p:sp>
    </p:spTree>
    <p:extLst>
      <p:ext uri="{BB962C8B-B14F-4D97-AF65-F5344CB8AC3E}">
        <p14:creationId xmlns:p14="http://schemas.microsoft.com/office/powerpoint/2010/main" val="24496381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755774"/>
            <a:ext cx="8989180" cy="1320800"/>
          </a:xfrm>
        </p:spPr>
        <p:txBody>
          <a:bodyPr/>
          <a:lstStyle/>
          <a:p>
            <a:r>
              <a:rPr lang="tr-TR" dirty="0" smtClean="0"/>
              <a:t>Klasik Makine Öğrenmesi – Derin Öğrenme</a:t>
            </a:r>
            <a:endParaRPr lang="tr-TR"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pic>
        <p:nvPicPr>
          <p:cNvPr id="3" name="Picture 2"/>
          <p:cNvPicPr>
            <a:picLocks noChangeAspect="1"/>
          </p:cNvPicPr>
          <p:nvPr/>
        </p:nvPicPr>
        <p:blipFill>
          <a:blip r:embed="rId2"/>
          <a:stretch>
            <a:fillRect/>
          </a:stretch>
        </p:blipFill>
        <p:spPr>
          <a:xfrm>
            <a:off x="638911" y="1600599"/>
            <a:ext cx="8954750" cy="4048690"/>
          </a:xfrm>
          <a:prstGeom prst="rect">
            <a:avLst/>
          </a:prstGeom>
        </p:spPr>
      </p:pic>
      <p:sp>
        <p:nvSpPr>
          <p:cNvPr id="5" name="TextBox 4"/>
          <p:cNvSpPr txBox="1"/>
          <p:nvPr/>
        </p:nvSpPr>
        <p:spPr>
          <a:xfrm>
            <a:off x="2563586" y="3004457"/>
            <a:ext cx="2041072" cy="369332"/>
          </a:xfrm>
          <a:prstGeom prst="rect">
            <a:avLst/>
          </a:prstGeom>
          <a:noFill/>
        </p:spPr>
        <p:txBody>
          <a:bodyPr wrap="square" rtlCol="0">
            <a:spAutoFit/>
          </a:bodyPr>
          <a:lstStyle/>
          <a:p>
            <a:r>
              <a:rPr lang="tr-TR" dirty="0" smtClean="0"/>
              <a:t>Öznitelik Çıkarımı</a:t>
            </a:r>
            <a:endParaRPr lang="tr-TR" dirty="0"/>
          </a:p>
        </p:txBody>
      </p:sp>
      <p:sp>
        <p:nvSpPr>
          <p:cNvPr id="12" name="TextBox 11"/>
          <p:cNvSpPr txBox="1"/>
          <p:nvPr/>
        </p:nvSpPr>
        <p:spPr>
          <a:xfrm>
            <a:off x="5387700" y="2981903"/>
            <a:ext cx="1649914" cy="369332"/>
          </a:xfrm>
          <a:prstGeom prst="rect">
            <a:avLst/>
          </a:prstGeom>
          <a:noFill/>
        </p:spPr>
        <p:txBody>
          <a:bodyPr wrap="square" rtlCol="0">
            <a:spAutoFit/>
          </a:bodyPr>
          <a:lstStyle/>
          <a:p>
            <a:r>
              <a:rPr lang="tr-TR" dirty="0" smtClean="0"/>
              <a:t>Sınıflandırma</a:t>
            </a:r>
            <a:endParaRPr lang="tr-TR" dirty="0"/>
          </a:p>
        </p:txBody>
      </p:sp>
      <p:sp>
        <p:nvSpPr>
          <p:cNvPr id="13" name="TextBox 12"/>
          <p:cNvSpPr txBox="1"/>
          <p:nvPr/>
        </p:nvSpPr>
        <p:spPr>
          <a:xfrm>
            <a:off x="3214003" y="5483680"/>
            <a:ext cx="2410457" cy="369332"/>
          </a:xfrm>
          <a:prstGeom prst="rect">
            <a:avLst/>
          </a:prstGeom>
          <a:noFill/>
        </p:spPr>
        <p:txBody>
          <a:bodyPr wrap="square" rtlCol="0">
            <a:spAutoFit/>
          </a:bodyPr>
          <a:lstStyle/>
          <a:p>
            <a:r>
              <a:rPr lang="tr-TR" dirty="0" smtClean="0"/>
              <a:t>Öznitelik Çıkarımı + </a:t>
            </a:r>
            <a:endParaRPr lang="tr-TR" dirty="0"/>
          </a:p>
        </p:txBody>
      </p:sp>
      <p:sp>
        <p:nvSpPr>
          <p:cNvPr id="14" name="TextBox 13"/>
          <p:cNvSpPr txBox="1"/>
          <p:nvPr/>
        </p:nvSpPr>
        <p:spPr>
          <a:xfrm>
            <a:off x="5295172" y="5483680"/>
            <a:ext cx="1649914" cy="369332"/>
          </a:xfrm>
          <a:prstGeom prst="rect">
            <a:avLst/>
          </a:prstGeom>
          <a:noFill/>
        </p:spPr>
        <p:txBody>
          <a:bodyPr wrap="square" rtlCol="0">
            <a:spAutoFit/>
          </a:bodyPr>
          <a:lstStyle/>
          <a:p>
            <a:r>
              <a:rPr lang="tr-TR" dirty="0" smtClean="0"/>
              <a:t>Sınıflandırma</a:t>
            </a:r>
            <a:endParaRPr lang="tr-TR" dirty="0"/>
          </a:p>
        </p:txBody>
      </p:sp>
      <p:sp>
        <p:nvSpPr>
          <p:cNvPr id="15" name="TextBox 14"/>
          <p:cNvSpPr txBox="1"/>
          <p:nvPr/>
        </p:nvSpPr>
        <p:spPr>
          <a:xfrm>
            <a:off x="7829166" y="1994486"/>
            <a:ext cx="1704313" cy="830997"/>
          </a:xfrm>
          <a:prstGeom prst="rect">
            <a:avLst/>
          </a:prstGeom>
          <a:noFill/>
        </p:spPr>
        <p:txBody>
          <a:bodyPr wrap="none" rtlCol="0">
            <a:spAutoFit/>
          </a:bodyPr>
          <a:lstStyle/>
          <a:p>
            <a:pPr algn="ctr"/>
            <a:r>
              <a:rPr lang="tr-TR" sz="1600" dirty="0" smtClean="0">
                <a:solidFill>
                  <a:schemeClr val="bg1"/>
                </a:solidFill>
              </a:rPr>
              <a:t>‘Otomobil’</a:t>
            </a:r>
          </a:p>
          <a:p>
            <a:pPr algn="ctr"/>
            <a:r>
              <a:rPr lang="tr-TR" sz="1600" dirty="0">
                <a:solidFill>
                  <a:schemeClr val="bg1"/>
                </a:solidFill>
              </a:rPr>
              <a:t>v</a:t>
            </a:r>
            <a:r>
              <a:rPr lang="tr-TR" sz="1600" dirty="0" smtClean="0">
                <a:solidFill>
                  <a:schemeClr val="bg1"/>
                </a:solidFill>
              </a:rPr>
              <a:t>eya</a:t>
            </a:r>
          </a:p>
          <a:p>
            <a:pPr algn="ctr"/>
            <a:r>
              <a:rPr lang="tr-TR" sz="1600" dirty="0" smtClean="0">
                <a:solidFill>
                  <a:schemeClr val="bg1"/>
                </a:solidFill>
              </a:rPr>
              <a:t>‘Otomobil Değil’</a:t>
            </a:r>
            <a:endParaRPr lang="tr-TR" sz="1600" dirty="0">
              <a:solidFill>
                <a:schemeClr val="bg1"/>
              </a:solidFill>
            </a:endParaRPr>
          </a:p>
        </p:txBody>
      </p:sp>
      <p:sp>
        <p:nvSpPr>
          <p:cNvPr id="17" name="TextBox 16"/>
          <p:cNvSpPr txBox="1"/>
          <p:nvPr/>
        </p:nvSpPr>
        <p:spPr>
          <a:xfrm>
            <a:off x="7842774" y="4514538"/>
            <a:ext cx="1704313" cy="830997"/>
          </a:xfrm>
          <a:prstGeom prst="rect">
            <a:avLst/>
          </a:prstGeom>
          <a:noFill/>
        </p:spPr>
        <p:txBody>
          <a:bodyPr wrap="none" rtlCol="0">
            <a:spAutoFit/>
          </a:bodyPr>
          <a:lstStyle/>
          <a:p>
            <a:pPr algn="ctr"/>
            <a:r>
              <a:rPr lang="tr-TR" sz="1600" dirty="0" smtClean="0">
                <a:solidFill>
                  <a:schemeClr val="bg1"/>
                </a:solidFill>
              </a:rPr>
              <a:t>‘Otomobil’</a:t>
            </a:r>
          </a:p>
          <a:p>
            <a:pPr algn="ctr"/>
            <a:r>
              <a:rPr lang="tr-TR" sz="1600" dirty="0">
                <a:solidFill>
                  <a:schemeClr val="bg1"/>
                </a:solidFill>
              </a:rPr>
              <a:t>v</a:t>
            </a:r>
            <a:r>
              <a:rPr lang="tr-TR" sz="1600" dirty="0" smtClean="0">
                <a:solidFill>
                  <a:schemeClr val="bg1"/>
                </a:solidFill>
              </a:rPr>
              <a:t>eya</a:t>
            </a:r>
          </a:p>
          <a:p>
            <a:pPr algn="ctr"/>
            <a:r>
              <a:rPr lang="tr-TR" sz="1600" dirty="0" smtClean="0">
                <a:solidFill>
                  <a:schemeClr val="bg1"/>
                </a:solidFill>
              </a:rPr>
              <a:t>‘Otomobil Değil’</a:t>
            </a:r>
            <a:endParaRPr lang="tr-TR" sz="1600" dirty="0">
              <a:solidFill>
                <a:schemeClr val="bg1"/>
              </a:solidFill>
            </a:endParaRPr>
          </a:p>
        </p:txBody>
      </p:sp>
      <p:sp>
        <p:nvSpPr>
          <p:cNvPr id="18" name="TextBox 17"/>
          <p:cNvSpPr txBox="1"/>
          <p:nvPr/>
        </p:nvSpPr>
        <p:spPr>
          <a:xfrm>
            <a:off x="3690588" y="1361683"/>
            <a:ext cx="2962671" cy="369332"/>
          </a:xfrm>
          <a:prstGeom prst="rect">
            <a:avLst/>
          </a:prstGeom>
          <a:noFill/>
        </p:spPr>
        <p:txBody>
          <a:bodyPr wrap="none" rtlCol="0">
            <a:spAutoFit/>
          </a:bodyPr>
          <a:lstStyle/>
          <a:p>
            <a:r>
              <a:rPr lang="tr-TR" dirty="0" smtClean="0"/>
              <a:t>KLASİK MAKİNE ÖĞRENMESİ</a:t>
            </a:r>
            <a:endParaRPr lang="tr-TR" dirty="0"/>
          </a:p>
        </p:txBody>
      </p:sp>
      <p:sp>
        <p:nvSpPr>
          <p:cNvPr id="19" name="TextBox 18"/>
          <p:cNvSpPr txBox="1"/>
          <p:nvPr/>
        </p:nvSpPr>
        <p:spPr>
          <a:xfrm>
            <a:off x="4182376" y="3586782"/>
            <a:ext cx="1867819" cy="369332"/>
          </a:xfrm>
          <a:prstGeom prst="rect">
            <a:avLst/>
          </a:prstGeom>
          <a:noFill/>
        </p:spPr>
        <p:txBody>
          <a:bodyPr wrap="none" rtlCol="0">
            <a:spAutoFit/>
          </a:bodyPr>
          <a:lstStyle/>
          <a:p>
            <a:r>
              <a:rPr lang="tr-TR" dirty="0" smtClean="0"/>
              <a:t>DERİN ÖĞRENME</a:t>
            </a:r>
            <a:endParaRPr lang="tr-TR" dirty="0"/>
          </a:p>
        </p:txBody>
      </p:sp>
    </p:spTree>
    <p:extLst>
      <p:ext uri="{BB962C8B-B14F-4D97-AF65-F5344CB8AC3E}">
        <p14:creationId xmlns:p14="http://schemas.microsoft.com/office/powerpoint/2010/main" val="3732562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06246" y="1487661"/>
            <a:ext cx="9069066" cy="4029637"/>
          </a:xfrm>
          <a:prstGeom prst="rect">
            <a:avLst/>
          </a:prstGeom>
        </p:spPr>
      </p:pic>
      <p:sp>
        <p:nvSpPr>
          <p:cNvPr id="2" name="Title 1"/>
          <p:cNvSpPr>
            <a:spLocks noGrp="1"/>
          </p:cNvSpPr>
          <p:nvPr>
            <p:ph type="title"/>
          </p:nvPr>
        </p:nvSpPr>
        <p:spPr>
          <a:xfrm>
            <a:off x="1910711" y="376531"/>
            <a:ext cx="8989180" cy="1320800"/>
          </a:xfrm>
        </p:spPr>
        <p:txBody>
          <a:bodyPr/>
          <a:lstStyle/>
          <a:p>
            <a:r>
              <a:rPr lang="tr-TR" dirty="0" smtClean="0"/>
              <a:t>Klasik Makine Öğrenmesi – Derin Öğrenme</a:t>
            </a:r>
            <a:endParaRPr lang="tr-TR"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5" name="TextBox 4"/>
          <p:cNvSpPr txBox="1"/>
          <p:nvPr/>
        </p:nvSpPr>
        <p:spPr>
          <a:xfrm>
            <a:off x="2563586" y="3004457"/>
            <a:ext cx="2041072" cy="369332"/>
          </a:xfrm>
          <a:prstGeom prst="rect">
            <a:avLst/>
          </a:prstGeom>
          <a:noFill/>
        </p:spPr>
        <p:txBody>
          <a:bodyPr wrap="square" rtlCol="0">
            <a:spAutoFit/>
          </a:bodyPr>
          <a:lstStyle/>
          <a:p>
            <a:r>
              <a:rPr lang="tr-TR" dirty="0" smtClean="0"/>
              <a:t>Öznitelik Çıkarımı</a:t>
            </a:r>
            <a:endParaRPr lang="tr-TR" dirty="0"/>
          </a:p>
        </p:txBody>
      </p:sp>
      <p:sp>
        <p:nvSpPr>
          <p:cNvPr id="12" name="TextBox 11"/>
          <p:cNvSpPr txBox="1"/>
          <p:nvPr/>
        </p:nvSpPr>
        <p:spPr>
          <a:xfrm>
            <a:off x="5387700" y="2981903"/>
            <a:ext cx="1649914" cy="369332"/>
          </a:xfrm>
          <a:prstGeom prst="rect">
            <a:avLst/>
          </a:prstGeom>
          <a:noFill/>
        </p:spPr>
        <p:txBody>
          <a:bodyPr wrap="square" rtlCol="0">
            <a:spAutoFit/>
          </a:bodyPr>
          <a:lstStyle/>
          <a:p>
            <a:r>
              <a:rPr lang="tr-TR" dirty="0" smtClean="0"/>
              <a:t>Sınıflandırma</a:t>
            </a:r>
            <a:endParaRPr lang="tr-TR" dirty="0"/>
          </a:p>
        </p:txBody>
      </p:sp>
      <p:sp>
        <p:nvSpPr>
          <p:cNvPr id="13" name="TextBox 12"/>
          <p:cNvSpPr txBox="1"/>
          <p:nvPr/>
        </p:nvSpPr>
        <p:spPr>
          <a:xfrm>
            <a:off x="3214003" y="5483680"/>
            <a:ext cx="2410457" cy="369332"/>
          </a:xfrm>
          <a:prstGeom prst="rect">
            <a:avLst/>
          </a:prstGeom>
          <a:noFill/>
        </p:spPr>
        <p:txBody>
          <a:bodyPr wrap="square" rtlCol="0">
            <a:spAutoFit/>
          </a:bodyPr>
          <a:lstStyle/>
          <a:p>
            <a:r>
              <a:rPr lang="tr-TR" dirty="0" smtClean="0"/>
              <a:t>Öznitelik Çıkarımı + </a:t>
            </a:r>
            <a:endParaRPr lang="tr-TR" dirty="0"/>
          </a:p>
        </p:txBody>
      </p:sp>
      <p:sp>
        <p:nvSpPr>
          <p:cNvPr id="14" name="TextBox 13"/>
          <p:cNvSpPr txBox="1"/>
          <p:nvPr/>
        </p:nvSpPr>
        <p:spPr>
          <a:xfrm>
            <a:off x="5295172" y="5483680"/>
            <a:ext cx="1649914" cy="369332"/>
          </a:xfrm>
          <a:prstGeom prst="rect">
            <a:avLst/>
          </a:prstGeom>
          <a:noFill/>
        </p:spPr>
        <p:txBody>
          <a:bodyPr wrap="square" rtlCol="0">
            <a:spAutoFit/>
          </a:bodyPr>
          <a:lstStyle/>
          <a:p>
            <a:r>
              <a:rPr lang="tr-TR" dirty="0" smtClean="0"/>
              <a:t>Sınıflandırma</a:t>
            </a:r>
            <a:endParaRPr lang="tr-TR" dirty="0"/>
          </a:p>
        </p:txBody>
      </p:sp>
      <p:sp>
        <p:nvSpPr>
          <p:cNvPr id="15" name="TextBox 14"/>
          <p:cNvSpPr txBox="1"/>
          <p:nvPr/>
        </p:nvSpPr>
        <p:spPr>
          <a:xfrm>
            <a:off x="7995076" y="1878108"/>
            <a:ext cx="1372492" cy="830997"/>
          </a:xfrm>
          <a:prstGeom prst="rect">
            <a:avLst/>
          </a:prstGeom>
          <a:noFill/>
        </p:spPr>
        <p:txBody>
          <a:bodyPr wrap="none" rtlCol="0">
            <a:spAutoFit/>
          </a:bodyPr>
          <a:lstStyle/>
          <a:p>
            <a:pPr algn="ctr"/>
            <a:r>
              <a:rPr lang="tr-TR" sz="1600" dirty="0" smtClean="0">
                <a:solidFill>
                  <a:schemeClr val="bg1"/>
                </a:solidFill>
              </a:rPr>
              <a:t>‘Su’</a:t>
            </a:r>
          </a:p>
          <a:p>
            <a:pPr algn="ctr"/>
            <a:r>
              <a:rPr lang="tr-TR" sz="1600" dirty="0">
                <a:solidFill>
                  <a:schemeClr val="bg1"/>
                </a:solidFill>
              </a:rPr>
              <a:t>v</a:t>
            </a:r>
            <a:r>
              <a:rPr lang="tr-TR" sz="1600" dirty="0" smtClean="0">
                <a:solidFill>
                  <a:schemeClr val="bg1"/>
                </a:solidFill>
              </a:rPr>
              <a:t>eya ‘Gazoz’</a:t>
            </a:r>
          </a:p>
          <a:p>
            <a:pPr algn="ctr"/>
            <a:r>
              <a:rPr lang="tr-TR" sz="1600" dirty="0">
                <a:solidFill>
                  <a:schemeClr val="bg1"/>
                </a:solidFill>
              </a:rPr>
              <a:t>v</a:t>
            </a:r>
            <a:r>
              <a:rPr lang="tr-TR" sz="1600" dirty="0" smtClean="0">
                <a:solidFill>
                  <a:schemeClr val="bg1"/>
                </a:solidFill>
              </a:rPr>
              <a:t>eya ‘Ayran’</a:t>
            </a:r>
            <a:endParaRPr lang="tr-TR" sz="1600" dirty="0">
              <a:solidFill>
                <a:schemeClr val="bg1"/>
              </a:solidFill>
            </a:endParaRPr>
          </a:p>
        </p:txBody>
      </p:sp>
      <p:pic>
        <p:nvPicPr>
          <p:cNvPr id="7" name="Picture 6"/>
          <p:cNvPicPr>
            <a:picLocks noChangeAspect="1"/>
          </p:cNvPicPr>
          <p:nvPr/>
        </p:nvPicPr>
        <p:blipFill>
          <a:blip r:embed="rId3"/>
          <a:stretch>
            <a:fillRect/>
          </a:stretch>
        </p:blipFill>
        <p:spPr>
          <a:xfrm>
            <a:off x="58615" y="1761255"/>
            <a:ext cx="2252323" cy="1047206"/>
          </a:xfrm>
          <a:prstGeom prst="rect">
            <a:avLst/>
          </a:prstGeom>
        </p:spPr>
      </p:pic>
      <p:pic>
        <p:nvPicPr>
          <p:cNvPr id="16" name="Picture 15"/>
          <p:cNvPicPr>
            <a:picLocks noChangeAspect="1"/>
          </p:cNvPicPr>
          <p:nvPr/>
        </p:nvPicPr>
        <p:blipFill>
          <a:blip r:embed="rId3"/>
          <a:stretch>
            <a:fillRect/>
          </a:stretch>
        </p:blipFill>
        <p:spPr>
          <a:xfrm>
            <a:off x="136201" y="4266154"/>
            <a:ext cx="2252323" cy="1047206"/>
          </a:xfrm>
          <a:prstGeom prst="rect">
            <a:avLst/>
          </a:prstGeom>
        </p:spPr>
      </p:pic>
      <p:sp>
        <p:nvSpPr>
          <p:cNvPr id="18" name="TextBox 17"/>
          <p:cNvSpPr txBox="1"/>
          <p:nvPr/>
        </p:nvSpPr>
        <p:spPr>
          <a:xfrm>
            <a:off x="7989535" y="4466131"/>
            <a:ext cx="1372492" cy="830997"/>
          </a:xfrm>
          <a:prstGeom prst="rect">
            <a:avLst/>
          </a:prstGeom>
          <a:noFill/>
        </p:spPr>
        <p:txBody>
          <a:bodyPr wrap="none" rtlCol="0">
            <a:spAutoFit/>
          </a:bodyPr>
          <a:lstStyle/>
          <a:p>
            <a:pPr algn="ctr"/>
            <a:r>
              <a:rPr lang="tr-TR" sz="1600" dirty="0" smtClean="0">
                <a:solidFill>
                  <a:schemeClr val="bg1"/>
                </a:solidFill>
              </a:rPr>
              <a:t>‘Su’</a:t>
            </a:r>
          </a:p>
          <a:p>
            <a:pPr algn="ctr"/>
            <a:r>
              <a:rPr lang="tr-TR" sz="1600" dirty="0">
                <a:solidFill>
                  <a:schemeClr val="bg1"/>
                </a:solidFill>
              </a:rPr>
              <a:t>v</a:t>
            </a:r>
            <a:r>
              <a:rPr lang="tr-TR" sz="1600" dirty="0" smtClean="0">
                <a:solidFill>
                  <a:schemeClr val="bg1"/>
                </a:solidFill>
              </a:rPr>
              <a:t>eya ‘Gazoz’</a:t>
            </a:r>
          </a:p>
          <a:p>
            <a:pPr algn="ctr"/>
            <a:r>
              <a:rPr lang="tr-TR" sz="1600" dirty="0">
                <a:solidFill>
                  <a:schemeClr val="bg1"/>
                </a:solidFill>
              </a:rPr>
              <a:t>v</a:t>
            </a:r>
            <a:r>
              <a:rPr lang="tr-TR" sz="1600" dirty="0" smtClean="0">
                <a:solidFill>
                  <a:schemeClr val="bg1"/>
                </a:solidFill>
              </a:rPr>
              <a:t>eya ‘Ayran’</a:t>
            </a:r>
            <a:endParaRPr lang="tr-TR" sz="1600" dirty="0">
              <a:solidFill>
                <a:schemeClr val="bg1"/>
              </a:solidFill>
            </a:endParaRPr>
          </a:p>
        </p:txBody>
      </p:sp>
      <p:sp>
        <p:nvSpPr>
          <p:cNvPr id="8" name="TextBox 7"/>
          <p:cNvSpPr txBox="1"/>
          <p:nvPr/>
        </p:nvSpPr>
        <p:spPr>
          <a:xfrm>
            <a:off x="2729730" y="1414894"/>
            <a:ext cx="1725409" cy="369332"/>
          </a:xfrm>
          <a:prstGeom prst="rect">
            <a:avLst/>
          </a:prstGeom>
          <a:noFill/>
        </p:spPr>
        <p:txBody>
          <a:bodyPr wrap="none" rtlCol="0">
            <a:spAutoFit/>
          </a:bodyPr>
          <a:lstStyle/>
          <a:p>
            <a:r>
              <a:rPr lang="tr-TR" i="1" dirty="0" smtClean="0"/>
              <a:t>Renk, Kabarcık</a:t>
            </a:r>
            <a:endParaRPr lang="tr-TR" i="1" dirty="0"/>
          </a:p>
        </p:txBody>
      </p:sp>
      <p:sp>
        <p:nvSpPr>
          <p:cNvPr id="19" name="TextBox 18"/>
          <p:cNvSpPr txBox="1"/>
          <p:nvPr/>
        </p:nvSpPr>
        <p:spPr>
          <a:xfrm>
            <a:off x="4235321" y="3945050"/>
            <a:ext cx="1725409" cy="369332"/>
          </a:xfrm>
          <a:prstGeom prst="rect">
            <a:avLst/>
          </a:prstGeom>
          <a:noFill/>
        </p:spPr>
        <p:txBody>
          <a:bodyPr wrap="none" rtlCol="0">
            <a:spAutoFit/>
          </a:bodyPr>
          <a:lstStyle/>
          <a:p>
            <a:r>
              <a:rPr lang="tr-TR" i="1" dirty="0" smtClean="0"/>
              <a:t>Renk, Kabarcık</a:t>
            </a:r>
            <a:endParaRPr lang="tr-TR" i="1" dirty="0"/>
          </a:p>
        </p:txBody>
      </p:sp>
      <p:sp>
        <p:nvSpPr>
          <p:cNvPr id="20" name="TextBox 19"/>
          <p:cNvSpPr txBox="1"/>
          <p:nvPr/>
        </p:nvSpPr>
        <p:spPr>
          <a:xfrm>
            <a:off x="3690588" y="1170489"/>
            <a:ext cx="2962671" cy="369332"/>
          </a:xfrm>
          <a:prstGeom prst="rect">
            <a:avLst/>
          </a:prstGeom>
          <a:noFill/>
        </p:spPr>
        <p:txBody>
          <a:bodyPr wrap="none" rtlCol="0">
            <a:spAutoFit/>
          </a:bodyPr>
          <a:lstStyle/>
          <a:p>
            <a:r>
              <a:rPr lang="tr-TR" dirty="0" smtClean="0"/>
              <a:t>KLASİK MAKİNE ÖĞRENMESİ</a:t>
            </a:r>
            <a:endParaRPr lang="tr-TR" dirty="0"/>
          </a:p>
        </p:txBody>
      </p:sp>
      <p:sp>
        <p:nvSpPr>
          <p:cNvPr id="21" name="TextBox 20"/>
          <p:cNvSpPr txBox="1"/>
          <p:nvPr/>
        </p:nvSpPr>
        <p:spPr>
          <a:xfrm>
            <a:off x="4182376" y="3586782"/>
            <a:ext cx="1867819" cy="369332"/>
          </a:xfrm>
          <a:prstGeom prst="rect">
            <a:avLst/>
          </a:prstGeom>
          <a:noFill/>
        </p:spPr>
        <p:txBody>
          <a:bodyPr wrap="none" rtlCol="0">
            <a:spAutoFit/>
          </a:bodyPr>
          <a:lstStyle/>
          <a:p>
            <a:r>
              <a:rPr lang="tr-TR" dirty="0" smtClean="0"/>
              <a:t>DERİN ÖĞRENME</a:t>
            </a:r>
            <a:endParaRPr lang="tr-TR" dirty="0"/>
          </a:p>
        </p:txBody>
      </p:sp>
    </p:spTree>
    <p:extLst>
      <p:ext uri="{BB962C8B-B14F-4D97-AF65-F5344CB8AC3E}">
        <p14:creationId xmlns:p14="http://schemas.microsoft.com/office/powerpoint/2010/main" val="3974481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5138" y="450112"/>
            <a:ext cx="8596668" cy="1320800"/>
          </a:xfrm>
        </p:spPr>
        <p:txBody>
          <a:bodyPr/>
          <a:lstStyle/>
          <a:p>
            <a:r>
              <a:rPr lang="tr-TR" dirty="0" smtClean="0"/>
              <a:t>Yapay Zeka Tarihçesi: Tüm Aşamalar</a:t>
            </a:r>
            <a:endParaRPr lang="tr-TR" dirty="0"/>
          </a:p>
        </p:txBody>
      </p:sp>
      <p:sp>
        <p:nvSpPr>
          <p:cNvPr id="3" name="Content Placeholder 2"/>
          <p:cNvSpPr>
            <a:spLocks noGrp="1"/>
          </p:cNvSpPr>
          <p:nvPr>
            <p:ph idx="1"/>
          </p:nvPr>
        </p:nvSpPr>
        <p:spPr>
          <a:xfrm>
            <a:off x="677334" y="1436915"/>
            <a:ext cx="9201452" cy="5053692"/>
          </a:xfrm>
        </p:spPr>
        <p:txBody>
          <a:bodyPr>
            <a:normAutofit/>
          </a:bodyPr>
          <a:lstStyle/>
          <a:p>
            <a:r>
              <a:rPr lang="tr-TR" sz="2600" dirty="0" smtClean="0"/>
              <a:t>1956-1974: Birinci Altın Dönem (</a:t>
            </a:r>
            <a:r>
              <a:rPr lang="tr-TR" sz="2600" i="1" dirty="0" smtClean="0"/>
              <a:t>First Golden </a:t>
            </a:r>
            <a:r>
              <a:rPr lang="tr-TR" sz="2600" i="1" dirty="0" err="1" smtClean="0"/>
              <a:t>Era</a:t>
            </a:r>
            <a:r>
              <a:rPr lang="tr-TR" sz="2600" dirty="0" smtClean="0"/>
              <a:t>) veya İlk Patlama (</a:t>
            </a:r>
            <a:r>
              <a:rPr lang="tr-TR" sz="2600" i="1" dirty="0" smtClean="0"/>
              <a:t>First </a:t>
            </a:r>
            <a:r>
              <a:rPr lang="tr-TR" sz="2600" i="1" dirty="0" err="1" smtClean="0"/>
              <a:t>Burst</a:t>
            </a:r>
            <a:r>
              <a:rPr lang="tr-TR" sz="2600" dirty="0" smtClean="0"/>
              <a:t>) veya Çıkarım Dönemi (</a:t>
            </a:r>
            <a:r>
              <a:rPr lang="tr-TR" sz="2600" i="1" dirty="0" err="1" smtClean="0"/>
              <a:t>Inference</a:t>
            </a:r>
            <a:r>
              <a:rPr lang="tr-TR" sz="2600" i="1" dirty="0" smtClean="0"/>
              <a:t> </a:t>
            </a:r>
            <a:r>
              <a:rPr lang="tr-TR" sz="2600" i="1" dirty="0" err="1" smtClean="0"/>
              <a:t>Period</a:t>
            </a:r>
            <a:r>
              <a:rPr lang="tr-TR" sz="2600" dirty="0" smtClean="0"/>
              <a:t>)</a:t>
            </a:r>
          </a:p>
          <a:p>
            <a:r>
              <a:rPr lang="tr-TR" sz="2600" dirty="0" smtClean="0"/>
              <a:t>1974-1980: Birinci Yapay Zeka Kışı (</a:t>
            </a:r>
            <a:r>
              <a:rPr lang="tr-TR" sz="2600" i="1" dirty="0" smtClean="0"/>
              <a:t>First AI </a:t>
            </a:r>
            <a:r>
              <a:rPr lang="tr-TR" sz="2600" i="1" dirty="0" err="1" smtClean="0"/>
              <a:t>Winter</a:t>
            </a:r>
            <a:r>
              <a:rPr lang="tr-TR" sz="2600" dirty="0" smtClean="0"/>
              <a:t>)</a:t>
            </a:r>
          </a:p>
          <a:p>
            <a:r>
              <a:rPr lang="tr-TR" sz="2600" dirty="0" smtClean="0"/>
              <a:t>1980-1987: Gümbürtü Dönemi (</a:t>
            </a:r>
            <a:r>
              <a:rPr lang="tr-TR" sz="2600" i="1" dirty="0" err="1" smtClean="0"/>
              <a:t>Boom</a:t>
            </a:r>
            <a:r>
              <a:rPr lang="tr-TR" sz="2600" dirty="0" smtClean="0"/>
              <a:t>) veya İkinci </a:t>
            </a:r>
            <a:r>
              <a:rPr lang="tr-TR" sz="2600" dirty="0"/>
              <a:t>Patlama </a:t>
            </a:r>
            <a:r>
              <a:rPr lang="tr-TR" sz="2600" dirty="0" smtClean="0"/>
              <a:t>(</a:t>
            </a:r>
            <a:r>
              <a:rPr lang="tr-TR" sz="2600" i="1" dirty="0" smtClean="0"/>
              <a:t>Second </a:t>
            </a:r>
            <a:r>
              <a:rPr lang="tr-TR" sz="2600" i="1" dirty="0" err="1" smtClean="0"/>
              <a:t>Burst</a:t>
            </a:r>
            <a:r>
              <a:rPr lang="tr-TR" sz="2600" dirty="0" smtClean="0"/>
              <a:t>) veya Bilgi Dönemi (</a:t>
            </a:r>
            <a:r>
              <a:rPr lang="tr-TR" sz="2600" i="1" dirty="0" smtClean="0"/>
              <a:t>Knowledge </a:t>
            </a:r>
            <a:r>
              <a:rPr lang="tr-TR" sz="2600" i="1" dirty="0" err="1" smtClean="0"/>
              <a:t>Period</a:t>
            </a:r>
            <a:r>
              <a:rPr lang="tr-TR" sz="2600" dirty="0" smtClean="0"/>
              <a:t>)</a:t>
            </a:r>
          </a:p>
          <a:p>
            <a:r>
              <a:rPr lang="tr-TR" sz="2600" dirty="0" smtClean="0"/>
              <a:t>1987-1993: İkinci </a:t>
            </a:r>
            <a:r>
              <a:rPr lang="tr-TR" sz="2600" dirty="0"/>
              <a:t>Yapay Zeka Kışı </a:t>
            </a:r>
            <a:r>
              <a:rPr lang="tr-TR" sz="2600" dirty="0" smtClean="0"/>
              <a:t>(</a:t>
            </a:r>
            <a:r>
              <a:rPr lang="tr-TR" sz="2600" i="1" dirty="0" smtClean="0"/>
              <a:t>Second </a:t>
            </a:r>
            <a:r>
              <a:rPr lang="tr-TR" sz="2600" i="1" dirty="0"/>
              <a:t>AI </a:t>
            </a:r>
            <a:r>
              <a:rPr lang="tr-TR" sz="2600" i="1" dirty="0" err="1"/>
              <a:t>Winter</a:t>
            </a:r>
            <a:r>
              <a:rPr lang="tr-TR" sz="2600" dirty="0" smtClean="0"/>
              <a:t>)</a:t>
            </a:r>
          </a:p>
          <a:p>
            <a:r>
              <a:rPr lang="tr-TR" sz="2600" dirty="0" smtClean="0"/>
              <a:t>1993-Günümüze: Üçüncü Patlama (</a:t>
            </a:r>
            <a:r>
              <a:rPr lang="tr-TR" sz="2600" i="1" dirty="0" smtClean="0"/>
              <a:t>Third </a:t>
            </a:r>
            <a:r>
              <a:rPr lang="tr-TR" sz="2600" i="1" dirty="0" err="1" smtClean="0"/>
              <a:t>Burst</a:t>
            </a:r>
            <a:r>
              <a:rPr lang="tr-TR" sz="2600" dirty="0" smtClean="0"/>
              <a:t>) veya Öğrenme Dönemi (</a:t>
            </a:r>
            <a:r>
              <a:rPr lang="tr-TR" sz="2600" i="1" dirty="0" smtClean="0"/>
              <a:t>Learning </a:t>
            </a:r>
            <a:r>
              <a:rPr lang="tr-TR" sz="2600" i="1" dirty="0" err="1" smtClean="0"/>
              <a:t>Period</a:t>
            </a:r>
            <a:r>
              <a:rPr lang="tr-TR" sz="2600" dirty="0" smtClean="0"/>
              <a:t>)</a:t>
            </a:r>
          </a:p>
          <a:p>
            <a:endParaRPr lang="tr-TR" sz="2800" dirty="0" smtClean="0"/>
          </a:p>
          <a:p>
            <a:endParaRPr lang="tr-TR" sz="2800" dirty="0" smtClean="0"/>
          </a:p>
          <a:p>
            <a:endParaRPr lang="tr-TR" sz="2800" dirty="0" smtClean="0"/>
          </a:p>
          <a:p>
            <a:endParaRPr lang="tr-TR" sz="2800"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934877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76515"/>
            <a:ext cx="8596668" cy="1320800"/>
          </a:xfrm>
        </p:spPr>
        <p:txBody>
          <a:bodyPr/>
          <a:lstStyle/>
          <a:p>
            <a:r>
              <a:rPr lang="tr-TR" dirty="0" smtClean="0"/>
              <a:t>Erken Evre</a:t>
            </a:r>
            <a:endParaRPr lang="tr-TR" dirty="0"/>
          </a:p>
        </p:txBody>
      </p:sp>
      <p:sp>
        <p:nvSpPr>
          <p:cNvPr id="3" name="Content Placeholder 2"/>
          <p:cNvSpPr>
            <a:spLocks noGrp="1"/>
          </p:cNvSpPr>
          <p:nvPr>
            <p:ph idx="1"/>
          </p:nvPr>
        </p:nvSpPr>
        <p:spPr>
          <a:xfrm>
            <a:off x="677334" y="1436915"/>
            <a:ext cx="9201452" cy="5053692"/>
          </a:xfrm>
        </p:spPr>
        <p:txBody>
          <a:bodyPr>
            <a:normAutofit fontScale="92500" lnSpcReduction="10000"/>
          </a:bodyPr>
          <a:lstStyle/>
          <a:p>
            <a:r>
              <a:rPr lang="tr-TR" sz="2800" dirty="0" smtClean="0"/>
              <a:t>1943: </a:t>
            </a:r>
            <a:r>
              <a:rPr lang="tr-TR" sz="2800" dirty="0" err="1" smtClean="0"/>
              <a:t>Warren</a:t>
            </a:r>
            <a:r>
              <a:rPr lang="tr-TR" sz="2800" dirty="0" smtClean="0"/>
              <a:t> </a:t>
            </a:r>
            <a:r>
              <a:rPr lang="tr-TR" sz="2800" dirty="0" err="1" smtClean="0"/>
              <a:t>McCulloch</a:t>
            </a:r>
            <a:r>
              <a:rPr lang="tr-TR" sz="2800" dirty="0" smtClean="0"/>
              <a:t> ve </a:t>
            </a:r>
            <a:r>
              <a:rPr lang="tr-TR" sz="2800" dirty="0" err="1" smtClean="0"/>
              <a:t>Walter</a:t>
            </a:r>
            <a:r>
              <a:rPr lang="tr-TR" sz="2800" dirty="0" smtClean="0"/>
              <a:t> </a:t>
            </a:r>
            <a:r>
              <a:rPr lang="tr-TR" sz="2800" dirty="0" err="1" smtClean="0"/>
              <a:t>Pitts</a:t>
            </a:r>
            <a:r>
              <a:rPr lang="tr-TR" sz="2800" dirty="0" smtClean="0"/>
              <a:t> tarafından insan beyni ve makineler arasındaki benzerlik ilişkisi fikirlerinin ilk olarak ortaya atılışı</a:t>
            </a:r>
          </a:p>
          <a:p>
            <a:r>
              <a:rPr lang="tr-TR" sz="2800" dirty="0" smtClean="0"/>
              <a:t>1949: Donald </a:t>
            </a:r>
            <a:r>
              <a:rPr lang="tr-TR" sz="2800" dirty="0" err="1" smtClean="0"/>
              <a:t>Hebb’in</a:t>
            </a:r>
            <a:r>
              <a:rPr lang="tr-TR" sz="2800" dirty="0" smtClean="0"/>
              <a:t> «</a:t>
            </a:r>
            <a:r>
              <a:rPr lang="tr-TR" sz="2800" i="1" dirty="0" err="1" smtClean="0"/>
              <a:t>The</a:t>
            </a:r>
            <a:r>
              <a:rPr lang="tr-TR" sz="2800" i="1" dirty="0" smtClean="0"/>
              <a:t> </a:t>
            </a:r>
            <a:r>
              <a:rPr lang="tr-TR" sz="2800" i="1" dirty="0" err="1" smtClean="0"/>
              <a:t>Organization</a:t>
            </a:r>
            <a:r>
              <a:rPr lang="tr-TR" sz="2800" i="1" dirty="0" smtClean="0"/>
              <a:t> of </a:t>
            </a:r>
            <a:r>
              <a:rPr lang="tr-TR" sz="2800" i="1" dirty="0" err="1" smtClean="0"/>
              <a:t>Behavior</a:t>
            </a:r>
            <a:r>
              <a:rPr lang="tr-TR" sz="2800" dirty="0" smtClean="0"/>
              <a:t>» isimli çalışmasında </a:t>
            </a:r>
            <a:r>
              <a:rPr lang="tr-TR" sz="2800" dirty="0" err="1" smtClean="0"/>
              <a:t>nöral</a:t>
            </a:r>
            <a:r>
              <a:rPr lang="tr-TR" sz="2800" dirty="0" smtClean="0"/>
              <a:t> güzergahların kullanıldıkça kuvvetlendiği fikrini ileri sürmesi</a:t>
            </a:r>
          </a:p>
          <a:p>
            <a:r>
              <a:rPr lang="tr-TR" sz="2800" dirty="0" smtClean="0"/>
              <a:t>1955</a:t>
            </a:r>
            <a:r>
              <a:rPr lang="tr-TR" sz="2800" dirty="0"/>
              <a:t>: John </a:t>
            </a:r>
            <a:r>
              <a:rPr lang="tr-TR" sz="2800" dirty="0" err="1"/>
              <a:t>McCarthy</a:t>
            </a:r>
            <a:r>
              <a:rPr lang="tr-TR" sz="2800" dirty="0"/>
              <a:t> tarafından «</a:t>
            </a:r>
            <a:r>
              <a:rPr lang="tr-TR" sz="2800" i="1" dirty="0" err="1"/>
              <a:t>Artificial</a:t>
            </a:r>
            <a:r>
              <a:rPr lang="tr-TR" sz="2800" i="1" dirty="0"/>
              <a:t> </a:t>
            </a:r>
            <a:r>
              <a:rPr lang="tr-TR" sz="2800" i="1" dirty="0" err="1"/>
              <a:t>Intelligence</a:t>
            </a:r>
            <a:r>
              <a:rPr lang="tr-TR" sz="2800" dirty="0"/>
              <a:t>» teriminin ilk kez kullanılması</a:t>
            </a:r>
          </a:p>
          <a:p>
            <a:r>
              <a:rPr lang="tr-TR" sz="2800" dirty="0"/>
              <a:t>1956: Konu ile ilgili </a:t>
            </a:r>
            <a:r>
              <a:rPr lang="tr-TR" sz="2800" i="1" dirty="0"/>
              <a:t>Dartmouth </a:t>
            </a:r>
            <a:r>
              <a:rPr lang="tr-TR" sz="2800" i="1" dirty="0" err="1"/>
              <a:t>College</a:t>
            </a:r>
            <a:r>
              <a:rPr lang="tr-TR" sz="2800" i="1" dirty="0"/>
              <a:t> </a:t>
            </a:r>
            <a:r>
              <a:rPr lang="tr-TR" sz="2800" i="1" dirty="0" err="1"/>
              <a:t>Workshop</a:t>
            </a:r>
            <a:r>
              <a:rPr lang="tr-TR" sz="2800" dirty="0" err="1"/>
              <a:t>’ın</a:t>
            </a:r>
            <a:r>
              <a:rPr lang="tr-TR" sz="2800" dirty="0"/>
              <a:t> düzenlenmesi</a:t>
            </a:r>
          </a:p>
          <a:p>
            <a:r>
              <a:rPr lang="tr-TR" sz="2800" dirty="0"/>
              <a:t>1958: Frank </a:t>
            </a:r>
            <a:r>
              <a:rPr lang="tr-TR" sz="2800" dirty="0" err="1"/>
              <a:t>Rosenblatt</a:t>
            </a:r>
            <a:r>
              <a:rPr lang="tr-TR" sz="2800" dirty="0"/>
              <a:t> tarafından «</a:t>
            </a:r>
            <a:r>
              <a:rPr lang="tr-TR" sz="2800" i="1" dirty="0" err="1"/>
              <a:t>Perceptron</a:t>
            </a:r>
            <a:r>
              <a:rPr lang="tr-TR" sz="2800" dirty="0"/>
              <a:t>» fikrinin ortaya atılması</a:t>
            </a:r>
          </a:p>
          <a:p>
            <a:pPr marL="0" indent="0">
              <a:buNone/>
            </a:pPr>
            <a:endParaRPr lang="tr-TR" sz="2800"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42552967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59545" y="349503"/>
            <a:ext cx="8596668" cy="1320800"/>
          </a:xfrm>
        </p:spPr>
        <p:txBody>
          <a:bodyPr/>
          <a:lstStyle/>
          <a:p>
            <a:r>
              <a:rPr lang="tr-TR" dirty="0" err="1" smtClean="0"/>
              <a:t>Perseptron</a:t>
            </a:r>
            <a:endParaRPr lang="tr-TR" dirty="0"/>
          </a:p>
        </p:txBody>
      </p:sp>
      <p:sp>
        <p:nvSpPr>
          <p:cNvPr id="3" name="Content Placeholder 2"/>
          <p:cNvSpPr>
            <a:spLocks noGrp="1"/>
          </p:cNvSpPr>
          <p:nvPr>
            <p:ph idx="1"/>
          </p:nvPr>
        </p:nvSpPr>
        <p:spPr>
          <a:xfrm>
            <a:off x="677334" y="935664"/>
            <a:ext cx="8998294" cy="4902707"/>
          </a:xfrm>
        </p:spPr>
        <p:txBody>
          <a:bodyPr>
            <a:normAutofit/>
          </a:bodyPr>
          <a:lstStyle/>
          <a:p>
            <a:r>
              <a:rPr lang="tr-TR" sz="2600" dirty="0" err="1" smtClean="0"/>
              <a:t>Rosenblatt</a:t>
            </a:r>
            <a:r>
              <a:rPr lang="tr-TR" sz="2600" dirty="0" smtClean="0"/>
              <a:t> tarafından 1958 yılında tanımlanmış</a:t>
            </a:r>
          </a:p>
          <a:p>
            <a:endParaRPr lang="tr-TR" sz="2600" dirty="0"/>
          </a:p>
          <a:p>
            <a:endParaRPr lang="tr-TR" sz="2600" dirty="0" smtClean="0"/>
          </a:p>
          <a:p>
            <a:endParaRPr lang="tr-TR" sz="2600" dirty="0"/>
          </a:p>
          <a:p>
            <a:endParaRPr lang="tr-TR" sz="2600" dirty="0" smtClean="0"/>
          </a:p>
          <a:p>
            <a:endParaRPr lang="tr-TR" sz="2600" dirty="0"/>
          </a:p>
          <a:p>
            <a:endParaRPr lang="tr-TR" sz="1400" dirty="0" smtClean="0"/>
          </a:p>
          <a:p>
            <a:r>
              <a:rPr lang="tr-TR" sz="2600" dirty="0" smtClean="0"/>
              <a:t>Aslen, Office of Naval </a:t>
            </a:r>
            <a:r>
              <a:rPr lang="tr-TR" sz="2600" dirty="0" err="1" smtClean="0"/>
              <a:t>Research</a:t>
            </a:r>
            <a:r>
              <a:rPr lang="tr-TR" sz="2600" dirty="0" smtClean="0"/>
              <a:t> tarafından desteklenmiş olan ve Cornell </a:t>
            </a:r>
            <a:r>
              <a:rPr lang="tr-TR" sz="2600" dirty="0" err="1" smtClean="0"/>
              <a:t>Aeronautical</a:t>
            </a:r>
            <a:r>
              <a:rPr lang="tr-TR" sz="2600" dirty="0" smtClean="0"/>
              <a:t> </a:t>
            </a:r>
            <a:r>
              <a:rPr lang="tr-TR" sz="2600" dirty="0" err="1" smtClean="0"/>
              <a:t>Lab’da</a:t>
            </a:r>
            <a:r>
              <a:rPr lang="tr-TR" sz="2600" dirty="0" smtClean="0"/>
              <a:t> yapılan bir çalışmanın çıktısı</a:t>
            </a:r>
          </a:p>
          <a:p>
            <a:endParaRPr lang="tr-TR" sz="2800" dirty="0" smtClean="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pic>
        <p:nvPicPr>
          <p:cNvPr id="6" name="Picture 5"/>
          <p:cNvPicPr>
            <a:picLocks noChangeAspect="1"/>
          </p:cNvPicPr>
          <p:nvPr/>
        </p:nvPicPr>
        <p:blipFill>
          <a:blip r:embed="rId2"/>
          <a:stretch>
            <a:fillRect/>
          </a:stretch>
        </p:blipFill>
        <p:spPr>
          <a:xfrm>
            <a:off x="2071438" y="1827674"/>
            <a:ext cx="5562739" cy="2337820"/>
          </a:xfrm>
          <a:prstGeom prst="rect">
            <a:avLst/>
          </a:prstGeom>
        </p:spPr>
      </p:pic>
      <p:sp>
        <p:nvSpPr>
          <p:cNvPr id="7" name="Rectangle 6"/>
          <p:cNvSpPr/>
          <p:nvPr/>
        </p:nvSpPr>
        <p:spPr>
          <a:xfrm>
            <a:off x="399748" y="5643665"/>
            <a:ext cx="9062660" cy="584775"/>
          </a:xfrm>
          <a:prstGeom prst="rect">
            <a:avLst/>
          </a:prstGeom>
        </p:spPr>
        <p:txBody>
          <a:bodyPr wrap="square">
            <a:spAutoFit/>
          </a:bodyPr>
          <a:lstStyle/>
          <a:p>
            <a:r>
              <a:rPr lang="en-US" sz="1600" dirty="0">
                <a:solidFill>
                  <a:srgbClr val="222222"/>
                </a:solidFill>
                <a:latin typeface="Arial" panose="020B0604020202020204" pitchFamily="34" charset="0"/>
              </a:rPr>
              <a:t>Rosenblatt, F. (1958). The perceptron: a probabilistic model for information storage and organization in the brain. </a:t>
            </a:r>
            <a:r>
              <a:rPr lang="en-US" sz="1600" i="1" dirty="0">
                <a:solidFill>
                  <a:srgbClr val="222222"/>
                </a:solidFill>
                <a:latin typeface="Arial" panose="020B0604020202020204" pitchFamily="34" charset="0"/>
              </a:rPr>
              <a:t>Psychological review</a:t>
            </a:r>
            <a:r>
              <a:rPr lang="en-US" sz="1600" dirty="0">
                <a:solidFill>
                  <a:srgbClr val="222222"/>
                </a:solidFill>
                <a:latin typeface="Arial" panose="020B0604020202020204" pitchFamily="34" charset="0"/>
              </a:rPr>
              <a:t>, </a:t>
            </a:r>
            <a:r>
              <a:rPr lang="en-US" sz="1600" i="1" dirty="0">
                <a:solidFill>
                  <a:srgbClr val="222222"/>
                </a:solidFill>
                <a:latin typeface="Arial" panose="020B0604020202020204" pitchFamily="34" charset="0"/>
              </a:rPr>
              <a:t>65</a:t>
            </a:r>
            <a:r>
              <a:rPr lang="en-US" sz="1600" dirty="0">
                <a:solidFill>
                  <a:srgbClr val="222222"/>
                </a:solidFill>
                <a:latin typeface="Arial" panose="020B0604020202020204" pitchFamily="34" charset="0"/>
              </a:rPr>
              <a:t>(6), 386.</a:t>
            </a:r>
            <a:endParaRPr lang="tr-TR" sz="1600" dirty="0"/>
          </a:p>
        </p:txBody>
      </p:sp>
    </p:spTree>
    <p:extLst>
      <p:ext uri="{BB962C8B-B14F-4D97-AF65-F5344CB8AC3E}">
        <p14:creationId xmlns:p14="http://schemas.microsoft.com/office/powerpoint/2010/main" val="41715168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8934" y="700906"/>
            <a:ext cx="8596668" cy="1320800"/>
          </a:xfrm>
        </p:spPr>
        <p:txBody>
          <a:bodyPr/>
          <a:lstStyle/>
          <a:p>
            <a:r>
              <a:rPr lang="tr-TR" dirty="0" err="1" smtClean="0"/>
              <a:t>Perseptron</a:t>
            </a:r>
            <a:endParaRPr lang="tr-TR" dirty="0"/>
          </a:p>
        </p:txBody>
      </p:sp>
      <p:sp>
        <p:nvSpPr>
          <p:cNvPr id="3" name="Content Placeholder 2"/>
          <p:cNvSpPr>
            <a:spLocks noGrp="1"/>
          </p:cNvSpPr>
          <p:nvPr>
            <p:ph idx="1"/>
          </p:nvPr>
        </p:nvSpPr>
        <p:spPr>
          <a:xfrm>
            <a:off x="517846" y="1258384"/>
            <a:ext cx="7519609" cy="5053692"/>
          </a:xfrm>
        </p:spPr>
        <p:txBody>
          <a:bodyPr>
            <a:normAutofit/>
          </a:bodyPr>
          <a:lstStyle/>
          <a:p>
            <a:r>
              <a:rPr lang="tr-TR" sz="2600" dirty="0" smtClean="0"/>
              <a:t>1962 yılında çalışmalarını 4 ciltlik bir kitapta toplamış:</a:t>
            </a:r>
          </a:p>
          <a:p>
            <a:pPr marL="800100" lvl="2" indent="0">
              <a:buNone/>
            </a:pPr>
            <a:r>
              <a:rPr lang="tr-TR" sz="2200" dirty="0" smtClean="0"/>
              <a:t>F. </a:t>
            </a:r>
            <a:r>
              <a:rPr lang="tr-TR" sz="2200" dirty="0" err="1" smtClean="0"/>
              <a:t>Rosenblatt</a:t>
            </a:r>
            <a:r>
              <a:rPr lang="tr-TR" sz="2200" dirty="0" smtClean="0"/>
              <a:t>,</a:t>
            </a:r>
            <a:r>
              <a:rPr lang="en-US" sz="2200" dirty="0"/>
              <a:t> </a:t>
            </a:r>
            <a:r>
              <a:rPr lang="en-US" sz="2200" i="1" dirty="0" smtClean="0"/>
              <a:t>Principles </a:t>
            </a:r>
            <a:r>
              <a:rPr lang="en-US" sz="2200" i="1" dirty="0"/>
              <a:t>of </a:t>
            </a:r>
            <a:r>
              <a:rPr lang="en-US" sz="2200" i="1" dirty="0" err="1"/>
              <a:t>Neurodynamics</a:t>
            </a:r>
            <a:r>
              <a:rPr lang="en-US" sz="2200" i="1" dirty="0"/>
              <a:t>: </a:t>
            </a:r>
            <a:r>
              <a:rPr lang="en-US" sz="2200" i="1" dirty="0" err="1"/>
              <a:t>Perceptrons</a:t>
            </a:r>
            <a:r>
              <a:rPr lang="en-US" sz="2200" i="1" dirty="0"/>
              <a:t> and the Theory of Brain </a:t>
            </a:r>
            <a:r>
              <a:rPr lang="en-US" sz="2200" i="1" dirty="0" smtClean="0"/>
              <a:t>Mechanisms</a:t>
            </a:r>
            <a:r>
              <a:rPr lang="en-US" sz="2200" dirty="0" smtClean="0"/>
              <a:t>, Spartan Books</a:t>
            </a:r>
            <a:r>
              <a:rPr lang="tr-TR" sz="2200" dirty="0" smtClean="0"/>
              <a:t>, </a:t>
            </a:r>
            <a:r>
              <a:rPr lang="en-US" sz="2200" dirty="0" smtClean="0"/>
              <a:t>1962</a:t>
            </a:r>
            <a:r>
              <a:rPr lang="en-US" sz="2200" dirty="0"/>
              <a:t>.</a:t>
            </a:r>
            <a:endParaRPr lang="tr-TR" sz="2200" dirty="0" smtClean="0"/>
          </a:p>
          <a:p>
            <a:r>
              <a:rPr lang="tr-TR" sz="2600" dirty="0" smtClean="0"/>
              <a:t>Cilt 3: Çok katmanlı </a:t>
            </a:r>
            <a:r>
              <a:rPr lang="tr-TR" sz="2600" dirty="0" err="1" smtClean="0"/>
              <a:t>perseptron</a:t>
            </a:r>
            <a:r>
              <a:rPr lang="tr-TR" sz="2600" dirty="0" smtClean="0"/>
              <a:t>; çapraz bağlaşımlı </a:t>
            </a:r>
            <a:r>
              <a:rPr lang="tr-TR" sz="2600" dirty="0" err="1" smtClean="0"/>
              <a:t>perseptron</a:t>
            </a:r>
            <a:r>
              <a:rPr lang="tr-TR" sz="2600" dirty="0" smtClean="0"/>
              <a:t> kavramları!... </a:t>
            </a:r>
            <a:endParaRPr lang="tr-TR" sz="2600" dirty="0"/>
          </a:p>
          <a:p>
            <a:r>
              <a:rPr lang="tr-TR" sz="2600" dirty="0" smtClean="0"/>
              <a:t>Bu kitap Haziran 2021 itibarı ile &gt;8,155 atıf almış durumda idi</a:t>
            </a:r>
          </a:p>
          <a:p>
            <a:r>
              <a:rPr lang="tr-TR" sz="2600" dirty="0" smtClean="0"/>
              <a:t>Orijinal makale ise Haziran 2021 itibarı ile &gt;12,785 atıf almış durumda idi</a:t>
            </a:r>
          </a:p>
          <a:p>
            <a:endParaRPr lang="tr-TR" sz="2600" dirty="0"/>
          </a:p>
          <a:p>
            <a:endParaRPr lang="tr-TR" sz="2800" dirty="0" smtClean="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5" name="Rectangle 4"/>
          <p:cNvSpPr/>
          <p:nvPr/>
        </p:nvSpPr>
        <p:spPr>
          <a:xfrm>
            <a:off x="8894628" y="5249839"/>
            <a:ext cx="2190856" cy="707886"/>
          </a:xfrm>
          <a:prstGeom prst="rect">
            <a:avLst/>
          </a:prstGeom>
        </p:spPr>
        <p:txBody>
          <a:bodyPr wrap="none">
            <a:spAutoFit/>
          </a:bodyPr>
          <a:lstStyle/>
          <a:p>
            <a:pPr algn="ctr"/>
            <a:r>
              <a:rPr lang="tr-TR" sz="2000" dirty="0"/>
              <a:t>Frank </a:t>
            </a:r>
            <a:r>
              <a:rPr lang="tr-TR" sz="2000" dirty="0" err="1"/>
              <a:t>Rosenblatt</a:t>
            </a:r>
            <a:r>
              <a:rPr lang="tr-TR" sz="2000" dirty="0"/>
              <a:t> </a:t>
            </a:r>
            <a:endParaRPr lang="tr-TR" sz="2000" dirty="0" smtClean="0"/>
          </a:p>
          <a:p>
            <a:pPr algn="ctr"/>
            <a:r>
              <a:rPr lang="tr-TR" sz="2000" dirty="0" smtClean="0"/>
              <a:t>(</a:t>
            </a:r>
            <a:r>
              <a:rPr lang="tr-TR" sz="2000" dirty="0"/>
              <a:t>1928-1971)</a:t>
            </a:r>
          </a:p>
        </p:txBody>
      </p:sp>
      <p:pic>
        <p:nvPicPr>
          <p:cNvPr id="1026" name="Picture 2" descr="Frank Rosenblat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7583" y="836293"/>
            <a:ext cx="3367106" cy="4361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7992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7669" y="116115"/>
            <a:ext cx="8596668" cy="1320800"/>
          </a:xfrm>
        </p:spPr>
        <p:txBody>
          <a:bodyPr/>
          <a:lstStyle/>
          <a:p>
            <a:r>
              <a:rPr lang="tr-TR" dirty="0" err="1" smtClean="0"/>
              <a:t>Perseptron</a:t>
            </a:r>
            <a:endParaRPr lang="tr-TR" dirty="0"/>
          </a:p>
        </p:txBody>
      </p:sp>
      <p:sp>
        <p:nvSpPr>
          <p:cNvPr id="3" name="Content Placeholder 2"/>
          <p:cNvSpPr>
            <a:spLocks noGrp="1"/>
          </p:cNvSpPr>
          <p:nvPr>
            <p:ph idx="1"/>
          </p:nvPr>
        </p:nvSpPr>
        <p:spPr>
          <a:xfrm>
            <a:off x="677334" y="784680"/>
            <a:ext cx="7519609" cy="5053692"/>
          </a:xfrm>
        </p:spPr>
        <p:txBody>
          <a:bodyPr>
            <a:normAutofit/>
          </a:bodyPr>
          <a:lstStyle/>
          <a:p>
            <a:r>
              <a:rPr lang="tr-TR" sz="2600" dirty="0" smtClean="0"/>
              <a:t>1962 yılında çalışmalarını 4 ciltlik bir kitapta toplamış:</a:t>
            </a:r>
          </a:p>
          <a:p>
            <a:pPr marL="800100" lvl="2" indent="0">
              <a:buNone/>
            </a:pPr>
            <a:r>
              <a:rPr lang="tr-TR" sz="2200" dirty="0" smtClean="0"/>
              <a:t>F. </a:t>
            </a:r>
            <a:r>
              <a:rPr lang="tr-TR" sz="2200" dirty="0" err="1" smtClean="0"/>
              <a:t>Rosenblatt</a:t>
            </a:r>
            <a:r>
              <a:rPr lang="tr-TR" sz="2200" dirty="0" smtClean="0"/>
              <a:t>,</a:t>
            </a:r>
            <a:r>
              <a:rPr lang="en-US" sz="2200" dirty="0"/>
              <a:t> </a:t>
            </a:r>
            <a:r>
              <a:rPr lang="en-US" sz="2200" i="1" dirty="0" smtClean="0"/>
              <a:t>Principles </a:t>
            </a:r>
            <a:r>
              <a:rPr lang="en-US" sz="2200" i="1" dirty="0"/>
              <a:t>of </a:t>
            </a:r>
            <a:r>
              <a:rPr lang="en-US" sz="2200" i="1" dirty="0" err="1"/>
              <a:t>Neurodynamics</a:t>
            </a:r>
            <a:r>
              <a:rPr lang="en-US" sz="2200" i="1" dirty="0"/>
              <a:t>: </a:t>
            </a:r>
            <a:r>
              <a:rPr lang="en-US" sz="2200" i="1" dirty="0" err="1"/>
              <a:t>Perceptrons</a:t>
            </a:r>
            <a:r>
              <a:rPr lang="en-US" sz="2200" i="1" dirty="0"/>
              <a:t> and the Theory of Brain </a:t>
            </a:r>
            <a:r>
              <a:rPr lang="en-US" sz="2200" i="1" dirty="0" smtClean="0"/>
              <a:t>Mechanisms</a:t>
            </a:r>
            <a:r>
              <a:rPr lang="en-US" sz="2200" dirty="0" smtClean="0"/>
              <a:t>, Spartan Books</a:t>
            </a:r>
            <a:r>
              <a:rPr lang="tr-TR" sz="2200" dirty="0" smtClean="0"/>
              <a:t>, </a:t>
            </a:r>
            <a:r>
              <a:rPr lang="en-US" sz="2200" dirty="0" smtClean="0"/>
              <a:t>1962</a:t>
            </a:r>
            <a:r>
              <a:rPr lang="en-US" sz="2200" dirty="0"/>
              <a:t>.</a:t>
            </a:r>
            <a:endParaRPr lang="tr-TR" sz="2200" dirty="0" smtClean="0"/>
          </a:p>
          <a:p>
            <a:r>
              <a:rPr lang="tr-TR" sz="2600" dirty="0" smtClean="0"/>
              <a:t>Cilt 3: Çok katmanlı </a:t>
            </a:r>
            <a:r>
              <a:rPr lang="tr-TR" sz="2600" dirty="0" err="1" smtClean="0"/>
              <a:t>perseptron</a:t>
            </a:r>
            <a:r>
              <a:rPr lang="tr-TR" sz="2600" dirty="0" smtClean="0"/>
              <a:t>; çapraz bağlaşımlı </a:t>
            </a:r>
            <a:r>
              <a:rPr lang="tr-TR" sz="2600" dirty="0" err="1" smtClean="0"/>
              <a:t>perseptron</a:t>
            </a:r>
            <a:r>
              <a:rPr lang="tr-TR" sz="2600" dirty="0" smtClean="0"/>
              <a:t> kavramları!... </a:t>
            </a:r>
            <a:endParaRPr lang="tr-TR" sz="2600" dirty="0"/>
          </a:p>
          <a:p>
            <a:r>
              <a:rPr lang="tr-TR" sz="2600" dirty="0" smtClean="0"/>
              <a:t>Bu kitap Şubat 2022 itibarı ile &gt;8,520 atıf almış durumda idi</a:t>
            </a:r>
          </a:p>
          <a:p>
            <a:r>
              <a:rPr lang="tr-TR" sz="2600" dirty="0" smtClean="0"/>
              <a:t>Orijinal makale ise Şubat 2022 itibarı ile &gt;14,085 atıf almış durumda</a:t>
            </a:r>
          </a:p>
          <a:p>
            <a:endParaRPr lang="tr-TR" sz="2600" dirty="0"/>
          </a:p>
          <a:p>
            <a:endParaRPr lang="tr-TR" sz="2800" dirty="0" smtClean="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5" name="Rectangle 4"/>
          <p:cNvSpPr/>
          <p:nvPr/>
        </p:nvSpPr>
        <p:spPr>
          <a:xfrm>
            <a:off x="8894628" y="5249839"/>
            <a:ext cx="2190856" cy="707886"/>
          </a:xfrm>
          <a:prstGeom prst="rect">
            <a:avLst/>
          </a:prstGeom>
        </p:spPr>
        <p:txBody>
          <a:bodyPr wrap="none">
            <a:spAutoFit/>
          </a:bodyPr>
          <a:lstStyle/>
          <a:p>
            <a:pPr algn="ctr"/>
            <a:r>
              <a:rPr lang="tr-TR" sz="2000" dirty="0"/>
              <a:t>Frank </a:t>
            </a:r>
            <a:r>
              <a:rPr lang="tr-TR" sz="2000" dirty="0" err="1"/>
              <a:t>Rosenblatt</a:t>
            </a:r>
            <a:r>
              <a:rPr lang="tr-TR" sz="2000" dirty="0"/>
              <a:t> </a:t>
            </a:r>
            <a:endParaRPr lang="tr-TR" sz="2000" dirty="0" smtClean="0"/>
          </a:p>
          <a:p>
            <a:pPr algn="ctr"/>
            <a:r>
              <a:rPr lang="tr-TR" sz="2000" dirty="0" smtClean="0"/>
              <a:t>(</a:t>
            </a:r>
            <a:r>
              <a:rPr lang="tr-TR" sz="2000" dirty="0"/>
              <a:t>1928-1971)</a:t>
            </a:r>
          </a:p>
        </p:txBody>
      </p:sp>
      <p:pic>
        <p:nvPicPr>
          <p:cNvPr id="1026" name="Picture 2" descr="Frank Rosenblat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7583" y="836293"/>
            <a:ext cx="3367106" cy="4361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812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Biraz da Popülarite</a:t>
            </a:r>
            <a:endParaRPr lang="tr-TR" dirty="0"/>
          </a:p>
        </p:txBody>
      </p:sp>
      <p:sp>
        <p:nvSpPr>
          <p:cNvPr id="3" name="Content Placeholder 2"/>
          <p:cNvSpPr>
            <a:spLocks noGrp="1"/>
          </p:cNvSpPr>
          <p:nvPr>
            <p:ph idx="1"/>
          </p:nvPr>
        </p:nvSpPr>
        <p:spPr>
          <a:xfrm>
            <a:off x="677334" y="1436915"/>
            <a:ext cx="9201452" cy="5053692"/>
          </a:xfrm>
        </p:spPr>
        <p:txBody>
          <a:bodyPr>
            <a:normAutofit fontScale="77500" lnSpcReduction="20000"/>
          </a:bodyPr>
          <a:lstStyle/>
          <a:p>
            <a:r>
              <a:rPr lang="tr-TR" sz="2800" dirty="0" smtClean="0"/>
              <a:t>1997: İlk başarılı ve ticari Konuşma Tanıma Uygulaması (Dragon </a:t>
            </a:r>
            <a:r>
              <a:rPr lang="tr-TR" sz="2800" dirty="0" err="1" smtClean="0"/>
              <a:t>Systems</a:t>
            </a:r>
            <a:r>
              <a:rPr lang="tr-TR" sz="2800" dirty="0" smtClean="0"/>
              <a:t>)</a:t>
            </a:r>
          </a:p>
          <a:p>
            <a:r>
              <a:rPr lang="tr-TR" sz="2800" dirty="0" smtClean="0"/>
              <a:t>1997: IBM </a:t>
            </a:r>
            <a:r>
              <a:rPr lang="tr-TR" sz="2800" dirty="0" err="1" smtClean="0"/>
              <a:t>Deep</a:t>
            </a:r>
            <a:r>
              <a:rPr lang="tr-TR" sz="2800" dirty="0" smtClean="0"/>
              <a:t> </a:t>
            </a:r>
            <a:r>
              <a:rPr lang="tr-TR" sz="2800" dirty="0" err="1" smtClean="0"/>
              <a:t>Blue’nun</a:t>
            </a:r>
            <a:r>
              <a:rPr lang="tr-TR" sz="2800" dirty="0" smtClean="0"/>
              <a:t> </a:t>
            </a:r>
            <a:r>
              <a:rPr lang="tr-TR" sz="2800" dirty="0" err="1" smtClean="0"/>
              <a:t>Kasparov’u</a:t>
            </a:r>
            <a:r>
              <a:rPr lang="tr-TR" sz="2800" dirty="0" smtClean="0"/>
              <a:t> yenmesi</a:t>
            </a:r>
          </a:p>
          <a:p>
            <a:r>
              <a:rPr lang="tr-TR" sz="2800" dirty="0" smtClean="0"/>
              <a:t>1998: </a:t>
            </a:r>
            <a:r>
              <a:rPr lang="tr-TR" sz="2800" dirty="0" err="1" smtClean="0"/>
              <a:t>MIT’de</a:t>
            </a:r>
            <a:r>
              <a:rPr lang="tr-TR" sz="2800" dirty="0" smtClean="0"/>
              <a:t> karşıdakinin duygularını tespit eden </a:t>
            </a:r>
            <a:r>
              <a:rPr lang="tr-TR" sz="2800" dirty="0" err="1" smtClean="0"/>
              <a:t>KISmet’in</a:t>
            </a:r>
            <a:r>
              <a:rPr lang="tr-TR" sz="2800" dirty="0" smtClean="0"/>
              <a:t> geliştirilmesi</a:t>
            </a:r>
          </a:p>
          <a:p>
            <a:r>
              <a:rPr lang="tr-TR" sz="2800" dirty="0" smtClean="0"/>
              <a:t>2002: Otonom elektrik süpürgesi </a:t>
            </a:r>
            <a:r>
              <a:rPr lang="tr-TR" sz="2800" dirty="0" err="1" smtClean="0"/>
              <a:t>Roomba’nın</a:t>
            </a:r>
            <a:r>
              <a:rPr lang="tr-TR" sz="2800" dirty="0" smtClean="0"/>
              <a:t> piyasaya çıkışı</a:t>
            </a:r>
          </a:p>
          <a:p>
            <a:r>
              <a:rPr lang="tr-TR" sz="2800" dirty="0" smtClean="0"/>
              <a:t>2009: Google’ın Kendini Süren Aracı</a:t>
            </a:r>
          </a:p>
          <a:p>
            <a:r>
              <a:rPr lang="tr-TR" sz="2800" dirty="0" smtClean="0"/>
              <a:t>2011: IBM Watson’un ABD’deki </a:t>
            </a:r>
            <a:r>
              <a:rPr lang="tr-TR" sz="2800" dirty="0" err="1" smtClean="0"/>
              <a:t>Jeopardy</a:t>
            </a:r>
            <a:r>
              <a:rPr lang="tr-TR" sz="2800" dirty="0" smtClean="0"/>
              <a:t> şampiyonlarını yenmesi</a:t>
            </a:r>
          </a:p>
          <a:p>
            <a:r>
              <a:rPr lang="tr-TR" sz="2800" dirty="0" smtClean="0"/>
              <a:t>2011-2014: Kişisel Asistan Uygulamaları (</a:t>
            </a:r>
            <a:r>
              <a:rPr lang="tr-TR" sz="2800" dirty="0" err="1" smtClean="0"/>
              <a:t>Siri</a:t>
            </a:r>
            <a:r>
              <a:rPr lang="tr-TR" sz="2800" dirty="0" smtClean="0"/>
              <a:t>, </a:t>
            </a:r>
            <a:r>
              <a:rPr lang="tr-TR" sz="2800" dirty="0" err="1" smtClean="0"/>
              <a:t>Now</a:t>
            </a:r>
            <a:r>
              <a:rPr lang="tr-TR" sz="2800" dirty="0" smtClean="0"/>
              <a:t>, </a:t>
            </a:r>
            <a:r>
              <a:rPr lang="tr-TR" sz="2800" dirty="0" err="1" smtClean="0"/>
              <a:t>Cortana</a:t>
            </a:r>
            <a:r>
              <a:rPr lang="tr-TR" sz="2800" dirty="0" smtClean="0"/>
              <a:t>, </a:t>
            </a:r>
            <a:r>
              <a:rPr lang="tr-TR" sz="2800" dirty="0" err="1" smtClean="0"/>
              <a:t>Alexa</a:t>
            </a:r>
            <a:r>
              <a:rPr lang="tr-TR" sz="2800" dirty="0" smtClean="0"/>
              <a:t>)</a:t>
            </a:r>
          </a:p>
          <a:p>
            <a:r>
              <a:rPr lang="tr-TR" sz="2800" dirty="0" smtClean="0"/>
              <a:t>2014: Turing </a:t>
            </a:r>
            <a:r>
              <a:rPr lang="tr-TR" sz="2800" dirty="0" err="1" smtClean="0"/>
              <a:t>Test’ten</a:t>
            </a:r>
            <a:r>
              <a:rPr lang="tr-TR" sz="2800" dirty="0" smtClean="0"/>
              <a:t> geçen ve birçok değerlendiriciyi insan olduğuna ikna eden «</a:t>
            </a:r>
            <a:r>
              <a:rPr lang="tr-TR" sz="2800" dirty="0" err="1" smtClean="0"/>
              <a:t>Eugene</a:t>
            </a:r>
            <a:r>
              <a:rPr lang="tr-TR" sz="2800" dirty="0" smtClean="0"/>
              <a:t> </a:t>
            </a:r>
            <a:r>
              <a:rPr lang="tr-TR" sz="2800" dirty="0" err="1" smtClean="0"/>
              <a:t>Goostman</a:t>
            </a:r>
            <a:r>
              <a:rPr lang="tr-TR" sz="2800" dirty="0" smtClean="0"/>
              <a:t>» </a:t>
            </a:r>
            <a:r>
              <a:rPr lang="tr-TR" sz="2800" dirty="0" err="1" smtClean="0"/>
              <a:t>chatbot’u</a:t>
            </a:r>
            <a:endParaRPr lang="tr-TR" sz="2800" dirty="0" smtClean="0"/>
          </a:p>
          <a:p>
            <a:r>
              <a:rPr lang="tr-TR" sz="2800" dirty="0" smtClean="0"/>
              <a:t>2016: Microsoft </a:t>
            </a:r>
            <a:r>
              <a:rPr lang="tr-TR" sz="2800" dirty="0" err="1" smtClean="0"/>
              <a:t>Tay’in</a:t>
            </a:r>
            <a:r>
              <a:rPr lang="tr-TR" sz="2800" dirty="0" smtClean="0"/>
              <a:t> sosyal medyada ırkçı yorumlarda bulunması</a:t>
            </a:r>
          </a:p>
          <a:p>
            <a:r>
              <a:rPr lang="tr-TR" sz="2800" dirty="0" smtClean="0"/>
              <a:t>2016: </a:t>
            </a:r>
            <a:r>
              <a:rPr lang="tr-TR" sz="2800" dirty="0" err="1" smtClean="0"/>
              <a:t>AlphaGo’nun</a:t>
            </a:r>
            <a:r>
              <a:rPr lang="tr-TR" sz="2800" dirty="0" smtClean="0"/>
              <a:t> profesyonel </a:t>
            </a:r>
            <a:r>
              <a:rPr lang="tr-TR" sz="2800" dirty="0" err="1" smtClean="0"/>
              <a:t>Go</a:t>
            </a:r>
            <a:r>
              <a:rPr lang="tr-TR" sz="2800" dirty="0" smtClean="0"/>
              <a:t> oyuncusunu yenmesi</a:t>
            </a:r>
          </a:p>
          <a:p>
            <a:endParaRPr lang="tr-TR" sz="2800" dirty="0" smtClean="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2550086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61637" y="369000"/>
            <a:ext cx="8596668" cy="1320800"/>
          </a:xfrm>
        </p:spPr>
        <p:txBody>
          <a:bodyPr/>
          <a:lstStyle/>
          <a:p>
            <a:r>
              <a:rPr lang="tr-TR" dirty="0" smtClean="0"/>
              <a:t>Yaygın Uygulamalar</a:t>
            </a:r>
            <a:endParaRPr lang="tr-TR"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graphicFrame>
        <p:nvGraphicFramePr>
          <p:cNvPr id="6" name="Table 5"/>
          <p:cNvGraphicFramePr>
            <a:graphicFrameLocks noGrp="1"/>
          </p:cNvGraphicFramePr>
          <p:nvPr>
            <p:extLst>
              <p:ext uri="{D42A27DB-BD31-4B8C-83A1-F6EECF244321}">
                <p14:modId xmlns:p14="http://schemas.microsoft.com/office/powerpoint/2010/main" val="1077636681"/>
              </p:ext>
            </p:extLst>
          </p:nvPr>
        </p:nvGraphicFramePr>
        <p:xfrm>
          <a:off x="2261734" y="1458460"/>
          <a:ext cx="7461929" cy="4724644"/>
        </p:xfrm>
        <a:graphic>
          <a:graphicData uri="http://schemas.openxmlformats.org/drawingml/2006/table">
            <a:tbl>
              <a:tblPr firstRow="1" firstCol="1" bandRow="1">
                <a:tableStyleId>{5C22544A-7EE6-4342-B048-85BDC9FD1C3A}</a:tableStyleId>
              </a:tblPr>
              <a:tblGrid>
                <a:gridCol w="2543839">
                  <a:extLst>
                    <a:ext uri="{9D8B030D-6E8A-4147-A177-3AD203B41FA5}">
                      <a16:colId xmlns:a16="http://schemas.microsoft.com/office/drawing/2014/main" val="51870880"/>
                    </a:ext>
                  </a:extLst>
                </a:gridCol>
                <a:gridCol w="4918090">
                  <a:extLst>
                    <a:ext uri="{9D8B030D-6E8A-4147-A177-3AD203B41FA5}">
                      <a16:colId xmlns:a16="http://schemas.microsoft.com/office/drawing/2014/main" val="4180129828"/>
                    </a:ext>
                  </a:extLst>
                </a:gridCol>
              </a:tblGrid>
              <a:tr h="230792">
                <a:tc>
                  <a:txBody>
                    <a:bodyPr/>
                    <a:lstStyle/>
                    <a:p>
                      <a:pPr>
                        <a:lnSpc>
                          <a:spcPct val="107000"/>
                        </a:lnSpc>
                        <a:spcAft>
                          <a:spcPts val="0"/>
                        </a:spcAft>
                      </a:pPr>
                      <a:r>
                        <a:rPr lang="tr-TR" sz="1800" dirty="0">
                          <a:effectLst/>
                        </a:rPr>
                        <a:t>İşlev</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800">
                          <a:effectLst/>
                        </a:rPr>
                        <a:t>Tür</a:t>
                      </a:r>
                      <a:endParaRPr lang="tr-T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534411"/>
                  </a:ext>
                </a:extLst>
              </a:tr>
              <a:tr h="230792">
                <a:tc rowSpan="5">
                  <a:txBody>
                    <a:bodyPr/>
                    <a:lstStyle/>
                    <a:p>
                      <a:pPr>
                        <a:lnSpc>
                          <a:spcPct val="107000"/>
                        </a:lnSpc>
                        <a:spcAft>
                          <a:spcPts val="0"/>
                        </a:spcAft>
                      </a:pPr>
                      <a:r>
                        <a:rPr lang="tr-TR" sz="1800" dirty="0" err="1">
                          <a:effectLst/>
                        </a:rPr>
                        <a:t>Önceliklendirme</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800">
                          <a:effectLst/>
                        </a:rPr>
                        <a:t>Genel Amaçlı Arama Motorları</a:t>
                      </a:r>
                      <a:endParaRPr lang="tr-T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205505"/>
                  </a:ext>
                </a:extLst>
              </a:tr>
              <a:tr h="322189">
                <a:tc vMerge="1">
                  <a:txBody>
                    <a:bodyPr/>
                    <a:lstStyle/>
                    <a:p>
                      <a:endParaRPr lang="tr-TR"/>
                    </a:p>
                  </a:txBody>
                  <a:tcPr/>
                </a:tc>
                <a:tc>
                  <a:txBody>
                    <a:bodyPr/>
                    <a:lstStyle/>
                    <a:p>
                      <a:pPr>
                        <a:lnSpc>
                          <a:spcPct val="107000"/>
                        </a:lnSpc>
                        <a:spcAft>
                          <a:spcPts val="0"/>
                        </a:spcAft>
                      </a:pPr>
                      <a:r>
                        <a:rPr lang="tr-TR" sz="1800" dirty="0">
                          <a:effectLst/>
                        </a:rPr>
                        <a:t>Özel Amaçlı Arama Motorları</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54373093"/>
                  </a:ext>
                </a:extLst>
              </a:tr>
              <a:tr h="230792">
                <a:tc vMerge="1">
                  <a:txBody>
                    <a:bodyPr/>
                    <a:lstStyle/>
                    <a:p>
                      <a:endParaRPr lang="tr-TR"/>
                    </a:p>
                  </a:txBody>
                  <a:tcPr/>
                </a:tc>
                <a:tc>
                  <a:txBody>
                    <a:bodyPr/>
                    <a:lstStyle/>
                    <a:p>
                      <a:pPr>
                        <a:lnSpc>
                          <a:spcPct val="107000"/>
                        </a:lnSpc>
                        <a:spcAft>
                          <a:spcPts val="0"/>
                        </a:spcAft>
                      </a:pPr>
                      <a:r>
                        <a:rPr lang="tr-TR" sz="1800" dirty="0">
                          <a:effectLst/>
                        </a:rPr>
                        <a:t>Meta Arama Motorları</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3133345"/>
                  </a:ext>
                </a:extLst>
              </a:tr>
              <a:tr h="230792">
                <a:tc vMerge="1">
                  <a:txBody>
                    <a:bodyPr/>
                    <a:lstStyle/>
                    <a:p>
                      <a:endParaRPr lang="tr-TR"/>
                    </a:p>
                  </a:txBody>
                  <a:tcPr/>
                </a:tc>
                <a:tc>
                  <a:txBody>
                    <a:bodyPr/>
                    <a:lstStyle/>
                    <a:p>
                      <a:pPr>
                        <a:lnSpc>
                          <a:spcPct val="107000"/>
                        </a:lnSpc>
                        <a:spcAft>
                          <a:spcPts val="0"/>
                        </a:spcAft>
                      </a:pPr>
                      <a:r>
                        <a:rPr lang="tr-TR" sz="1800" dirty="0">
                          <a:effectLst/>
                        </a:rPr>
                        <a:t>Soru/Cevap Motorları</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96643829"/>
                  </a:ext>
                </a:extLst>
              </a:tr>
              <a:tr h="230792">
                <a:tc vMerge="1">
                  <a:txBody>
                    <a:bodyPr/>
                    <a:lstStyle/>
                    <a:p>
                      <a:endParaRPr lang="tr-TR"/>
                    </a:p>
                  </a:txBody>
                  <a:tcPr/>
                </a:tc>
                <a:tc>
                  <a:txBody>
                    <a:bodyPr/>
                    <a:lstStyle/>
                    <a:p>
                      <a:pPr>
                        <a:lnSpc>
                          <a:spcPct val="107000"/>
                        </a:lnSpc>
                        <a:spcAft>
                          <a:spcPts val="0"/>
                        </a:spcAft>
                      </a:pPr>
                      <a:r>
                        <a:rPr lang="tr-TR" sz="1800">
                          <a:effectLst/>
                        </a:rPr>
                        <a:t>Sosyal Medya Zaman Akışları</a:t>
                      </a:r>
                      <a:endParaRPr lang="tr-T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9257897"/>
                  </a:ext>
                </a:extLst>
              </a:tr>
              <a:tr h="230792">
                <a:tc rowSpan="4">
                  <a:txBody>
                    <a:bodyPr/>
                    <a:lstStyle/>
                    <a:p>
                      <a:pPr>
                        <a:lnSpc>
                          <a:spcPct val="107000"/>
                        </a:lnSpc>
                        <a:spcAft>
                          <a:spcPts val="0"/>
                        </a:spcAft>
                      </a:pPr>
                      <a:r>
                        <a:rPr lang="tr-TR" sz="1800">
                          <a:effectLst/>
                        </a:rPr>
                        <a:t>Sınıflandırma</a:t>
                      </a:r>
                      <a:endParaRPr lang="tr-T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800" dirty="0">
                          <a:effectLst/>
                        </a:rPr>
                        <a:t>İtibar/Bilinirlik Sistemleri</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30532703"/>
                  </a:ext>
                </a:extLst>
              </a:tr>
              <a:tr h="230792">
                <a:tc vMerge="1">
                  <a:txBody>
                    <a:bodyPr/>
                    <a:lstStyle/>
                    <a:p>
                      <a:endParaRPr lang="tr-TR"/>
                    </a:p>
                  </a:txBody>
                  <a:tcPr/>
                </a:tc>
                <a:tc>
                  <a:txBody>
                    <a:bodyPr/>
                    <a:lstStyle/>
                    <a:p>
                      <a:pPr>
                        <a:lnSpc>
                          <a:spcPct val="107000"/>
                        </a:lnSpc>
                        <a:spcAft>
                          <a:spcPts val="0"/>
                        </a:spcAft>
                      </a:pPr>
                      <a:r>
                        <a:rPr lang="tr-TR" sz="1800" dirty="0">
                          <a:effectLst/>
                        </a:rPr>
                        <a:t>Haber Değerleme Sistemleri</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7094401"/>
                  </a:ext>
                </a:extLst>
              </a:tr>
              <a:tr h="230792">
                <a:tc vMerge="1">
                  <a:txBody>
                    <a:bodyPr/>
                    <a:lstStyle/>
                    <a:p>
                      <a:endParaRPr lang="tr-TR"/>
                    </a:p>
                  </a:txBody>
                  <a:tcPr/>
                </a:tc>
                <a:tc>
                  <a:txBody>
                    <a:bodyPr/>
                    <a:lstStyle/>
                    <a:p>
                      <a:pPr>
                        <a:lnSpc>
                          <a:spcPct val="107000"/>
                        </a:lnSpc>
                        <a:spcAft>
                          <a:spcPts val="0"/>
                        </a:spcAft>
                      </a:pPr>
                      <a:r>
                        <a:rPr lang="tr-TR" sz="1800" dirty="0">
                          <a:effectLst/>
                        </a:rPr>
                        <a:t>Kredi Değerleme Sistemleri</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7178559"/>
                  </a:ext>
                </a:extLst>
              </a:tr>
              <a:tr h="230792">
                <a:tc vMerge="1">
                  <a:txBody>
                    <a:bodyPr/>
                    <a:lstStyle/>
                    <a:p>
                      <a:endParaRPr lang="tr-TR"/>
                    </a:p>
                  </a:txBody>
                  <a:tcPr/>
                </a:tc>
                <a:tc>
                  <a:txBody>
                    <a:bodyPr/>
                    <a:lstStyle/>
                    <a:p>
                      <a:pPr>
                        <a:lnSpc>
                          <a:spcPct val="107000"/>
                        </a:lnSpc>
                        <a:spcAft>
                          <a:spcPts val="0"/>
                        </a:spcAft>
                      </a:pPr>
                      <a:r>
                        <a:rPr lang="tr-TR" sz="1800" dirty="0">
                          <a:effectLst/>
                        </a:rPr>
                        <a:t>Sosyal Değerleme Sistemleri</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9652326"/>
                  </a:ext>
                </a:extLst>
              </a:tr>
              <a:tr h="272343">
                <a:tc rowSpan="2">
                  <a:txBody>
                    <a:bodyPr/>
                    <a:lstStyle/>
                    <a:p>
                      <a:pPr>
                        <a:lnSpc>
                          <a:spcPct val="107000"/>
                        </a:lnSpc>
                        <a:spcAft>
                          <a:spcPts val="0"/>
                        </a:spcAft>
                      </a:pPr>
                      <a:r>
                        <a:rPr lang="tr-TR" sz="1800">
                          <a:effectLst/>
                        </a:rPr>
                        <a:t>İlişkilendirme</a:t>
                      </a:r>
                      <a:endParaRPr lang="tr-T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800" dirty="0" err="1">
                          <a:effectLst/>
                        </a:rPr>
                        <a:t>Öngörüsel</a:t>
                      </a:r>
                      <a:r>
                        <a:rPr lang="tr-TR" sz="1800" dirty="0">
                          <a:effectLst/>
                        </a:rPr>
                        <a:t> Politika Oluşturma Sistemleri</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89824221"/>
                  </a:ext>
                </a:extLst>
              </a:tr>
              <a:tr h="230278">
                <a:tc vMerge="1">
                  <a:txBody>
                    <a:bodyPr/>
                    <a:lstStyle/>
                    <a:p>
                      <a:endParaRPr lang="tr-TR"/>
                    </a:p>
                  </a:txBody>
                  <a:tcPr/>
                </a:tc>
                <a:tc>
                  <a:txBody>
                    <a:bodyPr/>
                    <a:lstStyle/>
                    <a:p>
                      <a:pPr>
                        <a:lnSpc>
                          <a:spcPct val="107000"/>
                        </a:lnSpc>
                        <a:spcAft>
                          <a:spcPts val="0"/>
                        </a:spcAft>
                      </a:pPr>
                      <a:r>
                        <a:rPr lang="tr-TR" sz="1800" dirty="0">
                          <a:effectLst/>
                        </a:rPr>
                        <a:t>Gelişim/Eğilim Öngörü Sistemleri</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410447"/>
                  </a:ext>
                </a:extLst>
              </a:tr>
              <a:tr h="230792">
                <a:tc rowSpan="4">
                  <a:txBody>
                    <a:bodyPr/>
                    <a:lstStyle/>
                    <a:p>
                      <a:pPr>
                        <a:lnSpc>
                          <a:spcPct val="107000"/>
                        </a:lnSpc>
                        <a:spcAft>
                          <a:spcPts val="0"/>
                        </a:spcAft>
                      </a:pPr>
                      <a:r>
                        <a:rPr lang="tr-TR" sz="1800">
                          <a:effectLst/>
                        </a:rPr>
                        <a:t>Filtreleme</a:t>
                      </a:r>
                      <a:endParaRPr lang="tr-TR"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800" dirty="0" err="1">
                          <a:effectLst/>
                        </a:rPr>
                        <a:t>Spam</a:t>
                      </a:r>
                      <a:r>
                        <a:rPr lang="tr-TR" sz="1800" dirty="0">
                          <a:effectLst/>
                        </a:rPr>
                        <a:t> Filtreleme Sistemleri</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3247608"/>
                  </a:ext>
                </a:extLst>
              </a:tr>
              <a:tr h="230792">
                <a:tc vMerge="1">
                  <a:txBody>
                    <a:bodyPr/>
                    <a:lstStyle/>
                    <a:p>
                      <a:endParaRPr lang="tr-TR"/>
                    </a:p>
                  </a:txBody>
                  <a:tcPr/>
                </a:tc>
                <a:tc>
                  <a:txBody>
                    <a:bodyPr/>
                    <a:lstStyle/>
                    <a:p>
                      <a:pPr>
                        <a:lnSpc>
                          <a:spcPct val="107000"/>
                        </a:lnSpc>
                        <a:spcAft>
                          <a:spcPts val="0"/>
                        </a:spcAft>
                      </a:pPr>
                      <a:r>
                        <a:rPr lang="tr-TR" sz="1800" dirty="0">
                          <a:effectLst/>
                        </a:rPr>
                        <a:t>Çocuk Koruma Filtreleri </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5237967"/>
                  </a:ext>
                </a:extLst>
              </a:tr>
              <a:tr h="230792">
                <a:tc vMerge="1">
                  <a:txBody>
                    <a:bodyPr/>
                    <a:lstStyle/>
                    <a:p>
                      <a:endParaRPr lang="tr-TR"/>
                    </a:p>
                  </a:txBody>
                  <a:tcPr/>
                </a:tc>
                <a:tc>
                  <a:txBody>
                    <a:bodyPr/>
                    <a:lstStyle/>
                    <a:p>
                      <a:pPr>
                        <a:lnSpc>
                          <a:spcPct val="107000"/>
                        </a:lnSpc>
                        <a:spcAft>
                          <a:spcPts val="0"/>
                        </a:spcAft>
                      </a:pPr>
                      <a:r>
                        <a:rPr lang="tr-TR" sz="1800" dirty="0">
                          <a:effectLst/>
                        </a:rPr>
                        <a:t>Tavsiye Sistemleri</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57244127"/>
                  </a:ext>
                </a:extLst>
              </a:tr>
              <a:tr h="230792">
                <a:tc vMerge="1">
                  <a:txBody>
                    <a:bodyPr/>
                    <a:lstStyle/>
                    <a:p>
                      <a:endParaRPr lang="tr-TR"/>
                    </a:p>
                  </a:txBody>
                  <a:tcPr/>
                </a:tc>
                <a:tc>
                  <a:txBody>
                    <a:bodyPr/>
                    <a:lstStyle/>
                    <a:p>
                      <a:pPr>
                        <a:lnSpc>
                          <a:spcPct val="107000"/>
                        </a:lnSpc>
                        <a:spcAft>
                          <a:spcPts val="0"/>
                        </a:spcAft>
                      </a:pPr>
                      <a:r>
                        <a:rPr lang="tr-TR" sz="1800" dirty="0">
                          <a:effectLst/>
                        </a:rPr>
                        <a:t>Haber Derleme Sistemleri</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46098922"/>
                  </a:ext>
                </a:extLst>
              </a:tr>
            </a:tbl>
          </a:graphicData>
        </a:graphic>
      </p:graphicFrame>
      <p:sp>
        <p:nvSpPr>
          <p:cNvPr id="7" name="TextBox 6"/>
          <p:cNvSpPr txBox="1"/>
          <p:nvPr/>
        </p:nvSpPr>
        <p:spPr>
          <a:xfrm>
            <a:off x="242271" y="1029400"/>
            <a:ext cx="4408707" cy="369332"/>
          </a:xfrm>
          <a:prstGeom prst="rect">
            <a:avLst/>
          </a:prstGeom>
          <a:noFill/>
        </p:spPr>
        <p:txBody>
          <a:bodyPr wrap="none" rtlCol="0">
            <a:spAutoFit/>
          </a:bodyPr>
          <a:lstStyle/>
          <a:p>
            <a:r>
              <a:rPr lang="tr-TR" dirty="0" smtClean="0"/>
              <a:t>Tablodakilerle sınırlı kalmamak kaydıyla:</a:t>
            </a:r>
            <a:endParaRPr lang="tr-TR" dirty="0"/>
          </a:p>
        </p:txBody>
      </p:sp>
    </p:spTree>
    <p:extLst>
      <p:ext uri="{BB962C8B-B14F-4D97-AF65-F5344CB8AC3E}">
        <p14:creationId xmlns:p14="http://schemas.microsoft.com/office/powerpoint/2010/main" val="16417253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7558" y="1333012"/>
            <a:ext cx="8316991" cy="5314558"/>
          </a:xfrm>
          <a:prstGeom prst="rect">
            <a:avLst/>
          </a:prstGeom>
        </p:spPr>
      </p:pic>
      <p:sp>
        <p:nvSpPr>
          <p:cNvPr id="2" name="Title 1"/>
          <p:cNvSpPr>
            <a:spLocks noGrp="1"/>
          </p:cNvSpPr>
          <p:nvPr>
            <p:ph type="title"/>
          </p:nvPr>
        </p:nvSpPr>
        <p:spPr>
          <a:xfrm>
            <a:off x="157205" y="729583"/>
            <a:ext cx="10602944" cy="1320800"/>
          </a:xfrm>
        </p:spPr>
        <p:txBody>
          <a:bodyPr>
            <a:normAutofit/>
          </a:bodyPr>
          <a:lstStyle/>
          <a:p>
            <a:r>
              <a:rPr lang="tr-TR" dirty="0" smtClean="0"/>
              <a:t>Yapay Zeka Algoritmalarının Sınıflandırılması</a:t>
            </a:r>
            <a:endParaRPr lang="tr-TR" dirty="0"/>
          </a:p>
        </p:txBody>
      </p:sp>
      <p:sp>
        <p:nvSpPr>
          <p:cNvPr id="5" name="TextBox 4"/>
          <p:cNvSpPr txBox="1"/>
          <p:nvPr/>
        </p:nvSpPr>
        <p:spPr>
          <a:xfrm>
            <a:off x="473531" y="618590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4" name="Rectangle 3"/>
          <p:cNvSpPr/>
          <p:nvPr/>
        </p:nvSpPr>
        <p:spPr>
          <a:xfrm>
            <a:off x="157205" y="1836550"/>
            <a:ext cx="3125925" cy="1169551"/>
          </a:xfrm>
          <a:prstGeom prst="rect">
            <a:avLst/>
          </a:prstGeom>
        </p:spPr>
        <p:txBody>
          <a:bodyPr wrap="square">
            <a:spAutoFit/>
          </a:bodyPr>
          <a:lstStyle/>
          <a:p>
            <a:r>
              <a:rPr lang="tr-TR" sz="1400" b="1" dirty="0">
                <a:solidFill>
                  <a:srgbClr val="222222"/>
                </a:solidFill>
                <a:latin typeface="Arial" panose="020B0604020202020204" pitchFamily="34" charset="0"/>
              </a:rPr>
              <a:t>Kaynak: </a:t>
            </a:r>
            <a:r>
              <a:rPr lang="tr-TR" sz="1400" dirty="0" smtClean="0">
                <a:solidFill>
                  <a:srgbClr val="222222"/>
                </a:solidFill>
                <a:latin typeface="Arial" panose="020B0604020202020204" pitchFamily="34" charset="0"/>
              </a:rPr>
              <a:t>J. </a:t>
            </a:r>
            <a:r>
              <a:rPr lang="tr-TR" sz="1400" dirty="0" err="1" smtClean="0">
                <a:solidFill>
                  <a:srgbClr val="222222"/>
                </a:solidFill>
                <a:latin typeface="Arial" panose="020B0604020202020204" pitchFamily="34" charset="0"/>
              </a:rPr>
              <a:t>Brownlee</a:t>
            </a:r>
            <a:r>
              <a:rPr lang="tr-TR" sz="1400" dirty="0" smtClean="0">
                <a:solidFill>
                  <a:srgbClr val="222222"/>
                </a:solidFill>
                <a:latin typeface="Arial" panose="020B0604020202020204" pitchFamily="34" charset="0"/>
              </a:rPr>
              <a:t>, ‘Machine </a:t>
            </a:r>
            <a:r>
              <a:rPr lang="tr-TR" sz="1400" dirty="0">
                <a:solidFill>
                  <a:srgbClr val="222222"/>
                </a:solidFill>
                <a:latin typeface="Arial" panose="020B0604020202020204" pitchFamily="34" charset="0"/>
              </a:rPr>
              <a:t>Learning </a:t>
            </a:r>
            <a:r>
              <a:rPr lang="tr-TR" sz="1400" dirty="0" err="1">
                <a:solidFill>
                  <a:srgbClr val="222222"/>
                </a:solidFill>
                <a:latin typeface="Arial" panose="020B0604020202020204" pitchFamily="34" charset="0"/>
              </a:rPr>
              <a:t>Algorithm</a:t>
            </a:r>
            <a:r>
              <a:rPr lang="tr-TR" sz="1400" dirty="0">
                <a:solidFill>
                  <a:srgbClr val="222222"/>
                </a:solidFill>
                <a:latin typeface="Arial" panose="020B0604020202020204" pitchFamily="34" charset="0"/>
              </a:rPr>
              <a:t> </a:t>
            </a:r>
            <a:r>
              <a:rPr lang="tr-TR" sz="1400" dirty="0" err="1">
                <a:solidFill>
                  <a:srgbClr val="222222"/>
                </a:solidFill>
                <a:latin typeface="Arial" panose="020B0604020202020204" pitchFamily="34" charset="0"/>
              </a:rPr>
              <a:t>Taxonomy</a:t>
            </a:r>
            <a:r>
              <a:rPr lang="tr-TR" sz="1400" dirty="0" smtClean="0">
                <a:solidFill>
                  <a:srgbClr val="222222"/>
                </a:solidFill>
                <a:latin typeface="Arial" panose="020B0604020202020204" pitchFamily="34" charset="0"/>
              </a:rPr>
              <a:t>’,</a:t>
            </a:r>
            <a:r>
              <a:rPr lang="tr-TR" sz="1400" b="1" dirty="0" smtClean="0">
                <a:solidFill>
                  <a:srgbClr val="222222"/>
                </a:solidFill>
                <a:latin typeface="Arial" panose="020B0604020202020204" pitchFamily="34" charset="0"/>
              </a:rPr>
              <a:t> </a:t>
            </a:r>
            <a:r>
              <a:rPr lang="tr-TR" sz="1400" dirty="0" smtClean="0">
                <a:solidFill>
                  <a:srgbClr val="222222"/>
                </a:solidFill>
                <a:latin typeface="Arial" panose="020B0604020202020204" pitchFamily="34" charset="0"/>
                <a:hlinkClick r:id="rId3"/>
              </a:rPr>
              <a:t>https://www.deepmarketer.com/blog/2017/1/30/machine-learning-algorithm-taxonomy</a:t>
            </a:r>
            <a:r>
              <a:rPr lang="tr-TR" sz="1400" dirty="0" smtClean="0">
                <a:solidFill>
                  <a:srgbClr val="222222"/>
                </a:solidFill>
                <a:latin typeface="Arial" panose="020B0604020202020204" pitchFamily="34" charset="0"/>
              </a:rPr>
              <a:t> </a:t>
            </a:r>
            <a:endParaRPr lang="tr-TR" sz="1400" dirty="0"/>
          </a:p>
        </p:txBody>
      </p:sp>
    </p:spTree>
    <p:extLst>
      <p:ext uri="{BB962C8B-B14F-4D97-AF65-F5344CB8AC3E}">
        <p14:creationId xmlns:p14="http://schemas.microsoft.com/office/powerpoint/2010/main" val="30977616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6958" y="640316"/>
            <a:ext cx="8596668" cy="680484"/>
          </a:xfrm>
        </p:spPr>
        <p:txBody>
          <a:bodyPr/>
          <a:lstStyle/>
          <a:p>
            <a:r>
              <a:rPr lang="tr-TR" dirty="0" smtClean="0"/>
              <a:t>Yapay Zeka: Popüler Kültürde</a:t>
            </a:r>
            <a:endParaRPr lang="tr-TR" dirty="0"/>
          </a:p>
        </p:txBody>
      </p:sp>
      <p:pic>
        <p:nvPicPr>
          <p:cNvPr id="2050" name="Picture 2" descr="https://www.denofgeek.com/wp-content/uploads/2015/04/ex_machina_1-1.jpg?resize=620%2C4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0295" y="1320800"/>
            <a:ext cx="3364035" cy="22706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denofgeek.com/wp-content/uploads/2020/02/quorra_tron_legac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669" y="1320800"/>
            <a:ext cx="4219608" cy="22706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denofgeek.com/wp-content/uploads/2020/02/ava_ex_machi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866" y="4451059"/>
            <a:ext cx="3601397" cy="211528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Robot - Robots Dir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1343" y="4454859"/>
            <a:ext cx="4023083" cy="2111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9220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s://miro.medium.com/max/2414/1*ak2utPSmFTOMoZL3mTgWr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9377" y="1238713"/>
            <a:ext cx="7878725" cy="54961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709616"/>
            <a:ext cx="8789124" cy="1320800"/>
          </a:xfrm>
        </p:spPr>
        <p:txBody>
          <a:bodyPr/>
          <a:lstStyle/>
          <a:p>
            <a:r>
              <a:rPr lang="tr-TR" dirty="0" smtClean="0"/>
              <a:t>Yapay Zekada ‘Öğrenme’ Yaklaşımları</a:t>
            </a:r>
            <a:endParaRPr lang="tr-TR" dirty="0"/>
          </a:p>
        </p:txBody>
      </p:sp>
      <p:sp>
        <p:nvSpPr>
          <p:cNvPr id="6" name="TextBox 5"/>
          <p:cNvSpPr txBox="1"/>
          <p:nvPr/>
        </p:nvSpPr>
        <p:spPr>
          <a:xfrm>
            <a:off x="473531" y="618590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7" name="Rectangle 6"/>
          <p:cNvSpPr/>
          <p:nvPr/>
        </p:nvSpPr>
        <p:spPr>
          <a:xfrm>
            <a:off x="349175" y="4876219"/>
            <a:ext cx="2811328" cy="738664"/>
          </a:xfrm>
          <a:prstGeom prst="rect">
            <a:avLst/>
          </a:prstGeom>
        </p:spPr>
        <p:txBody>
          <a:bodyPr wrap="square">
            <a:spAutoFit/>
          </a:bodyPr>
          <a:lstStyle/>
          <a:p>
            <a:r>
              <a:rPr lang="tr-TR" sz="1400" b="1" dirty="0">
                <a:solidFill>
                  <a:srgbClr val="222222"/>
                </a:solidFill>
                <a:latin typeface="Arial" panose="020B0604020202020204" pitchFamily="34" charset="0"/>
              </a:rPr>
              <a:t>Kaynak: </a:t>
            </a:r>
            <a:r>
              <a:rPr lang="tr-TR" sz="1400" dirty="0" smtClean="0">
                <a:solidFill>
                  <a:srgbClr val="222222"/>
                </a:solidFill>
                <a:latin typeface="Arial" panose="020B0604020202020204" pitchFamily="34" charset="0"/>
              </a:rPr>
              <a:t>weixin_34019929, </a:t>
            </a:r>
            <a:r>
              <a:rPr lang="tr-TR" sz="1400" dirty="0" smtClean="0">
                <a:solidFill>
                  <a:srgbClr val="222222"/>
                </a:solidFill>
                <a:latin typeface="Arial" panose="020B0604020202020204" pitchFamily="34" charset="0"/>
                <a:hlinkClick r:id="rId3"/>
              </a:rPr>
              <a:t>https</a:t>
            </a:r>
            <a:r>
              <a:rPr lang="tr-TR" sz="1400" dirty="0">
                <a:solidFill>
                  <a:srgbClr val="222222"/>
                </a:solidFill>
                <a:latin typeface="Arial" panose="020B0604020202020204" pitchFamily="34" charset="0"/>
                <a:hlinkClick r:id="rId3"/>
              </a:rPr>
              <a:t>://</a:t>
            </a:r>
            <a:r>
              <a:rPr lang="tr-TR" sz="1400" dirty="0" smtClean="0">
                <a:solidFill>
                  <a:srgbClr val="222222"/>
                </a:solidFill>
                <a:latin typeface="Arial" panose="020B0604020202020204" pitchFamily="34" charset="0"/>
                <a:hlinkClick r:id="rId3"/>
              </a:rPr>
              <a:t>blog.csdn.net/weixin_34019929/article/details/94166063</a:t>
            </a:r>
            <a:r>
              <a:rPr lang="tr-TR" sz="1400" dirty="0" smtClean="0">
                <a:solidFill>
                  <a:srgbClr val="222222"/>
                </a:solidFill>
                <a:latin typeface="Arial" panose="020B0604020202020204" pitchFamily="34" charset="0"/>
              </a:rPr>
              <a:t>  </a:t>
            </a:r>
            <a:endParaRPr lang="tr-TR" sz="1400" dirty="0"/>
          </a:p>
        </p:txBody>
      </p:sp>
    </p:spTree>
    <p:extLst>
      <p:ext uri="{BB962C8B-B14F-4D97-AF65-F5344CB8AC3E}">
        <p14:creationId xmlns:p14="http://schemas.microsoft.com/office/powerpoint/2010/main" val="31167059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3260" y="692966"/>
            <a:ext cx="6828535" cy="1760555"/>
          </a:xfrm>
        </p:spPr>
        <p:txBody>
          <a:bodyPr>
            <a:normAutofit/>
          </a:bodyPr>
          <a:lstStyle/>
          <a:p>
            <a:r>
              <a:rPr lang="tr-TR" dirty="0" smtClean="0"/>
              <a:t>Yapay Zeka Algoritmalarının Sınıflandırılması</a:t>
            </a:r>
            <a:endParaRPr lang="tr-TR"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1795" y="692966"/>
            <a:ext cx="5103946" cy="5954604"/>
          </a:xfrm>
          <a:prstGeom prst="rect">
            <a:avLst/>
          </a:prstGeom>
        </p:spPr>
      </p:pic>
      <p:sp>
        <p:nvSpPr>
          <p:cNvPr id="4" name="Rectangle 3"/>
          <p:cNvSpPr/>
          <p:nvPr/>
        </p:nvSpPr>
        <p:spPr>
          <a:xfrm>
            <a:off x="629625" y="4983327"/>
            <a:ext cx="4685326" cy="923330"/>
          </a:xfrm>
          <a:prstGeom prst="rect">
            <a:avLst/>
          </a:prstGeom>
        </p:spPr>
        <p:txBody>
          <a:bodyPr wrap="square">
            <a:spAutoFit/>
          </a:bodyPr>
          <a:lstStyle/>
          <a:p>
            <a:r>
              <a:rPr lang="tr-TR" dirty="0" smtClean="0"/>
              <a:t>Kaynak: </a:t>
            </a:r>
            <a:r>
              <a:rPr lang="tr-TR" dirty="0" smtClean="0">
                <a:hlinkClick r:id="rId3"/>
              </a:rPr>
              <a:t>https</a:t>
            </a:r>
            <a:r>
              <a:rPr lang="tr-TR" dirty="0">
                <a:hlinkClick r:id="rId3"/>
              </a:rPr>
              <a:t>://ro.pinterest.com/pin/828310556449732982</a:t>
            </a:r>
            <a:r>
              <a:rPr lang="tr-TR" dirty="0" smtClean="0">
                <a:hlinkClick r:id="rId3"/>
              </a:rPr>
              <a:t>/</a:t>
            </a:r>
            <a:r>
              <a:rPr lang="tr-TR" dirty="0" smtClean="0"/>
              <a:t> </a:t>
            </a:r>
            <a:endParaRPr lang="tr-TR" dirty="0"/>
          </a:p>
        </p:txBody>
      </p:sp>
      <p:sp>
        <p:nvSpPr>
          <p:cNvPr id="7" name="TextBox 6"/>
          <p:cNvSpPr txBox="1"/>
          <p:nvPr/>
        </p:nvSpPr>
        <p:spPr>
          <a:xfrm>
            <a:off x="473531" y="618590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8259457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5602" y="794676"/>
            <a:ext cx="11024787" cy="1320800"/>
          </a:xfrm>
        </p:spPr>
        <p:txBody>
          <a:bodyPr/>
          <a:lstStyle/>
          <a:p>
            <a:r>
              <a:rPr lang="tr-TR" dirty="0" smtClean="0"/>
              <a:t>Yapay Zeka Algoritmalarının Sınıflandırılması</a:t>
            </a:r>
            <a:endParaRPr lang="tr-TR" dirty="0"/>
          </a:p>
        </p:txBody>
      </p:sp>
      <p:sp>
        <p:nvSpPr>
          <p:cNvPr id="5" name="TextBox 4"/>
          <p:cNvSpPr txBox="1"/>
          <p:nvPr/>
        </p:nvSpPr>
        <p:spPr>
          <a:xfrm>
            <a:off x="473531" y="618590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pic>
        <p:nvPicPr>
          <p:cNvPr id="3" name="Picture 2"/>
          <p:cNvPicPr>
            <a:picLocks noChangeAspect="1"/>
          </p:cNvPicPr>
          <p:nvPr/>
        </p:nvPicPr>
        <p:blipFill>
          <a:blip r:embed="rId2"/>
          <a:stretch>
            <a:fillRect/>
          </a:stretch>
        </p:blipFill>
        <p:spPr>
          <a:xfrm>
            <a:off x="4841421" y="1433329"/>
            <a:ext cx="7222789" cy="5271392"/>
          </a:xfrm>
          <a:prstGeom prst="rect">
            <a:avLst/>
          </a:prstGeom>
        </p:spPr>
      </p:pic>
      <p:sp>
        <p:nvSpPr>
          <p:cNvPr id="4" name="Rectangle 3"/>
          <p:cNvSpPr/>
          <p:nvPr/>
        </p:nvSpPr>
        <p:spPr>
          <a:xfrm>
            <a:off x="473531" y="4796429"/>
            <a:ext cx="4367890" cy="954107"/>
          </a:xfrm>
          <a:prstGeom prst="rect">
            <a:avLst/>
          </a:prstGeom>
        </p:spPr>
        <p:txBody>
          <a:bodyPr wrap="square">
            <a:spAutoFit/>
          </a:bodyPr>
          <a:lstStyle/>
          <a:p>
            <a:r>
              <a:rPr lang="tr-TR" sz="1400" b="1" dirty="0" smtClean="0">
                <a:solidFill>
                  <a:srgbClr val="222222"/>
                </a:solidFill>
                <a:latin typeface="Arial" panose="020B0604020202020204" pitchFamily="34" charset="0"/>
              </a:rPr>
              <a:t>Kaynak:</a:t>
            </a:r>
            <a:r>
              <a:rPr lang="tr-TR" sz="1400" dirty="0" smtClean="0">
                <a:solidFill>
                  <a:srgbClr val="222222"/>
                </a:solidFill>
                <a:latin typeface="Arial" panose="020B0604020202020204" pitchFamily="34" charset="0"/>
              </a:rPr>
              <a:t> </a:t>
            </a:r>
            <a:r>
              <a:rPr lang="tr-TR" sz="1400" dirty="0" err="1" smtClean="0">
                <a:solidFill>
                  <a:srgbClr val="222222"/>
                </a:solidFill>
                <a:latin typeface="Arial" panose="020B0604020202020204" pitchFamily="34" charset="0"/>
              </a:rPr>
              <a:t>Gao</a:t>
            </a:r>
            <a:r>
              <a:rPr lang="tr-TR" sz="1400" dirty="0">
                <a:solidFill>
                  <a:srgbClr val="222222"/>
                </a:solidFill>
                <a:latin typeface="Arial" panose="020B0604020202020204" pitchFamily="34" charset="0"/>
              </a:rPr>
              <a:t>, K., </a:t>
            </a:r>
            <a:r>
              <a:rPr lang="tr-TR" sz="1400" dirty="0" err="1">
                <a:solidFill>
                  <a:srgbClr val="222222"/>
                </a:solidFill>
                <a:latin typeface="Arial" panose="020B0604020202020204" pitchFamily="34" charset="0"/>
              </a:rPr>
              <a:t>Mei</a:t>
            </a:r>
            <a:r>
              <a:rPr lang="tr-TR" sz="1400" dirty="0">
                <a:solidFill>
                  <a:srgbClr val="222222"/>
                </a:solidFill>
                <a:latin typeface="Arial" panose="020B0604020202020204" pitchFamily="34" charset="0"/>
              </a:rPr>
              <a:t>, G., </a:t>
            </a:r>
            <a:r>
              <a:rPr lang="tr-TR" sz="1400" dirty="0" err="1">
                <a:solidFill>
                  <a:srgbClr val="222222"/>
                </a:solidFill>
                <a:latin typeface="Arial" panose="020B0604020202020204" pitchFamily="34" charset="0"/>
              </a:rPr>
              <a:t>Piccialli</a:t>
            </a:r>
            <a:r>
              <a:rPr lang="tr-TR" sz="1400" dirty="0">
                <a:solidFill>
                  <a:srgbClr val="222222"/>
                </a:solidFill>
                <a:latin typeface="Arial" panose="020B0604020202020204" pitchFamily="34" charset="0"/>
              </a:rPr>
              <a:t>, F., </a:t>
            </a:r>
            <a:r>
              <a:rPr lang="tr-TR" sz="1400" dirty="0" err="1">
                <a:solidFill>
                  <a:srgbClr val="222222"/>
                </a:solidFill>
                <a:latin typeface="Arial" panose="020B0604020202020204" pitchFamily="34" charset="0"/>
              </a:rPr>
              <a:t>Cuomo</a:t>
            </a:r>
            <a:r>
              <a:rPr lang="tr-TR" sz="1400" dirty="0">
                <a:solidFill>
                  <a:srgbClr val="222222"/>
                </a:solidFill>
                <a:latin typeface="Arial" panose="020B0604020202020204" pitchFamily="34" charset="0"/>
              </a:rPr>
              <a:t>, S., Tu, J., &amp; </a:t>
            </a:r>
            <a:r>
              <a:rPr lang="tr-TR" sz="1400" dirty="0" err="1">
                <a:solidFill>
                  <a:srgbClr val="222222"/>
                </a:solidFill>
                <a:latin typeface="Arial" panose="020B0604020202020204" pitchFamily="34" charset="0"/>
              </a:rPr>
              <a:t>Huo</a:t>
            </a:r>
            <a:r>
              <a:rPr lang="tr-TR" sz="1400" dirty="0">
                <a:solidFill>
                  <a:srgbClr val="222222"/>
                </a:solidFill>
                <a:latin typeface="Arial" panose="020B0604020202020204" pitchFamily="34" charset="0"/>
              </a:rPr>
              <a:t>, Z. (2020). Julia </a:t>
            </a:r>
            <a:r>
              <a:rPr lang="tr-TR" sz="1400" dirty="0" err="1">
                <a:solidFill>
                  <a:srgbClr val="222222"/>
                </a:solidFill>
                <a:latin typeface="Arial" panose="020B0604020202020204" pitchFamily="34" charset="0"/>
              </a:rPr>
              <a:t>language</a:t>
            </a:r>
            <a:r>
              <a:rPr lang="tr-TR" sz="1400" dirty="0">
                <a:solidFill>
                  <a:srgbClr val="222222"/>
                </a:solidFill>
                <a:latin typeface="Arial" panose="020B0604020202020204" pitchFamily="34" charset="0"/>
              </a:rPr>
              <a:t> in </a:t>
            </a:r>
            <a:r>
              <a:rPr lang="tr-TR" sz="1400" dirty="0" err="1">
                <a:solidFill>
                  <a:srgbClr val="222222"/>
                </a:solidFill>
                <a:latin typeface="Arial" panose="020B0604020202020204" pitchFamily="34" charset="0"/>
              </a:rPr>
              <a:t>machine</a:t>
            </a:r>
            <a:r>
              <a:rPr lang="tr-TR" sz="1400" dirty="0">
                <a:solidFill>
                  <a:srgbClr val="222222"/>
                </a:solidFill>
                <a:latin typeface="Arial" panose="020B0604020202020204" pitchFamily="34" charset="0"/>
              </a:rPr>
              <a:t> </a:t>
            </a:r>
            <a:r>
              <a:rPr lang="tr-TR" sz="1400" dirty="0" err="1">
                <a:solidFill>
                  <a:srgbClr val="222222"/>
                </a:solidFill>
                <a:latin typeface="Arial" panose="020B0604020202020204" pitchFamily="34" charset="0"/>
              </a:rPr>
              <a:t>learning</a:t>
            </a:r>
            <a:r>
              <a:rPr lang="tr-TR" sz="1400" dirty="0">
                <a:solidFill>
                  <a:srgbClr val="222222"/>
                </a:solidFill>
                <a:latin typeface="Arial" panose="020B0604020202020204" pitchFamily="34" charset="0"/>
              </a:rPr>
              <a:t>: </a:t>
            </a:r>
            <a:r>
              <a:rPr lang="tr-TR" sz="1400" dirty="0" err="1">
                <a:solidFill>
                  <a:srgbClr val="222222"/>
                </a:solidFill>
                <a:latin typeface="Arial" panose="020B0604020202020204" pitchFamily="34" charset="0"/>
              </a:rPr>
              <a:t>Algorithms</a:t>
            </a:r>
            <a:r>
              <a:rPr lang="tr-TR" sz="1400" dirty="0">
                <a:solidFill>
                  <a:srgbClr val="222222"/>
                </a:solidFill>
                <a:latin typeface="Arial" panose="020B0604020202020204" pitchFamily="34" charset="0"/>
              </a:rPr>
              <a:t>, </a:t>
            </a:r>
            <a:r>
              <a:rPr lang="tr-TR" sz="1400" dirty="0" err="1">
                <a:solidFill>
                  <a:srgbClr val="222222"/>
                </a:solidFill>
                <a:latin typeface="Arial" panose="020B0604020202020204" pitchFamily="34" charset="0"/>
              </a:rPr>
              <a:t>applications</a:t>
            </a:r>
            <a:r>
              <a:rPr lang="tr-TR" sz="1400" dirty="0">
                <a:solidFill>
                  <a:srgbClr val="222222"/>
                </a:solidFill>
                <a:latin typeface="Arial" panose="020B0604020202020204" pitchFamily="34" charset="0"/>
              </a:rPr>
              <a:t>, </a:t>
            </a:r>
            <a:r>
              <a:rPr lang="tr-TR" sz="1400" dirty="0" err="1">
                <a:solidFill>
                  <a:srgbClr val="222222"/>
                </a:solidFill>
                <a:latin typeface="Arial" panose="020B0604020202020204" pitchFamily="34" charset="0"/>
              </a:rPr>
              <a:t>and</a:t>
            </a:r>
            <a:r>
              <a:rPr lang="tr-TR" sz="1400" dirty="0">
                <a:solidFill>
                  <a:srgbClr val="222222"/>
                </a:solidFill>
                <a:latin typeface="Arial" panose="020B0604020202020204" pitchFamily="34" charset="0"/>
              </a:rPr>
              <a:t> </a:t>
            </a:r>
            <a:r>
              <a:rPr lang="tr-TR" sz="1400" dirty="0" err="1">
                <a:solidFill>
                  <a:srgbClr val="222222"/>
                </a:solidFill>
                <a:latin typeface="Arial" panose="020B0604020202020204" pitchFamily="34" charset="0"/>
              </a:rPr>
              <a:t>open</a:t>
            </a:r>
            <a:r>
              <a:rPr lang="tr-TR" sz="1400" dirty="0">
                <a:solidFill>
                  <a:srgbClr val="222222"/>
                </a:solidFill>
                <a:latin typeface="Arial" panose="020B0604020202020204" pitchFamily="34" charset="0"/>
              </a:rPr>
              <a:t> </a:t>
            </a:r>
            <a:r>
              <a:rPr lang="tr-TR" sz="1400" dirty="0" err="1">
                <a:solidFill>
                  <a:srgbClr val="222222"/>
                </a:solidFill>
                <a:latin typeface="Arial" panose="020B0604020202020204" pitchFamily="34" charset="0"/>
              </a:rPr>
              <a:t>issues</a:t>
            </a:r>
            <a:r>
              <a:rPr lang="tr-TR" sz="1400" dirty="0">
                <a:solidFill>
                  <a:srgbClr val="222222"/>
                </a:solidFill>
                <a:latin typeface="Arial" panose="020B0604020202020204" pitchFamily="34" charset="0"/>
              </a:rPr>
              <a:t>. </a:t>
            </a:r>
            <a:r>
              <a:rPr lang="tr-TR" sz="1400" i="1" dirty="0" err="1">
                <a:solidFill>
                  <a:srgbClr val="222222"/>
                </a:solidFill>
                <a:latin typeface="Arial" panose="020B0604020202020204" pitchFamily="34" charset="0"/>
              </a:rPr>
              <a:t>Computer</a:t>
            </a:r>
            <a:r>
              <a:rPr lang="tr-TR" sz="1400" i="1" dirty="0">
                <a:solidFill>
                  <a:srgbClr val="222222"/>
                </a:solidFill>
                <a:latin typeface="Arial" panose="020B0604020202020204" pitchFamily="34" charset="0"/>
              </a:rPr>
              <a:t> </a:t>
            </a:r>
            <a:r>
              <a:rPr lang="tr-TR" sz="1400" i="1" dirty="0" err="1">
                <a:solidFill>
                  <a:srgbClr val="222222"/>
                </a:solidFill>
                <a:latin typeface="Arial" panose="020B0604020202020204" pitchFamily="34" charset="0"/>
              </a:rPr>
              <a:t>Science</a:t>
            </a:r>
            <a:r>
              <a:rPr lang="tr-TR" sz="1400" i="1" dirty="0">
                <a:solidFill>
                  <a:srgbClr val="222222"/>
                </a:solidFill>
                <a:latin typeface="Arial" panose="020B0604020202020204" pitchFamily="34" charset="0"/>
              </a:rPr>
              <a:t> </a:t>
            </a:r>
            <a:r>
              <a:rPr lang="tr-TR" sz="1400" i="1" dirty="0" err="1">
                <a:solidFill>
                  <a:srgbClr val="222222"/>
                </a:solidFill>
                <a:latin typeface="Arial" panose="020B0604020202020204" pitchFamily="34" charset="0"/>
              </a:rPr>
              <a:t>Review</a:t>
            </a:r>
            <a:r>
              <a:rPr lang="tr-TR" sz="1400" dirty="0">
                <a:solidFill>
                  <a:srgbClr val="222222"/>
                </a:solidFill>
                <a:latin typeface="Arial" panose="020B0604020202020204" pitchFamily="34" charset="0"/>
              </a:rPr>
              <a:t>, </a:t>
            </a:r>
            <a:r>
              <a:rPr lang="tr-TR" sz="1400" i="1" dirty="0">
                <a:solidFill>
                  <a:srgbClr val="222222"/>
                </a:solidFill>
                <a:latin typeface="Arial" panose="020B0604020202020204" pitchFamily="34" charset="0"/>
              </a:rPr>
              <a:t>37</a:t>
            </a:r>
            <a:r>
              <a:rPr lang="tr-TR" sz="1400" dirty="0">
                <a:solidFill>
                  <a:srgbClr val="222222"/>
                </a:solidFill>
                <a:latin typeface="Arial" panose="020B0604020202020204" pitchFamily="34" charset="0"/>
              </a:rPr>
              <a:t>, 100254.</a:t>
            </a:r>
            <a:endParaRPr lang="tr-TR" sz="1400" dirty="0"/>
          </a:p>
        </p:txBody>
      </p:sp>
    </p:spTree>
    <p:extLst>
      <p:ext uri="{BB962C8B-B14F-4D97-AF65-F5344CB8AC3E}">
        <p14:creationId xmlns:p14="http://schemas.microsoft.com/office/powerpoint/2010/main" val="34481283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3255" y="855930"/>
            <a:ext cx="5670602" cy="1320800"/>
          </a:xfrm>
        </p:spPr>
        <p:txBody>
          <a:bodyPr>
            <a:normAutofit fontScale="90000"/>
          </a:bodyPr>
          <a:lstStyle/>
          <a:p>
            <a:r>
              <a:rPr lang="tr-TR" dirty="0" smtClean="0"/>
              <a:t>Yapay Zeka Algoritmalarının Sınıflandırılması</a:t>
            </a:r>
            <a:endParaRPr lang="tr-TR" dirty="0"/>
          </a:p>
        </p:txBody>
      </p:sp>
      <p:sp>
        <p:nvSpPr>
          <p:cNvPr id="5" name="TextBox 4"/>
          <p:cNvSpPr txBox="1"/>
          <p:nvPr/>
        </p:nvSpPr>
        <p:spPr>
          <a:xfrm>
            <a:off x="473531" y="618590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4" name="Rectangle 3"/>
          <p:cNvSpPr/>
          <p:nvPr/>
        </p:nvSpPr>
        <p:spPr>
          <a:xfrm>
            <a:off x="975811" y="3195086"/>
            <a:ext cx="4005491" cy="954107"/>
          </a:xfrm>
          <a:prstGeom prst="rect">
            <a:avLst/>
          </a:prstGeom>
        </p:spPr>
        <p:txBody>
          <a:bodyPr wrap="square">
            <a:spAutoFit/>
          </a:bodyPr>
          <a:lstStyle/>
          <a:p>
            <a:r>
              <a:rPr lang="tr-TR" sz="1400" b="1" dirty="0">
                <a:solidFill>
                  <a:srgbClr val="222222"/>
                </a:solidFill>
                <a:latin typeface="Arial" panose="020B0604020202020204" pitchFamily="34" charset="0"/>
              </a:rPr>
              <a:t>Kaynak: </a:t>
            </a:r>
            <a:r>
              <a:rPr lang="en-US" sz="1400" dirty="0">
                <a:solidFill>
                  <a:srgbClr val="222222"/>
                </a:solidFill>
                <a:latin typeface="Arial" panose="020B0604020202020204" pitchFamily="34" charset="0"/>
              </a:rPr>
              <a:t>Liu, H., &amp; Lang, B. (2019). Machine learning and deep learning methods for intrusion detection systems: A survey. </a:t>
            </a:r>
            <a:r>
              <a:rPr lang="tr-TR" sz="1400" i="1" dirty="0" smtClean="0">
                <a:solidFill>
                  <a:srgbClr val="222222"/>
                </a:solidFill>
                <a:latin typeface="Arial" panose="020B0604020202020204" pitchFamily="34" charset="0"/>
              </a:rPr>
              <a:t>A</a:t>
            </a:r>
            <a:r>
              <a:rPr lang="en-US" sz="1400" i="1" dirty="0" err="1" smtClean="0">
                <a:solidFill>
                  <a:srgbClr val="222222"/>
                </a:solidFill>
                <a:latin typeface="Arial" panose="020B0604020202020204" pitchFamily="34" charset="0"/>
              </a:rPr>
              <a:t>pplied</a:t>
            </a:r>
            <a:r>
              <a:rPr lang="en-US" sz="1400" i="1" dirty="0" smtClean="0">
                <a:solidFill>
                  <a:srgbClr val="222222"/>
                </a:solidFill>
                <a:latin typeface="Arial" panose="020B0604020202020204" pitchFamily="34" charset="0"/>
              </a:rPr>
              <a:t> </a:t>
            </a:r>
            <a:r>
              <a:rPr lang="tr-TR" sz="1400" i="1" dirty="0">
                <a:solidFill>
                  <a:srgbClr val="222222"/>
                </a:solidFill>
                <a:latin typeface="Arial" panose="020B0604020202020204" pitchFamily="34" charset="0"/>
              </a:rPr>
              <a:t>S</a:t>
            </a:r>
            <a:r>
              <a:rPr lang="en-US" sz="1400" i="1" dirty="0" err="1" smtClean="0">
                <a:solidFill>
                  <a:srgbClr val="222222"/>
                </a:solidFill>
                <a:latin typeface="Arial" panose="020B0604020202020204" pitchFamily="34" charset="0"/>
              </a:rPr>
              <a:t>ciences</a:t>
            </a:r>
            <a:r>
              <a:rPr lang="en-US" sz="1400" dirty="0">
                <a:solidFill>
                  <a:srgbClr val="222222"/>
                </a:solidFill>
                <a:latin typeface="Arial" panose="020B0604020202020204" pitchFamily="34" charset="0"/>
              </a:rPr>
              <a:t>, 9(20), 4396.</a:t>
            </a:r>
            <a:endParaRPr lang="tr-TR" sz="1400" dirty="0"/>
          </a:p>
        </p:txBody>
      </p:sp>
      <p:pic>
        <p:nvPicPr>
          <p:cNvPr id="3" name="Picture 2"/>
          <p:cNvPicPr>
            <a:picLocks noChangeAspect="1"/>
          </p:cNvPicPr>
          <p:nvPr/>
        </p:nvPicPr>
        <p:blipFill>
          <a:blip r:embed="rId2"/>
          <a:stretch>
            <a:fillRect/>
          </a:stretch>
        </p:blipFill>
        <p:spPr>
          <a:xfrm>
            <a:off x="6295287" y="486848"/>
            <a:ext cx="5623811" cy="6160722"/>
          </a:xfrm>
          <a:prstGeom prst="rect">
            <a:avLst/>
          </a:prstGeom>
        </p:spPr>
      </p:pic>
    </p:spTree>
    <p:extLst>
      <p:ext uri="{BB962C8B-B14F-4D97-AF65-F5344CB8AC3E}">
        <p14:creationId xmlns:p14="http://schemas.microsoft.com/office/powerpoint/2010/main" val="10587553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473531" y="618590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pic>
        <p:nvPicPr>
          <p:cNvPr id="6" name="Picture 5"/>
          <p:cNvPicPr>
            <a:picLocks noChangeAspect="1"/>
          </p:cNvPicPr>
          <p:nvPr/>
        </p:nvPicPr>
        <p:blipFill>
          <a:blip r:embed="rId2"/>
          <a:stretch>
            <a:fillRect/>
          </a:stretch>
        </p:blipFill>
        <p:spPr>
          <a:xfrm>
            <a:off x="2617789" y="1170084"/>
            <a:ext cx="9491751" cy="5153140"/>
          </a:xfrm>
          <a:prstGeom prst="rect">
            <a:avLst/>
          </a:prstGeom>
        </p:spPr>
      </p:pic>
      <p:sp>
        <p:nvSpPr>
          <p:cNvPr id="4" name="Rectangle 3"/>
          <p:cNvSpPr/>
          <p:nvPr/>
        </p:nvSpPr>
        <p:spPr>
          <a:xfrm>
            <a:off x="93236" y="3647470"/>
            <a:ext cx="2443167" cy="2246769"/>
          </a:xfrm>
          <a:prstGeom prst="rect">
            <a:avLst/>
          </a:prstGeom>
        </p:spPr>
        <p:txBody>
          <a:bodyPr wrap="square">
            <a:spAutoFit/>
          </a:bodyPr>
          <a:lstStyle/>
          <a:p>
            <a:r>
              <a:rPr lang="tr-TR" sz="1400" b="1" dirty="0">
                <a:solidFill>
                  <a:srgbClr val="222222"/>
                </a:solidFill>
                <a:latin typeface="Arial" panose="020B0604020202020204" pitchFamily="34" charset="0"/>
              </a:rPr>
              <a:t>Kaynak: </a:t>
            </a:r>
            <a:r>
              <a:rPr lang="en-US" sz="1400" dirty="0">
                <a:solidFill>
                  <a:srgbClr val="222222"/>
                </a:solidFill>
                <a:latin typeface="Arial" panose="020B0604020202020204" pitchFamily="34" charset="0"/>
              </a:rPr>
              <a:t>Hossain, M. A., Noor, R. M., </a:t>
            </a:r>
            <a:r>
              <a:rPr lang="en-US" sz="1400" dirty="0" err="1">
                <a:solidFill>
                  <a:srgbClr val="222222"/>
                </a:solidFill>
                <a:latin typeface="Arial" panose="020B0604020202020204" pitchFamily="34" charset="0"/>
              </a:rPr>
              <a:t>Yau</a:t>
            </a:r>
            <a:r>
              <a:rPr lang="en-US" sz="1400" dirty="0">
                <a:solidFill>
                  <a:srgbClr val="222222"/>
                </a:solidFill>
                <a:latin typeface="Arial" panose="020B0604020202020204" pitchFamily="34" charset="0"/>
              </a:rPr>
              <a:t>, K. L. A., </a:t>
            </a:r>
            <a:r>
              <a:rPr lang="en-US" sz="1400" dirty="0" err="1">
                <a:solidFill>
                  <a:srgbClr val="222222"/>
                </a:solidFill>
                <a:latin typeface="Arial" panose="020B0604020202020204" pitchFamily="34" charset="0"/>
              </a:rPr>
              <a:t>Azzuhri</a:t>
            </a:r>
            <a:r>
              <a:rPr lang="en-US" sz="1400" dirty="0">
                <a:solidFill>
                  <a:srgbClr val="222222"/>
                </a:solidFill>
                <a:latin typeface="Arial" panose="020B0604020202020204" pitchFamily="34" charset="0"/>
              </a:rPr>
              <a:t>, S. R., </a:t>
            </a:r>
            <a:r>
              <a:rPr lang="en-US" sz="1400" dirty="0" err="1">
                <a:solidFill>
                  <a:srgbClr val="222222"/>
                </a:solidFill>
                <a:latin typeface="Arial" panose="020B0604020202020204" pitchFamily="34" charset="0"/>
              </a:rPr>
              <a:t>Z’aba</a:t>
            </a:r>
            <a:r>
              <a:rPr lang="en-US" sz="1400" dirty="0">
                <a:solidFill>
                  <a:srgbClr val="222222"/>
                </a:solidFill>
                <a:latin typeface="Arial" panose="020B0604020202020204" pitchFamily="34" charset="0"/>
              </a:rPr>
              <a:t>, M. R., &amp; </a:t>
            </a:r>
            <a:r>
              <a:rPr lang="en-US" sz="1400" dirty="0" err="1">
                <a:solidFill>
                  <a:srgbClr val="222222"/>
                </a:solidFill>
                <a:latin typeface="Arial" panose="020B0604020202020204" pitchFamily="34" charset="0"/>
              </a:rPr>
              <a:t>Ahmedy</a:t>
            </a:r>
            <a:r>
              <a:rPr lang="en-US" sz="1400" dirty="0">
                <a:solidFill>
                  <a:srgbClr val="222222"/>
                </a:solidFill>
                <a:latin typeface="Arial" panose="020B0604020202020204" pitchFamily="34" charset="0"/>
              </a:rPr>
              <a:t>, I. (2020). Comprehensive survey of machine learning approaches in cognitive radio-based vehicular ad hoc networks. </a:t>
            </a:r>
            <a:r>
              <a:rPr lang="en-US" sz="1400" i="1" dirty="0">
                <a:solidFill>
                  <a:srgbClr val="222222"/>
                </a:solidFill>
                <a:latin typeface="Arial" panose="020B0604020202020204" pitchFamily="34" charset="0"/>
              </a:rPr>
              <a:t>IEEE Access</a:t>
            </a:r>
            <a:r>
              <a:rPr lang="en-US" sz="1400" dirty="0">
                <a:solidFill>
                  <a:srgbClr val="222222"/>
                </a:solidFill>
                <a:latin typeface="Arial" panose="020B0604020202020204" pitchFamily="34" charset="0"/>
              </a:rPr>
              <a:t>, 8, 78054-78108.</a:t>
            </a:r>
            <a:endParaRPr lang="tr-TR" sz="1400" dirty="0"/>
          </a:p>
        </p:txBody>
      </p:sp>
      <p:sp>
        <p:nvSpPr>
          <p:cNvPr id="2" name="Title 1"/>
          <p:cNvSpPr>
            <a:spLocks noGrp="1"/>
          </p:cNvSpPr>
          <p:nvPr>
            <p:ph type="title"/>
          </p:nvPr>
        </p:nvSpPr>
        <p:spPr>
          <a:xfrm>
            <a:off x="93236" y="677718"/>
            <a:ext cx="5670602" cy="1320800"/>
          </a:xfrm>
        </p:spPr>
        <p:txBody>
          <a:bodyPr>
            <a:normAutofit fontScale="90000"/>
          </a:bodyPr>
          <a:lstStyle/>
          <a:p>
            <a:r>
              <a:rPr lang="tr-TR" dirty="0" smtClean="0"/>
              <a:t>Yapay Zeka Algoritmalarının Sınıflandırılması</a:t>
            </a:r>
            <a:endParaRPr lang="tr-TR" dirty="0"/>
          </a:p>
        </p:txBody>
      </p:sp>
    </p:spTree>
    <p:extLst>
      <p:ext uri="{BB962C8B-B14F-4D97-AF65-F5344CB8AC3E}">
        <p14:creationId xmlns:p14="http://schemas.microsoft.com/office/powerpoint/2010/main" val="6509741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473531" y="618590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4" name="Rectangle 3"/>
          <p:cNvSpPr/>
          <p:nvPr/>
        </p:nvSpPr>
        <p:spPr>
          <a:xfrm>
            <a:off x="473531" y="4154579"/>
            <a:ext cx="2141858" cy="2031325"/>
          </a:xfrm>
          <a:prstGeom prst="rect">
            <a:avLst/>
          </a:prstGeom>
        </p:spPr>
        <p:txBody>
          <a:bodyPr wrap="square">
            <a:spAutoFit/>
          </a:bodyPr>
          <a:lstStyle/>
          <a:p>
            <a:r>
              <a:rPr lang="tr-TR" sz="1400" b="1" dirty="0">
                <a:solidFill>
                  <a:srgbClr val="222222"/>
                </a:solidFill>
                <a:latin typeface="Arial" panose="020B0604020202020204" pitchFamily="34" charset="0"/>
              </a:rPr>
              <a:t>Kaynak</a:t>
            </a:r>
            <a:r>
              <a:rPr lang="tr-TR" sz="1400" b="1" dirty="0" smtClean="0">
                <a:solidFill>
                  <a:srgbClr val="222222"/>
                </a:solidFill>
                <a:latin typeface="Arial" panose="020B0604020202020204" pitchFamily="34" charset="0"/>
              </a:rPr>
              <a:t>: </a:t>
            </a:r>
            <a:r>
              <a:rPr lang="en-US" sz="1400" dirty="0">
                <a:solidFill>
                  <a:srgbClr val="222222"/>
                </a:solidFill>
                <a:latin typeface="Arial" panose="020B0604020202020204" pitchFamily="34" charset="0"/>
              </a:rPr>
              <a:t>Contreras, I., &amp; </a:t>
            </a:r>
            <a:r>
              <a:rPr lang="en-US" sz="1400" dirty="0" err="1">
                <a:solidFill>
                  <a:srgbClr val="222222"/>
                </a:solidFill>
                <a:latin typeface="Arial" panose="020B0604020202020204" pitchFamily="34" charset="0"/>
              </a:rPr>
              <a:t>Vehi</a:t>
            </a:r>
            <a:r>
              <a:rPr lang="en-US" sz="1400" dirty="0">
                <a:solidFill>
                  <a:srgbClr val="222222"/>
                </a:solidFill>
                <a:latin typeface="Arial" panose="020B0604020202020204" pitchFamily="34" charset="0"/>
              </a:rPr>
              <a:t>, J. (2018). Artificial intelligence for diabetes management and decision support: literature review. </a:t>
            </a:r>
            <a:r>
              <a:rPr lang="en-US" sz="1400" i="1" dirty="0">
                <a:solidFill>
                  <a:srgbClr val="222222"/>
                </a:solidFill>
                <a:latin typeface="Arial" panose="020B0604020202020204" pitchFamily="34" charset="0"/>
              </a:rPr>
              <a:t>Journal of </a:t>
            </a:r>
            <a:r>
              <a:rPr lang="tr-TR" sz="1400" i="1" dirty="0" smtClean="0">
                <a:solidFill>
                  <a:srgbClr val="222222"/>
                </a:solidFill>
                <a:latin typeface="Arial" panose="020B0604020202020204" pitchFamily="34" charset="0"/>
              </a:rPr>
              <a:t>M</a:t>
            </a:r>
            <a:r>
              <a:rPr lang="en-US" sz="1400" i="1" dirty="0" err="1" smtClean="0">
                <a:solidFill>
                  <a:srgbClr val="222222"/>
                </a:solidFill>
                <a:latin typeface="Arial" panose="020B0604020202020204" pitchFamily="34" charset="0"/>
              </a:rPr>
              <a:t>edical</a:t>
            </a:r>
            <a:r>
              <a:rPr lang="en-US" sz="1400" i="1" dirty="0" smtClean="0">
                <a:solidFill>
                  <a:srgbClr val="222222"/>
                </a:solidFill>
                <a:latin typeface="Arial" panose="020B0604020202020204" pitchFamily="34" charset="0"/>
              </a:rPr>
              <a:t> </a:t>
            </a:r>
            <a:r>
              <a:rPr lang="en-US" sz="1400" i="1" dirty="0">
                <a:solidFill>
                  <a:srgbClr val="222222"/>
                </a:solidFill>
                <a:latin typeface="Arial" panose="020B0604020202020204" pitchFamily="34" charset="0"/>
              </a:rPr>
              <a:t>Internet </a:t>
            </a:r>
            <a:r>
              <a:rPr lang="tr-TR" sz="1400" i="1" dirty="0" smtClean="0">
                <a:solidFill>
                  <a:srgbClr val="222222"/>
                </a:solidFill>
                <a:latin typeface="Arial" panose="020B0604020202020204" pitchFamily="34" charset="0"/>
              </a:rPr>
              <a:t>R</a:t>
            </a:r>
            <a:r>
              <a:rPr lang="en-US" sz="1400" i="1" dirty="0" err="1" smtClean="0">
                <a:solidFill>
                  <a:srgbClr val="222222"/>
                </a:solidFill>
                <a:latin typeface="Arial" panose="020B0604020202020204" pitchFamily="34" charset="0"/>
              </a:rPr>
              <a:t>esearch</a:t>
            </a:r>
            <a:r>
              <a:rPr lang="en-US" sz="1400" dirty="0">
                <a:solidFill>
                  <a:srgbClr val="222222"/>
                </a:solidFill>
                <a:latin typeface="Arial" panose="020B0604020202020204" pitchFamily="34" charset="0"/>
              </a:rPr>
              <a:t>, 20(5), e10775.</a:t>
            </a:r>
            <a:endParaRPr lang="tr-TR" sz="1400" dirty="0"/>
          </a:p>
        </p:txBody>
      </p:sp>
      <p:pic>
        <p:nvPicPr>
          <p:cNvPr id="3" name="Picture 2"/>
          <p:cNvPicPr>
            <a:picLocks noChangeAspect="1"/>
          </p:cNvPicPr>
          <p:nvPr/>
        </p:nvPicPr>
        <p:blipFill>
          <a:blip r:embed="rId2"/>
          <a:stretch>
            <a:fillRect/>
          </a:stretch>
        </p:blipFill>
        <p:spPr>
          <a:xfrm>
            <a:off x="2913321" y="1307089"/>
            <a:ext cx="9215540" cy="4878815"/>
          </a:xfrm>
          <a:prstGeom prst="rect">
            <a:avLst/>
          </a:prstGeom>
        </p:spPr>
      </p:pic>
      <p:sp>
        <p:nvSpPr>
          <p:cNvPr id="2" name="Title 1"/>
          <p:cNvSpPr>
            <a:spLocks noGrp="1"/>
          </p:cNvSpPr>
          <p:nvPr>
            <p:ph type="title"/>
          </p:nvPr>
        </p:nvSpPr>
        <p:spPr>
          <a:xfrm>
            <a:off x="78020" y="826574"/>
            <a:ext cx="5670602" cy="1320800"/>
          </a:xfrm>
        </p:spPr>
        <p:txBody>
          <a:bodyPr>
            <a:normAutofit fontScale="90000"/>
          </a:bodyPr>
          <a:lstStyle/>
          <a:p>
            <a:r>
              <a:rPr lang="tr-TR" dirty="0" smtClean="0"/>
              <a:t>Yapay Zeka Algoritmalarının Sınıflandırılması</a:t>
            </a:r>
            <a:endParaRPr lang="tr-TR" dirty="0"/>
          </a:p>
        </p:txBody>
      </p:sp>
    </p:spTree>
    <p:extLst>
      <p:ext uri="{BB962C8B-B14F-4D97-AF65-F5344CB8AC3E}">
        <p14:creationId xmlns:p14="http://schemas.microsoft.com/office/powerpoint/2010/main" val="27867067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473531" y="618590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655" y="1350335"/>
            <a:ext cx="7938680" cy="5377036"/>
          </a:xfrm>
          <a:prstGeom prst="rect">
            <a:avLst/>
          </a:prstGeom>
        </p:spPr>
      </p:pic>
      <p:sp>
        <p:nvSpPr>
          <p:cNvPr id="7" name="Rectangle 6"/>
          <p:cNvSpPr/>
          <p:nvPr/>
        </p:nvSpPr>
        <p:spPr>
          <a:xfrm>
            <a:off x="459921" y="4983621"/>
            <a:ext cx="3369130" cy="830997"/>
          </a:xfrm>
          <a:prstGeom prst="rect">
            <a:avLst/>
          </a:prstGeom>
        </p:spPr>
        <p:txBody>
          <a:bodyPr wrap="square">
            <a:spAutoFit/>
          </a:bodyPr>
          <a:lstStyle/>
          <a:p>
            <a:r>
              <a:rPr lang="tr-TR" sz="1600" b="1" dirty="0" smtClean="0"/>
              <a:t>Kaynak:</a:t>
            </a:r>
            <a:r>
              <a:rPr lang="tr-TR" sz="1600" dirty="0" smtClean="0"/>
              <a:t> </a:t>
            </a:r>
            <a:r>
              <a:rPr lang="tr-TR" sz="1600" dirty="0"/>
              <a:t>RPA </a:t>
            </a:r>
            <a:r>
              <a:rPr lang="tr-TR" sz="1600" dirty="0" err="1"/>
              <a:t>Infotech</a:t>
            </a:r>
            <a:r>
              <a:rPr lang="tr-TR" sz="1600" dirty="0"/>
              <a:t> </a:t>
            </a:r>
            <a:r>
              <a:rPr lang="tr-TR" sz="1600" dirty="0" err="1"/>
              <a:t>Pvt</a:t>
            </a:r>
            <a:r>
              <a:rPr lang="tr-TR" sz="1600" dirty="0"/>
              <a:t>. </a:t>
            </a:r>
            <a:r>
              <a:rPr lang="tr-TR" sz="1600" dirty="0" smtClean="0"/>
              <a:t>Ltd., </a:t>
            </a:r>
            <a:r>
              <a:rPr lang="tr-TR" sz="1600" dirty="0" smtClean="0">
                <a:hlinkClick r:id="rId3"/>
              </a:rPr>
              <a:t>https</a:t>
            </a:r>
            <a:r>
              <a:rPr lang="tr-TR" sz="1600" dirty="0">
                <a:hlinkClick r:id="rId3"/>
              </a:rPr>
              <a:t>://</a:t>
            </a:r>
            <a:r>
              <a:rPr lang="tr-TR" sz="1600" dirty="0" smtClean="0">
                <a:hlinkClick r:id="rId3"/>
              </a:rPr>
              <a:t>twitter.com/ltdrpa/status/1239446198131417096?lang=hi</a:t>
            </a:r>
            <a:r>
              <a:rPr lang="tr-TR" sz="1600" dirty="0" smtClean="0"/>
              <a:t> </a:t>
            </a:r>
            <a:endParaRPr lang="tr-TR" sz="1600" dirty="0"/>
          </a:p>
        </p:txBody>
      </p:sp>
      <p:sp>
        <p:nvSpPr>
          <p:cNvPr id="2" name="Title 1"/>
          <p:cNvSpPr>
            <a:spLocks noGrp="1"/>
          </p:cNvSpPr>
          <p:nvPr>
            <p:ph type="title"/>
          </p:nvPr>
        </p:nvSpPr>
        <p:spPr>
          <a:xfrm>
            <a:off x="0" y="943532"/>
            <a:ext cx="6027486" cy="1320800"/>
          </a:xfrm>
        </p:spPr>
        <p:txBody>
          <a:bodyPr/>
          <a:lstStyle/>
          <a:p>
            <a:r>
              <a:rPr lang="tr-TR" dirty="0" smtClean="0"/>
              <a:t>Yapay Zeka Algoritmalarının Temel Uygulamaları</a:t>
            </a:r>
            <a:endParaRPr lang="tr-TR" dirty="0"/>
          </a:p>
        </p:txBody>
      </p:sp>
    </p:spTree>
    <p:extLst>
      <p:ext uri="{BB962C8B-B14F-4D97-AF65-F5344CB8AC3E}">
        <p14:creationId xmlns:p14="http://schemas.microsoft.com/office/powerpoint/2010/main" val="36173067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473531" y="618590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pic>
        <p:nvPicPr>
          <p:cNvPr id="4" name="Picture 3"/>
          <p:cNvPicPr>
            <a:picLocks noChangeAspect="1"/>
          </p:cNvPicPr>
          <p:nvPr/>
        </p:nvPicPr>
        <p:blipFill>
          <a:blip r:embed="rId2"/>
          <a:stretch>
            <a:fillRect/>
          </a:stretch>
        </p:blipFill>
        <p:spPr>
          <a:xfrm>
            <a:off x="4859079" y="1395700"/>
            <a:ext cx="7169788" cy="5251870"/>
          </a:xfrm>
          <a:prstGeom prst="rect">
            <a:avLst/>
          </a:prstGeom>
        </p:spPr>
      </p:pic>
      <p:sp>
        <p:nvSpPr>
          <p:cNvPr id="7" name="Rectangle 6"/>
          <p:cNvSpPr/>
          <p:nvPr/>
        </p:nvSpPr>
        <p:spPr>
          <a:xfrm>
            <a:off x="459920" y="4983621"/>
            <a:ext cx="4146913" cy="584775"/>
          </a:xfrm>
          <a:prstGeom prst="rect">
            <a:avLst/>
          </a:prstGeom>
        </p:spPr>
        <p:txBody>
          <a:bodyPr wrap="square">
            <a:spAutoFit/>
          </a:bodyPr>
          <a:lstStyle/>
          <a:p>
            <a:r>
              <a:rPr lang="tr-TR" sz="1600" b="1" dirty="0" smtClean="0"/>
              <a:t>Kaynak:</a:t>
            </a:r>
            <a:r>
              <a:rPr lang="tr-TR" sz="1600" dirty="0"/>
              <a:t> </a:t>
            </a:r>
            <a:r>
              <a:rPr lang="tr-TR" sz="1600" dirty="0">
                <a:hlinkClick r:id="rId3"/>
              </a:rPr>
              <a:t>https://www.sharper.ai/taxonomy-ai</a:t>
            </a:r>
            <a:r>
              <a:rPr lang="tr-TR" sz="1600" dirty="0" smtClean="0">
                <a:hlinkClick r:id="rId3"/>
              </a:rPr>
              <a:t>/</a:t>
            </a:r>
            <a:r>
              <a:rPr lang="tr-TR" sz="1600" dirty="0" smtClean="0"/>
              <a:t> </a:t>
            </a:r>
            <a:endParaRPr lang="tr-TR" sz="1600" dirty="0"/>
          </a:p>
        </p:txBody>
      </p:sp>
      <p:sp>
        <p:nvSpPr>
          <p:cNvPr id="2" name="Title 1"/>
          <p:cNvSpPr>
            <a:spLocks noGrp="1"/>
          </p:cNvSpPr>
          <p:nvPr>
            <p:ph type="title"/>
          </p:nvPr>
        </p:nvSpPr>
        <p:spPr>
          <a:xfrm>
            <a:off x="0" y="805309"/>
            <a:ext cx="9906091" cy="1320800"/>
          </a:xfrm>
        </p:spPr>
        <p:txBody>
          <a:bodyPr/>
          <a:lstStyle/>
          <a:p>
            <a:r>
              <a:rPr lang="tr-TR" dirty="0" smtClean="0"/>
              <a:t>Yapay Zeka Algoritmalarının Temel Uygulamaları</a:t>
            </a:r>
            <a:endParaRPr lang="tr-TR" dirty="0"/>
          </a:p>
        </p:txBody>
      </p:sp>
    </p:spTree>
    <p:extLst>
      <p:ext uri="{BB962C8B-B14F-4D97-AF65-F5344CB8AC3E}">
        <p14:creationId xmlns:p14="http://schemas.microsoft.com/office/powerpoint/2010/main" val="2188483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8764" y="752146"/>
            <a:ext cx="9906091" cy="1320800"/>
          </a:xfrm>
        </p:spPr>
        <p:txBody>
          <a:bodyPr/>
          <a:lstStyle/>
          <a:p>
            <a:r>
              <a:rPr lang="tr-TR" dirty="0" smtClean="0"/>
              <a:t>Hangi Algoritmayı Kullanmalıyım?</a:t>
            </a:r>
            <a:endParaRPr lang="tr-TR" dirty="0"/>
          </a:p>
        </p:txBody>
      </p:sp>
      <p:sp>
        <p:nvSpPr>
          <p:cNvPr id="5" name="TextBox 4"/>
          <p:cNvSpPr txBox="1"/>
          <p:nvPr/>
        </p:nvSpPr>
        <p:spPr>
          <a:xfrm>
            <a:off x="9894386" y="6284443"/>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293" y="1552616"/>
            <a:ext cx="8090933" cy="4551150"/>
          </a:xfrm>
          <a:prstGeom prst="rect">
            <a:avLst/>
          </a:prstGeom>
        </p:spPr>
      </p:pic>
      <p:sp>
        <p:nvSpPr>
          <p:cNvPr id="4" name="Rectangle 3"/>
          <p:cNvSpPr/>
          <p:nvPr/>
        </p:nvSpPr>
        <p:spPr>
          <a:xfrm>
            <a:off x="128764" y="6222888"/>
            <a:ext cx="8308522" cy="523220"/>
          </a:xfrm>
          <a:prstGeom prst="rect">
            <a:avLst/>
          </a:prstGeom>
        </p:spPr>
        <p:txBody>
          <a:bodyPr wrap="square">
            <a:spAutoFit/>
          </a:bodyPr>
          <a:lstStyle/>
          <a:p>
            <a:r>
              <a:rPr lang="tr-TR" sz="1400" b="1" dirty="0" smtClean="0"/>
              <a:t>Kaynak:</a:t>
            </a:r>
            <a:r>
              <a:rPr lang="tr-TR" sz="1400" dirty="0" smtClean="0"/>
              <a:t> H. </a:t>
            </a:r>
            <a:r>
              <a:rPr lang="tr-TR" sz="1400" dirty="0" err="1" smtClean="0"/>
              <a:t>Li</a:t>
            </a:r>
            <a:r>
              <a:rPr lang="tr-TR" sz="1400" dirty="0" smtClean="0"/>
              <a:t>, ‘</a:t>
            </a:r>
            <a:r>
              <a:rPr lang="en-US" sz="1400" dirty="0" smtClean="0"/>
              <a:t>Which </a:t>
            </a:r>
            <a:r>
              <a:rPr lang="en-US" sz="1400" dirty="0"/>
              <a:t>machine learning algorithm should I use</a:t>
            </a:r>
            <a:r>
              <a:rPr lang="en-US" sz="1400" dirty="0" smtClean="0"/>
              <a:t>?</a:t>
            </a:r>
            <a:r>
              <a:rPr lang="tr-TR" sz="1400" dirty="0" smtClean="0"/>
              <a:t>’,</a:t>
            </a:r>
            <a:endParaRPr lang="en-US" sz="1400" dirty="0"/>
          </a:p>
          <a:p>
            <a:r>
              <a:rPr lang="tr-TR" sz="1400" dirty="0" smtClean="0">
                <a:hlinkClick r:id="rId3"/>
              </a:rPr>
              <a:t>https</a:t>
            </a:r>
            <a:r>
              <a:rPr lang="tr-TR" sz="1400" dirty="0">
                <a:hlinkClick r:id="rId3"/>
              </a:rPr>
              <a:t>://blogs.sas.com/content/subconsciousmusings/2020/12/09/machine-learning-algorithm-use</a:t>
            </a:r>
            <a:r>
              <a:rPr lang="tr-TR" sz="1400" dirty="0" smtClean="0">
                <a:hlinkClick r:id="rId3"/>
              </a:rPr>
              <a:t>/</a:t>
            </a:r>
            <a:r>
              <a:rPr lang="tr-TR" sz="1400" dirty="0" smtClean="0"/>
              <a:t> </a:t>
            </a:r>
            <a:endParaRPr lang="tr-TR" sz="1400" dirty="0"/>
          </a:p>
        </p:txBody>
      </p:sp>
    </p:spTree>
    <p:extLst>
      <p:ext uri="{BB962C8B-B14F-4D97-AF65-F5344CB8AC3E}">
        <p14:creationId xmlns:p14="http://schemas.microsoft.com/office/powerpoint/2010/main" val="26974819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Move mouse over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1274" y="1709934"/>
            <a:ext cx="7441267" cy="46393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13826" y="794676"/>
            <a:ext cx="9906091" cy="1320800"/>
          </a:xfrm>
        </p:spPr>
        <p:txBody>
          <a:bodyPr/>
          <a:lstStyle/>
          <a:p>
            <a:r>
              <a:rPr lang="tr-TR" dirty="0" smtClean="0"/>
              <a:t>Hangi Algoritmayı Kullanmalıyım?</a:t>
            </a:r>
            <a:endParaRPr lang="tr-TR" dirty="0"/>
          </a:p>
        </p:txBody>
      </p:sp>
      <p:sp>
        <p:nvSpPr>
          <p:cNvPr id="8" name="TextBox 7"/>
          <p:cNvSpPr txBox="1"/>
          <p:nvPr/>
        </p:nvSpPr>
        <p:spPr>
          <a:xfrm>
            <a:off x="9894386" y="6333427"/>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9" name="Rectangle 8"/>
          <p:cNvSpPr/>
          <p:nvPr/>
        </p:nvSpPr>
        <p:spPr>
          <a:xfrm>
            <a:off x="213826" y="6271872"/>
            <a:ext cx="8308522" cy="523220"/>
          </a:xfrm>
          <a:prstGeom prst="rect">
            <a:avLst/>
          </a:prstGeom>
        </p:spPr>
        <p:txBody>
          <a:bodyPr wrap="square">
            <a:spAutoFit/>
          </a:bodyPr>
          <a:lstStyle/>
          <a:p>
            <a:r>
              <a:rPr lang="tr-TR" sz="1400" b="1" dirty="0"/>
              <a:t>Kaynak: </a:t>
            </a:r>
            <a:r>
              <a:rPr lang="tr-TR" sz="1400" dirty="0" err="1"/>
              <a:t>Choosing</a:t>
            </a:r>
            <a:r>
              <a:rPr lang="tr-TR" sz="1400" dirty="0"/>
              <a:t> </a:t>
            </a:r>
            <a:r>
              <a:rPr lang="tr-TR" sz="1400" dirty="0" err="1"/>
              <a:t>the</a:t>
            </a:r>
            <a:r>
              <a:rPr lang="tr-TR" sz="1400" dirty="0"/>
              <a:t> </a:t>
            </a:r>
            <a:r>
              <a:rPr lang="tr-TR" sz="1400" dirty="0" err="1"/>
              <a:t>right</a:t>
            </a:r>
            <a:r>
              <a:rPr lang="tr-TR" sz="1400" dirty="0"/>
              <a:t> </a:t>
            </a:r>
            <a:r>
              <a:rPr lang="tr-TR" sz="1400" dirty="0" err="1" smtClean="0"/>
              <a:t>estimator</a:t>
            </a:r>
            <a:r>
              <a:rPr lang="tr-TR" sz="1400" dirty="0" smtClean="0"/>
              <a:t>,</a:t>
            </a:r>
            <a:r>
              <a:rPr lang="tr-TR" sz="1400" b="1" dirty="0" smtClean="0"/>
              <a:t> </a:t>
            </a:r>
            <a:r>
              <a:rPr lang="tr-TR" sz="1400" dirty="0" smtClean="0">
                <a:hlinkClick r:id="rId3"/>
              </a:rPr>
              <a:t>https://scikit-learn.org/stable/tutorial/machine_learning_map/index.html</a:t>
            </a:r>
            <a:r>
              <a:rPr lang="tr-TR" sz="1400" dirty="0" smtClean="0"/>
              <a:t> </a:t>
            </a:r>
            <a:endParaRPr lang="tr-TR" sz="1400" dirty="0"/>
          </a:p>
        </p:txBody>
      </p:sp>
    </p:spTree>
    <p:extLst>
      <p:ext uri="{BB962C8B-B14F-4D97-AF65-F5344CB8AC3E}">
        <p14:creationId xmlns:p14="http://schemas.microsoft.com/office/powerpoint/2010/main" val="33051009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876271"/>
            <a:ext cx="8596668" cy="660400"/>
          </a:xfrm>
        </p:spPr>
        <p:txBody>
          <a:bodyPr/>
          <a:lstStyle/>
          <a:p>
            <a:r>
              <a:rPr lang="tr-TR" dirty="0" smtClean="0"/>
              <a:t>Yapay Zeka: Gerçekte?</a:t>
            </a:r>
            <a:endParaRPr lang="tr-TR" dirty="0"/>
          </a:p>
        </p:txBody>
      </p:sp>
      <p:pic>
        <p:nvPicPr>
          <p:cNvPr id="3074" name="Picture 2" descr="Supercomputer JUWELS [image] | EurekAlert! Science 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69" y="2288349"/>
            <a:ext cx="4976985" cy="33387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LLIAC IV Supercomputer interior wires and cabling, an exhibit at the  Computer History Museum, Mountain View, California - Stock Photo - Dissol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342" y="1449455"/>
            <a:ext cx="4315296" cy="261075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athematics | Free Full-Text | Using Artificial Neural Networks in  Predicting the Level of Stress among Military Conscrip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4341" y="4811887"/>
            <a:ext cx="4316363" cy="164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289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63873" y="543858"/>
            <a:ext cx="8596668" cy="1320800"/>
          </a:xfrm>
        </p:spPr>
        <p:txBody>
          <a:bodyPr/>
          <a:lstStyle/>
          <a:p>
            <a:r>
              <a:rPr lang="tr-TR" dirty="0" smtClean="0"/>
              <a:t>Doğal Sinir Hücresi</a:t>
            </a:r>
            <a:endParaRPr lang="tr-T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183726"/>
            <a:ext cx="8789124" cy="4449631"/>
          </a:xfrm>
          <a:prstGeom prst="rect">
            <a:avLst/>
          </a:prstGeom>
        </p:spPr>
      </p:pic>
      <p:sp>
        <p:nvSpPr>
          <p:cNvPr id="5" name="TextBox 4"/>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04391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19876" y="403878"/>
            <a:ext cx="9519859" cy="1320800"/>
          </a:xfrm>
        </p:spPr>
        <p:txBody>
          <a:bodyPr/>
          <a:lstStyle/>
          <a:p>
            <a:r>
              <a:rPr lang="tr-TR" dirty="0" err="1" smtClean="0"/>
              <a:t>Perseptron</a:t>
            </a:r>
            <a:r>
              <a:rPr lang="tr-TR" dirty="0" smtClean="0"/>
              <a:t> Fikrine Dayalı Yapay Sinir Hücresi</a:t>
            </a:r>
            <a:endParaRPr lang="tr-TR"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876" y="1162146"/>
            <a:ext cx="6845660" cy="4915343"/>
          </a:xfrm>
          <a:prstGeom prst="rect">
            <a:avLst/>
          </a:prstGeom>
        </p:spPr>
      </p:pic>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18024665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89446" y="348343"/>
            <a:ext cx="9144302" cy="1320800"/>
          </a:xfrm>
        </p:spPr>
        <p:txBody>
          <a:bodyPr/>
          <a:lstStyle/>
          <a:p>
            <a:r>
              <a:rPr lang="tr-TR" dirty="0" smtClean="0"/>
              <a:t>Doğal ve Yapay Sinir Hücresi Karşılaştırma</a:t>
            </a:r>
            <a:endParaRPr lang="tr-TR"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18" y="1338846"/>
            <a:ext cx="5805723" cy="293923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200" y="1008743"/>
            <a:ext cx="4945684" cy="3551116"/>
          </a:xfrm>
          <a:prstGeom prst="rect">
            <a:avLst/>
          </a:prstGeom>
        </p:spPr>
      </p:pic>
      <p:sp>
        <p:nvSpPr>
          <p:cNvPr id="7" name="TextBox 6"/>
          <p:cNvSpPr txBox="1"/>
          <p:nvPr/>
        </p:nvSpPr>
        <p:spPr>
          <a:xfrm>
            <a:off x="4518328" y="6274920"/>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6569" y="4530366"/>
            <a:ext cx="6058202" cy="1744554"/>
          </a:xfrm>
          <a:prstGeom prst="rect">
            <a:avLst/>
          </a:prstGeom>
          <a:solidFill>
            <a:schemeClr val="accent1"/>
          </a:solidFill>
        </p:spPr>
      </p:pic>
    </p:spTree>
    <p:extLst>
      <p:ext uri="{BB962C8B-B14F-4D97-AF65-F5344CB8AC3E}">
        <p14:creationId xmlns:p14="http://schemas.microsoft.com/office/powerpoint/2010/main" val="15339147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97039" y="382478"/>
            <a:ext cx="9519859" cy="1320800"/>
          </a:xfrm>
        </p:spPr>
        <p:txBody>
          <a:bodyPr/>
          <a:lstStyle/>
          <a:p>
            <a:r>
              <a:rPr lang="tr-TR" dirty="0" err="1" smtClean="0"/>
              <a:t>Perseptron</a:t>
            </a:r>
            <a:r>
              <a:rPr lang="tr-TR" dirty="0" smtClean="0"/>
              <a:t> Fikrine Dayalı Yapay Sinir Hücresi</a:t>
            </a:r>
            <a:endParaRPr lang="tr-TR"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451" y="1452328"/>
            <a:ext cx="6711003" cy="4818656"/>
          </a:xfrm>
          <a:prstGeom prst="rect">
            <a:avLst/>
          </a:prstGeom>
        </p:spPr>
      </p:pic>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5" name="TextBox 4"/>
          <p:cNvSpPr txBox="1"/>
          <p:nvPr/>
        </p:nvSpPr>
        <p:spPr>
          <a:xfrm>
            <a:off x="7503056" y="1038829"/>
            <a:ext cx="2276670" cy="1384995"/>
          </a:xfrm>
          <a:prstGeom prst="rect">
            <a:avLst/>
          </a:prstGeom>
          <a:noFill/>
        </p:spPr>
        <p:txBody>
          <a:bodyPr wrap="square" rtlCol="0">
            <a:spAutoFit/>
          </a:bodyPr>
          <a:lstStyle/>
          <a:p>
            <a:r>
              <a:rPr lang="tr-TR" sz="2800" dirty="0" smtClean="0">
                <a:solidFill>
                  <a:srgbClr val="FF0000"/>
                </a:solidFill>
              </a:rPr>
              <a:t>Alternatif Birçok Tanım Var!...</a:t>
            </a:r>
            <a:endParaRPr lang="tr-TR" sz="2800" dirty="0">
              <a:solidFill>
                <a:srgbClr val="FF0000"/>
              </a:solidFill>
            </a:endParaRPr>
          </a:p>
        </p:txBody>
      </p:sp>
      <p:cxnSp>
        <p:nvCxnSpPr>
          <p:cNvPr id="7" name="Straight Arrow Connector 6"/>
          <p:cNvCxnSpPr>
            <a:stCxn id="5" idx="1"/>
          </p:cNvCxnSpPr>
          <p:nvPr/>
        </p:nvCxnSpPr>
        <p:spPr>
          <a:xfrm flipH="1">
            <a:off x="6956050" y="1731327"/>
            <a:ext cx="547006" cy="9358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36322" y="4606503"/>
            <a:ext cx="2276670" cy="1384995"/>
          </a:xfrm>
          <a:prstGeom prst="rect">
            <a:avLst/>
          </a:prstGeom>
          <a:noFill/>
        </p:spPr>
        <p:txBody>
          <a:bodyPr wrap="square" rtlCol="0">
            <a:spAutoFit/>
          </a:bodyPr>
          <a:lstStyle/>
          <a:p>
            <a:r>
              <a:rPr lang="tr-TR" sz="2800" dirty="0" smtClean="0">
                <a:solidFill>
                  <a:srgbClr val="FF0000"/>
                </a:solidFill>
              </a:rPr>
              <a:t>Alternatif Birçok Tanım Var!...</a:t>
            </a:r>
            <a:endParaRPr lang="tr-TR" sz="2800" dirty="0">
              <a:solidFill>
                <a:srgbClr val="FF0000"/>
              </a:solidFill>
            </a:endParaRPr>
          </a:p>
        </p:txBody>
      </p:sp>
      <p:cxnSp>
        <p:nvCxnSpPr>
          <p:cNvPr id="9" name="Straight Arrow Connector 8"/>
          <p:cNvCxnSpPr>
            <a:stCxn id="8" idx="1"/>
          </p:cNvCxnSpPr>
          <p:nvPr/>
        </p:nvCxnSpPr>
        <p:spPr>
          <a:xfrm flipH="1" flipV="1">
            <a:off x="7094764" y="5176157"/>
            <a:ext cx="641558" cy="1228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673268" y="1924594"/>
            <a:ext cx="654892" cy="6538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52847" y="1041070"/>
            <a:ext cx="3045278" cy="1384995"/>
          </a:xfrm>
          <a:prstGeom prst="rect">
            <a:avLst/>
          </a:prstGeom>
          <a:noFill/>
        </p:spPr>
        <p:txBody>
          <a:bodyPr wrap="square" rtlCol="0">
            <a:spAutoFit/>
          </a:bodyPr>
          <a:lstStyle/>
          <a:p>
            <a:r>
              <a:rPr lang="tr-TR" sz="2800" dirty="0" smtClean="0">
                <a:solidFill>
                  <a:srgbClr val="FF0000"/>
                </a:solidFill>
              </a:rPr>
              <a:t>Alternatif Birçok </a:t>
            </a:r>
            <a:r>
              <a:rPr lang="tr-TR" sz="2800" dirty="0" err="1" smtClean="0">
                <a:solidFill>
                  <a:srgbClr val="FF0000"/>
                </a:solidFill>
              </a:rPr>
              <a:t>İlklendirme</a:t>
            </a:r>
            <a:r>
              <a:rPr lang="tr-TR" sz="2800" dirty="0" smtClean="0">
                <a:solidFill>
                  <a:srgbClr val="FF0000"/>
                </a:solidFill>
              </a:rPr>
              <a:t> Yöntemi Var!...</a:t>
            </a:r>
            <a:endParaRPr lang="tr-TR" sz="2800" dirty="0">
              <a:solidFill>
                <a:srgbClr val="FF0000"/>
              </a:solidFill>
            </a:endParaRPr>
          </a:p>
        </p:txBody>
      </p:sp>
    </p:spTree>
    <p:extLst>
      <p:ext uri="{BB962C8B-B14F-4D97-AF65-F5344CB8AC3E}">
        <p14:creationId xmlns:p14="http://schemas.microsoft.com/office/powerpoint/2010/main" val="6398770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Yapay Sinir Ağları - 1</a:t>
            </a:r>
            <a:endParaRPr lang="tr-TR" dirty="0"/>
          </a:p>
        </p:txBody>
      </p:sp>
      <p:sp>
        <p:nvSpPr>
          <p:cNvPr id="4" name="Rectangle 3"/>
          <p:cNvSpPr/>
          <p:nvPr/>
        </p:nvSpPr>
        <p:spPr>
          <a:xfrm>
            <a:off x="3633107" y="1853293"/>
            <a:ext cx="2359479" cy="411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dirty="0" smtClean="0"/>
              <a:t>Kapalı Kutu Olarak Modellenen Sistem</a:t>
            </a:r>
            <a:endParaRPr lang="tr-TR" sz="3200" dirty="0"/>
          </a:p>
        </p:txBody>
      </p:sp>
      <p:cxnSp>
        <p:nvCxnSpPr>
          <p:cNvPr id="6" name="Straight Arrow Connector 5"/>
          <p:cNvCxnSpPr/>
          <p:nvPr/>
        </p:nvCxnSpPr>
        <p:spPr>
          <a:xfrm>
            <a:off x="2473779" y="2392136"/>
            <a:ext cx="1143000" cy="16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473779" y="3116036"/>
            <a:ext cx="1143000" cy="16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473779" y="5374822"/>
            <a:ext cx="1143000" cy="16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10603" y="2130526"/>
            <a:ext cx="489236" cy="523220"/>
          </a:xfrm>
          <a:prstGeom prst="rect">
            <a:avLst/>
          </a:prstGeom>
          <a:noFill/>
        </p:spPr>
        <p:txBody>
          <a:bodyPr wrap="none" rtlCol="0">
            <a:spAutoFit/>
          </a:bodyPr>
          <a:lstStyle/>
          <a:p>
            <a:r>
              <a:rPr lang="tr-TR" sz="2800" dirty="0" smtClean="0"/>
              <a:t>x</a:t>
            </a:r>
            <a:r>
              <a:rPr lang="tr-TR" sz="2800" baseline="-25000" dirty="0" smtClean="0"/>
              <a:t>1</a:t>
            </a:r>
            <a:endParaRPr lang="tr-TR" sz="2800" baseline="-25000" dirty="0"/>
          </a:p>
        </p:txBody>
      </p:sp>
      <p:sp>
        <p:nvSpPr>
          <p:cNvPr id="10" name="TextBox 9"/>
          <p:cNvSpPr txBox="1"/>
          <p:nvPr/>
        </p:nvSpPr>
        <p:spPr>
          <a:xfrm>
            <a:off x="1910603" y="2853872"/>
            <a:ext cx="489236" cy="523220"/>
          </a:xfrm>
          <a:prstGeom prst="rect">
            <a:avLst/>
          </a:prstGeom>
          <a:noFill/>
        </p:spPr>
        <p:txBody>
          <a:bodyPr wrap="none" rtlCol="0">
            <a:spAutoFit/>
          </a:bodyPr>
          <a:lstStyle/>
          <a:p>
            <a:r>
              <a:rPr lang="tr-TR" sz="2800" dirty="0" smtClean="0"/>
              <a:t>x</a:t>
            </a:r>
            <a:r>
              <a:rPr lang="tr-TR" sz="2800" baseline="-25000" dirty="0" smtClean="0"/>
              <a:t>2</a:t>
            </a:r>
            <a:endParaRPr lang="tr-TR" sz="2800" baseline="-25000" dirty="0"/>
          </a:p>
        </p:txBody>
      </p:sp>
      <p:sp>
        <p:nvSpPr>
          <p:cNvPr id="11" name="TextBox 10"/>
          <p:cNvSpPr txBox="1"/>
          <p:nvPr/>
        </p:nvSpPr>
        <p:spPr>
          <a:xfrm>
            <a:off x="1910603" y="5022850"/>
            <a:ext cx="516488" cy="523220"/>
          </a:xfrm>
          <a:prstGeom prst="rect">
            <a:avLst/>
          </a:prstGeom>
          <a:noFill/>
        </p:spPr>
        <p:txBody>
          <a:bodyPr wrap="none" rtlCol="0">
            <a:spAutoFit/>
          </a:bodyPr>
          <a:lstStyle/>
          <a:p>
            <a:r>
              <a:rPr lang="tr-TR" sz="2800" dirty="0" err="1" smtClean="0"/>
              <a:t>x</a:t>
            </a:r>
            <a:r>
              <a:rPr lang="tr-TR" sz="2800" baseline="-25000" dirty="0" err="1" smtClean="0"/>
              <a:t>N</a:t>
            </a:r>
            <a:endParaRPr lang="tr-TR" sz="2800" baseline="-25000" dirty="0"/>
          </a:p>
        </p:txBody>
      </p:sp>
      <p:sp>
        <p:nvSpPr>
          <p:cNvPr id="12" name="TextBox 11"/>
          <p:cNvSpPr txBox="1"/>
          <p:nvPr/>
        </p:nvSpPr>
        <p:spPr>
          <a:xfrm>
            <a:off x="2822281" y="3339193"/>
            <a:ext cx="214833" cy="1532405"/>
          </a:xfrm>
          <a:prstGeom prst="rect">
            <a:avLst/>
          </a:prstGeom>
          <a:noFill/>
        </p:spPr>
        <p:txBody>
          <a:bodyPr wrap="square" rtlCol="0">
            <a:spAutoFit/>
          </a:bodyPr>
          <a:lstStyle/>
          <a:p>
            <a:r>
              <a:rPr lang="tr-TR" sz="2000" baseline="-25000" dirty="0" smtClean="0"/>
              <a:t>.</a:t>
            </a:r>
          </a:p>
          <a:p>
            <a:r>
              <a:rPr lang="tr-TR" sz="2000" baseline="-25000" dirty="0" smtClean="0"/>
              <a:t>.</a:t>
            </a:r>
          </a:p>
          <a:p>
            <a:r>
              <a:rPr lang="tr-TR" sz="2000" baseline="-25000" dirty="0" smtClean="0"/>
              <a:t>.</a:t>
            </a:r>
          </a:p>
          <a:p>
            <a:r>
              <a:rPr lang="tr-TR" sz="2000" baseline="-25000" dirty="0" smtClean="0"/>
              <a:t>.</a:t>
            </a:r>
          </a:p>
          <a:p>
            <a:r>
              <a:rPr lang="tr-TR" sz="2000" baseline="-25000" dirty="0" smtClean="0"/>
              <a:t>.</a:t>
            </a:r>
          </a:p>
          <a:p>
            <a:r>
              <a:rPr lang="tr-TR" sz="2000" baseline="-25000" dirty="0" smtClean="0"/>
              <a:t>.</a:t>
            </a:r>
          </a:p>
          <a:p>
            <a:r>
              <a:rPr lang="tr-TR" sz="2000" baseline="-25000" dirty="0"/>
              <a:t>.</a:t>
            </a:r>
          </a:p>
        </p:txBody>
      </p:sp>
      <p:cxnSp>
        <p:nvCxnSpPr>
          <p:cNvPr id="13" name="Straight Arrow Connector 12"/>
          <p:cNvCxnSpPr/>
          <p:nvPr/>
        </p:nvCxnSpPr>
        <p:spPr>
          <a:xfrm>
            <a:off x="6008920" y="2806461"/>
            <a:ext cx="1143000" cy="16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008920" y="3530361"/>
            <a:ext cx="1143000" cy="16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5854" y="2559681"/>
            <a:ext cx="486030" cy="523220"/>
          </a:xfrm>
          <a:prstGeom prst="rect">
            <a:avLst/>
          </a:prstGeom>
          <a:noFill/>
        </p:spPr>
        <p:txBody>
          <a:bodyPr wrap="none" rtlCol="0">
            <a:spAutoFit/>
          </a:bodyPr>
          <a:lstStyle/>
          <a:p>
            <a:r>
              <a:rPr lang="tr-TR" sz="2800" dirty="0" smtClean="0"/>
              <a:t>y</a:t>
            </a:r>
            <a:r>
              <a:rPr lang="tr-TR" sz="2800" baseline="-25000" dirty="0" smtClean="0"/>
              <a:t>1</a:t>
            </a:r>
            <a:endParaRPr lang="tr-TR" sz="2800" baseline="-25000" dirty="0"/>
          </a:p>
        </p:txBody>
      </p:sp>
      <p:sp>
        <p:nvSpPr>
          <p:cNvPr id="16" name="TextBox 15"/>
          <p:cNvSpPr txBox="1"/>
          <p:nvPr/>
        </p:nvSpPr>
        <p:spPr>
          <a:xfrm>
            <a:off x="7225854" y="3283027"/>
            <a:ext cx="486030" cy="523220"/>
          </a:xfrm>
          <a:prstGeom prst="rect">
            <a:avLst/>
          </a:prstGeom>
          <a:noFill/>
        </p:spPr>
        <p:txBody>
          <a:bodyPr wrap="none" rtlCol="0">
            <a:spAutoFit/>
          </a:bodyPr>
          <a:lstStyle/>
          <a:p>
            <a:r>
              <a:rPr lang="tr-TR" sz="2800" dirty="0" smtClean="0"/>
              <a:t>y</a:t>
            </a:r>
            <a:r>
              <a:rPr lang="tr-TR" sz="2800" baseline="-25000" dirty="0" smtClean="0"/>
              <a:t>2</a:t>
            </a:r>
            <a:endParaRPr lang="tr-TR" sz="2800" baseline="-25000" dirty="0"/>
          </a:p>
        </p:txBody>
      </p:sp>
      <p:sp>
        <p:nvSpPr>
          <p:cNvPr id="17" name="TextBox 16"/>
          <p:cNvSpPr txBox="1"/>
          <p:nvPr/>
        </p:nvSpPr>
        <p:spPr>
          <a:xfrm>
            <a:off x="7225854" y="4277734"/>
            <a:ext cx="530915" cy="523220"/>
          </a:xfrm>
          <a:prstGeom prst="rect">
            <a:avLst/>
          </a:prstGeom>
          <a:noFill/>
        </p:spPr>
        <p:txBody>
          <a:bodyPr wrap="none" rtlCol="0">
            <a:spAutoFit/>
          </a:bodyPr>
          <a:lstStyle/>
          <a:p>
            <a:r>
              <a:rPr lang="tr-TR" sz="2800" dirty="0" err="1" smtClean="0"/>
              <a:t>y</a:t>
            </a:r>
            <a:r>
              <a:rPr lang="tr-TR" sz="2800" baseline="-25000" dirty="0" err="1" smtClean="0"/>
              <a:t>M</a:t>
            </a:r>
            <a:endParaRPr lang="tr-TR" sz="2800" baseline="-25000" dirty="0"/>
          </a:p>
        </p:txBody>
      </p:sp>
      <p:sp>
        <p:nvSpPr>
          <p:cNvPr id="18" name="TextBox 17"/>
          <p:cNvSpPr txBox="1"/>
          <p:nvPr/>
        </p:nvSpPr>
        <p:spPr>
          <a:xfrm>
            <a:off x="6373746" y="3463345"/>
            <a:ext cx="214833" cy="913070"/>
          </a:xfrm>
          <a:prstGeom prst="rect">
            <a:avLst/>
          </a:prstGeom>
          <a:noFill/>
        </p:spPr>
        <p:txBody>
          <a:bodyPr wrap="square" rtlCol="0">
            <a:spAutoFit/>
          </a:bodyPr>
          <a:lstStyle/>
          <a:p>
            <a:r>
              <a:rPr lang="tr-TR" sz="2000" baseline="-25000" dirty="0" smtClean="0"/>
              <a:t>.</a:t>
            </a:r>
          </a:p>
          <a:p>
            <a:r>
              <a:rPr lang="tr-TR" sz="2000" baseline="-25000" dirty="0" smtClean="0"/>
              <a:t>.</a:t>
            </a:r>
          </a:p>
          <a:p>
            <a:r>
              <a:rPr lang="tr-TR" sz="2000" baseline="-25000" dirty="0" smtClean="0"/>
              <a:t>.</a:t>
            </a:r>
          </a:p>
          <a:p>
            <a:r>
              <a:rPr lang="tr-TR" sz="2000" baseline="-25000" dirty="0" smtClean="0"/>
              <a:t>.</a:t>
            </a:r>
          </a:p>
        </p:txBody>
      </p:sp>
      <p:cxnSp>
        <p:nvCxnSpPr>
          <p:cNvPr id="19" name="Straight Arrow Connector 18"/>
          <p:cNvCxnSpPr/>
          <p:nvPr/>
        </p:nvCxnSpPr>
        <p:spPr>
          <a:xfrm>
            <a:off x="6007632" y="4539344"/>
            <a:ext cx="1143000" cy="16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461740" y="5746196"/>
            <a:ext cx="1412566" cy="523220"/>
          </a:xfrm>
          <a:prstGeom prst="rect">
            <a:avLst/>
          </a:prstGeom>
          <a:noFill/>
        </p:spPr>
        <p:txBody>
          <a:bodyPr wrap="none" rtlCol="0">
            <a:spAutoFit/>
          </a:bodyPr>
          <a:lstStyle/>
          <a:p>
            <a:r>
              <a:rPr lang="tr-TR" sz="2800" dirty="0" smtClean="0"/>
              <a:t>Girdiler</a:t>
            </a:r>
            <a:endParaRPr lang="tr-TR" sz="2800" dirty="0"/>
          </a:p>
        </p:txBody>
      </p:sp>
      <p:sp>
        <p:nvSpPr>
          <p:cNvPr id="21" name="TextBox 20"/>
          <p:cNvSpPr txBox="1"/>
          <p:nvPr/>
        </p:nvSpPr>
        <p:spPr>
          <a:xfrm>
            <a:off x="6767876" y="5734177"/>
            <a:ext cx="1362874" cy="523220"/>
          </a:xfrm>
          <a:prstGeom prst="rect">
            <a:avLst/>
          </a:prstGeom>
          <a:noFill/>
        </p:spPr>
        <p:txBody>
          <a:bodyPr wrap="none" rtlCol="0">
            <a:spAutoFit/>
          </a:bodyPr>
          <a:lstStyle/>
          <a:p>
            <a:r>
              <a:rPr lang="tr-TR" sz="2800" dirty="0" smtClean="0"/>
              <a:t>Çıktılar</a:t>
            </a:r>
            <a:endParaRPr lang="tr-TR" sz="2800" dirty="0"/>
          </a:p>
        </p:txBody>
      </p:sp>
      <p:sp>
        <p:nvSpPr>
          <p:cNvPr id="22" name="TextBox 21"/>
          <p:cNvSpPr txBox="1"/>
          <p:nvPr/>
        </p:nvSpPr>
        <p:spPr>
          <a:xfrm>
            <a:off x="5162982" y="628149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18932346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Genel Yapay Zeka Mimarisi</a:t>
            </a:r>
            <a:endParaRPr lang="tr-TR"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5" name="Rectangle 4"/>
          <p:cNvSpPr/>
          <p:nvPr/>
        </p:nvSpPr>
        <p:spPr>
          <a:xfrm>
            <a:off x="523285" y="5637465"/>
            <a:ext cx="9243802" cy="646331"/>
          </a:xfrm>
          <a:prstGeom prst="rect">
            <a:avLst/>
          </a:prstGeom>
        </p:spPr>
        <p:txBody>
          <a:bodyPr wrap="square">
            <a:spAutoFit/>
          </a:bodyPr>
          <a:lstStyle/>
          <a:p>
            <a:r>
              <a:rPr lang="tr-TR" b="1" dirty="0" smtClean="0">
                <a:solidFill>
                  <a:srgbClr val="222222"/>
                </a:solidFill>
                <a:latin typeface="Arial" panose="020B0604020202020204" pitchFamily="34" charset="0"/>
              </a:rPr>
              <a:t>Kaynak:</a:t>
            </a:r>
            <a:r>
              <a:rPr lang="tr-TR" dirty="0" smtClean="0">
                <a:solidFill>
                  <a:srgbClr val="222222"/>
                </a:solidFill>
                <a:latin typeface="Arial" panose="020B0604020202020204" pitchFamily="34" charset="0"/>
              </a:rPr>
              <a:t> </a:t>
            </a:r>
            <a:r>
              <a:rPr lang="en-US" dirty="0" err="1"/>
              <a:t>Mintz</a:t>
            </a:r>
            <a:r>
              <a:rPr lang="en-US" dirty="0"/>
              <a:t>, Y., &amp; Brodie, R. (2019). Introduction to artificial intelligence in medicine. </a:t>
            </a:r>
            <a:r>
              <a:rPr lang="en-US" i="1" dirty="0"/>
              <a:t>Minimally Invasive Therapy &amp; Allied Technologies</a:t>
            </a:r>
            <a:r>
              <a:rPr lang="en-US" dirty="0"/>
              <a:t>, </a:t>
            </a:r>
            <a:r>
              <a:rPr lang="en-US" i="1" dirty="0"/>
              <a:t>28</a:t>
            </a:r>
            <a:r>
              <a:rPr lang="en-US" dirty="0"/>
              <a:t>(2), 73-81.</a:t>
            </a:r>
            <a:endParaRPr lang="tr-TR" dirty="0"/>
          </a:p>
        </p:txBody>
      </p:sp>
      <p:pic>
        <p:nvPicPr>
          <p:cNvPr id="7" name="Picture 6"/>
          <p:cNvPicPr>
            <a:picLocks noChangeAspect="1"/>
          </p:cNvPicPr>
          <p:nvPr/>
        </p:nvPicPr>
        <p:blipFill>
          <a:blip r:embed="rId2"/>
          <a:stretch>
            <a:fillRect/>
          </a:stretch>
        </p:blipFill>
        <p:spPr>
          <a:xfrm>
            <a:off x="1488935" y="1386356"/>
            <a:ext cx="8009237" cy="3600007"/>
          </a:xfrm>
          <a:prstGeom prst="rect">
            <a:avLst/>
          </a:prstGeom>
        </p:spPr>
      </p:pic>
      <p:sp>
        <p:nvSpPr>
          <p:cNvPr id="8" name="TextBox 7"/>
          <p:cNvSpPr txBox="1"/>
          <p:nvPr/>
        </p:nvSpPr>
        <p:spPr>
          <a:xfrm>
            <a:off x="4005558" y="1351370"/>
            <a:ext cx="1127232" cy="307777"/>
          </a:xfrm>
          <a:prstGeom prst="rect">
            <a:avLst/>
          </a:prstGeom>
          <a:noFill/>
        </p:spPr>
        <p:txBody>
          <a:bodyPr wrap="none" rtlCol="0">
            <a:spAutoFit/>
          </a:bodyPr>
          <a:lstStyle/>
          <a:p>
            <a:r>
              <a:rPr lang="tr-TR" sz="1400" dirty="0" err="1" smtClean="0">
                <a:solidFill>
                  <a:srgbClr val="0070C0"/>
                </a:solidFill>
              </a:rPr>
              <a:t>Çıktı</a:t>
            </a:r>
            <a:r>
              <a:rPr lang="tr-TR" sz="1400" dirty="0" err="1" smtClean="0">
                <a:solidFill>
                  <a:srgbClr val="0070C0"/>
                </a:solidFill>
                <a:sym typeface="Symbol" panose="05050102010706020507" pitchFamily="18" charset="2"/>
              </a:rPr>
              <a:t></a:t>
            </a:r>
            <a:r>
              <a:rPr lang="tr-TR" sz="1400" dirty="0" err="1" smtClean="0">
                <a:solidFill>
                  <a:srgbClr val="0070C0"/>
                </a:solidFill>
              </a:rPr>
              <a:t>Girdi</a:t>
            </a:r>
            <a:endParaRPr lang="tr-TR" dirty="0">
              <a:solidFill>
                <a:srgbClr val="0070C0"/>
              </a:solidFill>
            </a:endParaRPr>
          </a:p>
        </p:txBody>
      </p:sp>
      <p:sp>
        <p:nvSpPr>
          <p:cNvPr id="9" name="TextBox 8"/>
          <p:cNvSpPr txBox="1"/>
          <p:nvPr/>
        </p:nvSpPr>
        <p:spPr>
          <a:xfrm>
            <a:off x="5550182" y="1351369"/>
            <a:ext cx="1127232" cy="307777"/>
          </a:xfrm>
          <a:prstGeom prst="rect">
            <a:avLst/>
          </a:prstGeom>
          <a:noFill/>
        </p:spPr>
        <p:txBody>
          <a:bodyPr wrap="none" rtlCol="0">
            <a:spAutoFit/>
          </a:bodyPr>
          <a:lstStyle/>
          <a:p>
            <a:r>
              <a:rPr lang="tr-TR" sz="1400" dirty="0" err="1" smtClean="0">
                <a:solidFill>
                  <a:srgbClr val="0070C0"/>
                </a:solidFill>
              </a:rPr>
              <a:t>Çıktı</a:t>
            </a:r>
            <a:r>
              <a:rPr lang="tr-TR" sz="1400" dirty="0" err="1" smtClean="0">
                <a:solidFill>
                  <a:srgbClr val="0070C0"/>
                </a:solidFill>
                <a:sym typeface="Symbol" panose="05050102010706020507" pitchFamily="18" charset="2"/>
              </a:rPr>
              <a:t></a:t>
            </a:r>
            <a:r>
              <a:rPr lang="tr-TR" sz="1400" dirty="0" err="1" smtClean="0">
                <a:solidFill>
                  <a:srgbClr val="0070C0"/>
                </a:solidFill>
              </a:rPr>
              <a:t>Girdi</a:t>
            </a:r>
            <a:endParaRPr lang="tr-TR" dirty="0">
              <a:solidFill>
                <a:srgbClr val="0070C0"/>
              </a:solidFill>
            </a:endParaRPr>
          </a:p>
        </p:txBody>
      </p:sp>
      <p:sp>
        <p:nvSpPr>
          <p:cNvPr id="10" name="TextBox 9"/>
          <p:cNvSpPr txBox="1"/>
          <p:nvPr/>
        </p:nvSpPr>
        <p:spPr>
          <a:xfrm>
            <a:off x="5569987" y="4884205"/>
            <a:ext cx="1428596" cy="307777"/>
          </a:xfrm>
          <a:prstGeom prst="rect">
            <a:avLst/>
          </a:prstGeom>
          <a:noFill/>
        </p:spPr>
        <p:txBody>
          <a:bodyPr wrap="none" rtlCol="0">
            <a:spAutoFit/>
          </a:bodyPr>
          <a:lstStyle/>
          <a:p>
            <a:r>
              <a:rPr lang="tr-TR" sz="1400" dirty="0" smtClean="0">
                <a:solidFill>
                  <a:srgbClr val="0070C0"/>
                </a:solidFill>
              </a:rPr>
              <a:t>Gizli Katmanlar</a:t>
            </a:r>
            <a:endParaRPr lang="tr-TR" dirty="0">
              <a:solidFill>
                <a:srgbClr val="0070C0"/>
              </a:solidFill>
            </a:endParaRPr>
          </a:p>
        </p:txBody>
      </p:sp>
      <p:sp>
        <p:nvSpPr>
          <p:cNvPr id="11" name="TextBox 10"/>
          <p:cNvSpPr txBox="1"/>
          <p:nvPr/>
        </p:nvSpPr>
        <p:spPr>
          <a:xfrm>
            <a:off x="7322843" y="2111114"/>
            <a:ext cx="625492" cy="400110"/>
          </a:xfrm>
          <a:prstGeom prst="rect">
            <a:avLst/>
          </a:prstGeom>
          <a:noFill/>
        </p:spPr>
        <p:txBody>
          <a:bodyPr wrap="none" rtlCol="0">
            <a:spAutoFit/>
          </a:bodyPr>
          <a:lstStyle/>
          <a:p>
            <a:r>
              <a:rPr lang="tr-TR" sz="1100" dirty="0" smtClean="0">
                <a:solidFill>
                  <a:schemeClr val="bg1"/>
                </a:solidFill>
              </a:rPr>
              <a:t>Bulgu: </a:t>
            </a:r>
          </a:p>
          <a:p>
            <a:r>
              <a:rPr lang="tr-TR" sz="900" dirty="0" smtClean="0">
                <a:solidFill>
                  <a:schemeClr val="bg1"/>
                </a:solidFill>
              </a:rPr>
              <a:t>Surat</a:t>
            </a:r>
            <a:endParaRPr lang="tr-TR" sz="1400" dirty="0">
              <a:solidFill>
                <a:schemeClr val="bg1"/>
              </a:solidFill>
            </a:endParaRPr>
          </a:p>
        </p:txBody>
      </p:sp>
      <p:sp>
        <p:nvSpPr>
          <p:cNvPr id="12" name="TextBox 11"/>
          <p:cNvSpPr txBox="1"/>
          <p:nvPr/>
        </p:nvSpPr>
        <p:spPr>
          <a:xfrm>
            <a:off x="7728339" y="3079946"/>
            <a:ext cx="720069" cy="384721"/>
          </a:xfrm>
          <a:prstGeom prst="rect">
            <a:avLst/>
          </a:prstGeom>
          <a:noFill/>
        </p:spPr>
        <p:txBody>
          <a:bodyPr wrap="none" rtlCol="0">
            <a:spAutoFit/>
          </a:bodyPr>
          <a:lstStyle/>
          <a:p>
            <a:r>
              <a:rPr lang="tr-TR" sz="1100" dirty="0" smtClean="0">
                <a:solidFill>
                  <a:schemeClr val="bg1"/>
                </a:solidFill>
              </a:rPr>
              <a:t>Bulgu: </a:t>
            </a:r>
          </a:p>
          <a:p>
            <a:r>
              <a:rPr lang="tr-TR" sz="800" dirty="0" smtClean="0">
                <a:solidFill>
                  <a:schemeClr val="bg1"/>
                </a:solidFill>
              </a:rPr>
              <a:t>Gülümseme</a:t>
            </a:r>
            <a:endParaRPr lang="tr-TR" sz="1000" dirty="0">
              <a:solidFill>
                <a:schemeClr val="bg1"/>
              </a:solidFill>
            </a:endParaRPr>
          </a:p>
        </p:txBody>
      </p:sp>
      <p:sp>
        <p:nvSpPr>
          <p:cNvPr id="13" name="TextBox 12"/>
          <p:cNvSpPr txBox="1"/>
          <p:nvPr/>
        </p:nvSpPr>
        <p:spPr>
          <a:xfrm>
            <a:off x="8648510" y="2095725"/>
            <a:ext cx="699597" cy="646331"/>
          </a:xfrm>
          <a:prstGeom prst="rect">
            <a:avLst/>
          </a:prstGeom>
          <a:noFill/>
        </p:spPr>
        <p:txBody>
          <a:bodyPr wrap="square" rtlCol="0">
            <a:spAutoFit/>
          </a:bodyPr>
          <a:lstStyle/>
          <a:p>
            <a:r>
              <a:rPr lang="tr-TR" sz="1100" dirty="0" smtClean="0">
                <a:solidFill>
                  <a:schemeClr val="bg1"/>
                </a:solidFill>
              </a:rPr>
              <a:t>Çıktı: </a:t>
            </a:r>
          </a:p>
          <a:p>
            <a:endParaRPr lang="tr-TR" sz="1100" dirty="0" smtClean="0">
              <a:solidFill>
                <a:schemeClr val="bg1"/>
              </a:solidFill>
            </a:endParaRPr>
          </a:p>
          <a:p>
            <a:r>
              <a:rPr lang="tr-TR" sz="700" dirty="0" smtClean="0">
                <a:solidFill>
                  <a:schemeClr val="bg1"/>
                </a:solidFill>
              </a:rPr>
              <a:t>Gülümseyen Surat</a:t>
            </a:r>
            <a:endParaRPr lang="tr-TR" sz="900" dirty="0">
              <a:solidFill>
                <a:schemeClr val="bg1"/>
              </a:solidFill>
            </a:endParaRPr>
          </a:p>
        </p:txBody>
      </p:sp>
    </p:spTree>
    <p:extLst>
      <p:ext uri="{BB962C8B-B14F-4D97-AF65-F5344CB8AC3E}">
        <p14:creationId xmlns:p14="http://schemas.microsoft.com/office/powerpoint/2010/main" val="24380763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Yapay Sinir Ağları - 2</a:t>
            </a:r>
            <a:endParaRPr lang="tr-TR" dirty="0"/>
          </a:p>
        </p:txBody>
      </p:sp>
      <p:cxnSp>
        <p:nvCxnSpPr>
          <p:cNvPr id="6" name="Straight Arrow Connector 5"/>
          <p:cNvCxnSpPr>
            <a:endCxn id="26" idx="2"/>
          </p:cNvCxnSpPr>
          <p:nvPr/>
        </p:nvCxnSpPr>
        <p:spPr>
          <a:xfrm>
            <a:off x="1436916" y="2430902"/>
            <a:ext cx="693964" cy="5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27" idx="2"/>
          </p:cNvCxnSpPr>
          <p:nvPr/>
        </p:nvCxnSpPr>
        <p:spPr>
          <a:xfrm>
            <a:off x="1436916" y="3159635"/>
            <a:ext cx="6918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28" idx="2"/>
          </p:cNvCxnSpPr>
          <p:nvPr/>
        </p:nvCxnSpPr>
        <p:spPr>
          <a:xfrm>
            <a:off x="1510394" y="5372099"/>
            <a:ext cx="61628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73740" y="2130526"/>
            <a:ext cx="489236" cy="523220"/>
          </a:xfrm>
          <a:prstGeom prst="rect">
            <a:avLst/>
          </a:prstGeom>
          <a:noFill/>
        </p:spPr>
        <p:txBody>
          <a:bodyPr wrap="none" rtlCol="0">
            <a:spAutoFit/>
          </a:bodyPr>
          <a:lstStyle/>
          <a:p>
            <a:r>
              <a:rPr lang="tr-TR" sz="2800" dirty="0" smtClean="0"/>
              <a:t>x</a:t>
            </a:r>
            <a:r>
              <a:rPr lang="tr-TR" sz="2800" baseline="-25000" dirty="0" smtClean="0"/>
              <a:t>1</a:t>
            </a:r>
            <a:endParaRPr lang="tr-TR" sz="2800" baseline="-25000" dirty="0"/>
          </a:p>
        </p:txBody>
      </p:sp>
      <p:sp>
        <p:nvSpPr>
          <p:cNvPr id="10" name="TextBox 9"/>
          <p:cNvSpPr txBox="1"/>
          <p:nvPr/>
        </p:nvSpPr>
        <p:spPr>
          <a:xfrm>
            <a:off x="873740" y="2853872"/>
            <a:ext cx="489236" cy="523220"/>
          </a:xfrm>
          <a:prstGeom prst="rect">
            <a:avLst/>
          </a:prstGeom>
          <a:noFill/>
        </p:spPr>
        <p:txBody>
          <a:bodyPr wrap="none" rtlCol="0">
            <a:spAutoFit/>
          </a:bodyPr>
          <a:lstStyle/>
          <a:p>
            <a:r>
              <a:rPr lang="tr-TR" sz="2800" dirty="0" smtClean="0"/>
              <a:t>x</a:t>
            </a:r>
            <a:r>
              <a:rPr lang="tr-TR" sz="2800" baseline="-25000" dirty="0" smtClean="0"/>
              <a:t>2</a:t>
            </a:r>
            <a:endParaRPr lang="tr-TR" sz="2800" baseline="-25000" dirty="0"/>
          </a:p>
        </p:txBody>
      </p:sp>
      <p:sp>
        <p:nvSpPr>
          <p:cNvPr id="11" name="TextBox 10"/>
          <p:cNvSpPr txBox="1"/>
          <p:nvPr/>
        </p:nvSpPr>
        <p:spPr>
          <a:xfrm>
            <a:off x="873740" y="5022850"/>
            <a:ext cx="516488" cy="523220"/>
          </a:xfrm>
          <a:prstGeom prst="rect">
            <a:avLst/>
          </a:prstGeom>
          <a:noFill/>
        </p:spPr>
        <p:txBody>
          <a:bodyPr wrap="none" rtlCol="0">
            <a:spAutoFit/>
          </a:bodyPr>
          <a:lstStyle/>
          <a:p>
            <a:r>
              <a:rPr lang="tr-TR" sz="2800" dirty="0" err="1" smtClean="0"/>
              <a:t>x</a:t>
            </a:r>
            <a:r>
              <a:rPr lang="tr-TR" sz="2800" baseline="-25000" dirty="0" err="1" smtClean="0"/>
              <a:t>N</a:t>
            </a:r>
            <a:endParaRPr lang="tr-TR" sz="2800" baseline="-25000" dirty="0"/>
          </a:p>
        </p:txBody>
      </p:sp>
      <p:sp>
        <p:nvSpPr>
          <p:cNvPr id="12" name="TextBox 11"/>
          <p:cNvSpPr txBox="1"/>
          <p:nvPr/>
        </p:nvSpPr>
        <p:spPr>
          <a:xfrm>
            <a:off x="1671118" y="3404507"/>
            <a:ext cx="214833" cy="1532405"/>
          </a:xfrm>
          <a:prstGeom prst="rect">
            <a:avLst/>
          </a:prstGeom>
          <a:noFill/>
        </p:spPr>
        <p:txBody>
          <a:bodyPr wrap="square" rtlCol="0">
            <a:spAutoFit/>
          </a:bodyPr>
          <a:lstStyle/>
          <a:p>
            <a:r>
              <a:rPr lang="tr-TR" sz="2000" baseline="-25000" dirty="0" smtClean="0"/>
              <a:t>.</a:t>
            </a:r>
          </a:p>
          <a:p>
            <a:r>
              <a:rPr lang="tr-TR" sz="2000" baseline="-25000" dirty="0" smtClean="0"/>
              <a:t>.</a:t>
            </a:r>
          </a:p>
          <a:p>
            <a:r>
              <a:rPr lang="tr-TR" sz="2000" baseline="-25000" dirty="0" smtClean="0"/>
              <a:t>.</a:t>
            </a:r>
          </a:p>
          <a:p>
            <a:r>
              <a:rPr lang="tr-TR" sz="2000" baseline="-25000" dirty="0" smtClean="0"/>
              <a:t>.</a:t>
            </a:r>
          </a:p>
          <a:p>
            <a:r>
              <a:rPr lang="tr-TR" sz="2000" baseline="-25000" dirty="0" smtClean="0"/>
              <a:t>.</a:t>
            </a:r>
          </a:p>
          <a:p>
            <a:r>
              <a:rPr lang="tr-TR" sz="2000" baseline="-25000" dirty="0" smtClean="0"/>
              <a:t>.</a:t>
            </a:r>
          </a:p>
          <a:p>
            <a:r>
              <a:rPr lang="tr-TR" sz="2000" baseline="-25000" dirty="0"/>
              <a:t>.</a:t>
            </a:r>
          </a:p>
        </p:txBody>
      </p:sp>
      <p:cxnSp>
        <p:nvCxnSpPr>
          <p:cNvPr id="13" name="Straight Arrow Connector 12"/>
          <p:cNvCxnSpPr/>
          <p:nvPr/>
        </p:nvCxnSpPr>
        <p:spPr>
          <a:xfrm>
            <a:off x="6579132" y="2821291"/>
            <a:ext cx="572788" cy="1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588579" y="3544637"/>
            <a:ext cx="563341" cy="2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25854" y="2559681"/>
            <a:ext cx="486030" cy="523220"/>
          </a:xfrm>
          <a:prstGeom prst="rect">
            <a:avLst/>
          </a:prstGeom>
          <a:noFill/>
        </p:spPr>
        <p:txBody>
          <a:bodyPr wrap="none" rtlCol="0">
            <a:spAutoFit/>
          </a:bodyPr>
          <a:lstStyle/>
          <a:p>
            <a:r>
              <a:rPr lang="tr-TR" sz="2800" dirty="0" smtClean="0"/>
              <a:t>y</a:t>
            </a:r>
            <a:r>
              <a:rPr lang="tr-TR" sz="2800" baseline="-25000" dirty="0" smtClean="0"/>
              <a:t>1</a:t>
            </a:r>
            <a:endParaRPr lang="tr-TR" sz="2800" baseline="-25000" dirty="0"/>
          </a:p>
        </p:txBody>
      </p:sp>
      <p:sp>
        <p:nvSpPr>
          <p:cNvPr id="16" name="TextBox 15"/>
          <p:cNvSpPr txBox="1"/>
          <p:nvPr/>
        </p:nvSpPr>
        <p:spPr>
          <a:xfrm>
            <a:off x="7225854" y="3283027"/>
            <a:ext cx="486030" cy="523220"/>
          </a:xfrm>
          <a:prstGeom prst="rect">
            <a:avLst/>
          </a:prstGeom>
          <a:noFill/>
        </p:spPr>
        <p:txBody>
          <a:bodyPr wrap="none" rtlCol="0">
            <a:spAutoFit/>
          </a:bodyPr>
          <a:lstStyle/>
          <a:p>
            <a:r>
              <a:rPr lang="tr-TR" sz="2800" dirty="0" smtClean="0"/>
              <a:t>y</a:t>
            </a:r>
            <a:r>
              <a:rPr lang="tr-TR" sz="2800" baseline="-25000" dirty="0" smtClean="0"/>
              <a:t>2</a:t>
            </a:r>
            <a:endParaRPr lang="tr-TR" sz="2800" baseline="-25000" dirty="0"/>
          </a:p>
        </p:txBody>
      </p:sp>
      <p:sp>
        <p:nvSpPr>
          <p:cNvPr id="17" name="TextBox 16"/>
          <p:cNvSpPr txBox="1"/>
          <p:nvPr/>
        </p:nvSpPr>
        <p:spPr>
          <a:xfrm>
            <a:off x="7225854" y="4277734"/>
            <a:ext cx="530915" cy="523220"/>
          </a:xfrm>
          <a:prstGeom prst="rect">
            <a:avLst/>
          </a:prstGeom>
          <a:noFill/>
        </p:spPr>
        <p:txBody>
          <a:bodyPr wrap="none" rtlCol="0">
            <a:spAutoFit/>
          </a:bodyPr>
          <a:lstStyle/>
          <a:p>
            <a:r>
              <a:rPr lang="tr-TR" sz="2800" dirty="0" err="1" smtClean="0"/>
              <a:t>y</a:t>
            </a:r>
            <a:r>
              <a:rPr lang="tr-TR" sz="2800" baseline="-25000" dirty="0" err="1" smtClean="0"/>
              <a:t>M</a:t>
            </a:r>
            <a:endParaRPr lang="tr-TR" sz="2800" baseline="-25000" dirty="0"/>
          </a:p>
        </p:txBody>
      </p:sp>
      <p:sp>
        <p:nvSpPr>
          <p:cNvPr id="18" name="TextBox 17"/>
          <p:cNvSpPr txBox="1"/>
          <p:nvPr/>
        </p:nvSpPr>
        <p:spPr>
          <a:xfrm>
            <a:off x="6758109" y="3560614"/>
            <a:ext cx="214833" cy="913070"/>
          </a:xfrm>
          <a:prstGeom prst="rect">
            <a:avLst/>
          </a:prstGeom>
          <a:noFill/>
        </p:spPr>
        <p:txBody>
          <a:bodyPr wrap="square" rtlCol="0">
            <a:spAutoFit/>
          </a:bodyPr>
          <a:lstStyle/>
          <a:p>
            <a:r>
              <a:rPr lang="tr-TR" sz="2000" baseline="-25000" dirty="0" smtClean="0"/>
              <a:t>.</a:t>
            </a:r>
          </a:p>
          <a:p>
            <a:r>
              <a:rPr lang="tr-TR" sz="2000" baseline="-25000" dirty="0" smtClean="0"/>
              <a:t>.</a:t>
            </a:r>
          </a:p>
          <a:p>
            <a:r>
              <a:rPr lang="tr-TR" sz="2000" baseline="-25000" dirty="0" smtClean="0"/>
              <a:t>.</a:t>
            </a:r>
          </a:p>
          <a:p>
            <a:r>
              <a:rPr lang="tr-TR" sz="2000" baseline="-25000" dirty="0" smtClean="0"/>
              <a:t>.</a:t>
            </a:r>
          </a:p>
        </p:txBody>
      </p:sp>
      <p:cxnSp>
        <p:nvCxnSpPr>
          <p:cNvPr id="19" name="Straight Arrow Connector 18"/>
          <p:cNvCxnSpPr/>
          <p:nvPr/>
        </p:nvCxnSpPr>
        <p:spPr>
          <a:xfrm>
            <a:off x="6588579" y="4670505"/>
            <a:ext cx="5633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2130880" y="2142199"/>
            <a:ext cx="587829" cy="58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Oval 26"/>
          <p:cNvSpPr/>
          <p:nvPr/>
        </p:nvSpPr>
        <p:spPr>
          <a:xfrm>
            <a:off x="2128778" y="2865545"/>
            <a:ext cx="587829" cy="58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Oval 27"/>
          <p:cNvSpPr/>
          <p:nvPr/>
        </p:nvSpPr>
        <p:spPr>
          <a:xfrm>
            <a:off x="2126677" y="5078009"/>
            <a:ext cx="587829" cy="58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5" name="Oval 34"/>
          <p:cNvSpPr/>
          <p:nvPr/>
        </p:nvSpPr>
        <p:spPr>
          <a:xfrm>
            <a:off x="3544120" y="2436289"/>
            <a:ext cx="587829" cy="58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6" name="Oval 35"/>
          <p:cNvSpPr/>
          <p:nvPr/>
        </p:nvSpPr>
        <p:spPr>
          <a:xfrm>
            <a:off x="3542018" y="3159635"/>
            <a:ext cx="587829" cy="58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7" name="Oval 36"/>
          <p:cNvSpPr/>
          <p:nvPr/>
        </p:nvSpPr>
        <p:spPr>
          <a:xfrm>
            <a:off x="3542017" y="4376415"/>
            <a:ext cx="587829" cy="58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8" name="Oval 37"/>
          <p:cNvSpPr/>
          <p:nvPr/>
        </p:nvSpPr>
        <p:spPr>
          <a:xfrm>
            <a:off x="4513635" y="2142909"/>
            <a:ext cx="587829" cy="58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9" name="Oval 38"/>
          <p:cNvSpPr/>
          <p:nvPr/>
        </p:nvSpPr>
        <p:spPr>
          <a:xfrm>
            <a:off x="4511533" y="2866255"/>
            <a:ext cx="587829" cy="58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0" name="Oval 39"/>
          <p:cNvSpPr/>
          <p:nvPr/>
        </p:nvSpPr>
        <p:spPr>
          <a:xfrm>
            <a:off x="4511533" y="4833969"/>
            <a:ext cx="587829" cy="58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6" name="TextBox 45"/>
          <p:cNvSpPr txBox="1"/>
          <p:nvPr/>
        </p:nvSpPr>
        <p:spPr>
          <a:xfrm>
            <a:off x="4698030" y="3380248"/>
            <a:ext cx="214833" cy="1323439"/>
          </a:xfrm>
          <a:prstGeom prst="rect">
            <a:avLst/>
          </a:prstGeom>
          <a:noFill/>
        </p:spPr>
        <p:txBody>
          <a:bodyPr wrap="square" rtlCol="0">
            <a:spAutoFit/>
          </a:bodyPr>
          <a:lstStyle/>
          <a:p>
            <a:r>
              <a:rPr lang="tr-TR" sz="2000" baseline="-25000" dirty="0" smtClean="0"/>
              <a:t>.</a:t>
            </a:r>
          </a:p>
          <a:p>
            <a:r>
              <a:rPr lang="tr-TR" sz="2000" baseline="-25000" dirty="0" smtClean="0"/>
              <a:t>.</a:t>
            </a:r>
          </a:p>
          <a:p>
            <a:r>
              <a:rPr lang="tr-TR" sz="2000" baseline="-25000" dirty="0" smtClean="0"/>
              <a:t>.</a:t>
            </a:r>
          </a:p>
          <a:p>
            <a:r>
              <a:rPr lang="tr-TR" sz="2000" baseline="-25000" dirty="0" smtClean="0"/>
              <a:t>.</a:t>
            </a:r>
          </a:p>
          <a:p>
            <a:r>
              <a:rPr lang="tr-TR" sz="2000" baseline="-25000" dirty="0" smtClean="0"/>
              <a:t>.</a:t>
            </a:r>
          </a:p>
          <a:p>
            <a:r>
              <a:rPr lang="tr-TR" sz="2000" baseline="-25000" dirty="0"/>
              <a:t>.</a:t>
            </a:r>
            <a:endParaRPr lang="tr-TR" sz="2000" baseline="-25000" dirty="0" smtClean="0"/>
          </a:p>
        </p:txBody>
      </p:sp>
      <p:sp>
        <p:nvSpPr>
          <p:cNvPr id="47" name="TextBox 46"/>
          <p:cNvSpPr txBox="1"/>
          <p:nvPr/>
        </p:nvSpPr>
        <p:spPr>
          <a:xfrm>
            <a:off x="3731197" y="3599286"/>
            <a:ext cx="214833" cy="707886"/>
          </a:xfrm>
          <a:prstGeom prst="rect">
            <a:avLst/>
          </a:prstGeom>
          <a:noFill/>
        </p:spPr>
        <p:txBody>
          <a:bodyPr wrap="square" rtlCol="0">
            <a:spAutoFit/>
          </a:bodyPr>
          <a:lstStyle/>
          <a:p>
            <a:r>
              <a:rPr lang="tr-TR" sz="2000" baseline="-25000" dirty="0" smtClean="0"/>
              <a:t>.</a:t>
            </a:r>
          </a:p>
          <a:p>
            <a:r>
              <a:rPr lang="tr-TR" sz="2000" baseline="-25000" dirty="0" smtClean="0"/>
              <a:t>.</a:t>
            </a:r>
          </a:p>
          <a:p>
            <a:r>
              <a:rPr lang="tr-TR" sz="2000" baseline="-25000" dirty="0" smtClean="0"/>
              <a:t>.</a:t>
            </a:r>
          </a:p>
        </p:txBody>
      </p:sp>
      <p:sp>
        <p:nvSpPr>
          <p:cNvPr id="48" name="Oval 47"/>
          <p:cNvSpPr/>
          <p:nvPr/>
        </p:nvSpPr>
        <p:spPr>
          <a:xfrm>
            <a:off x="6004103" y="2566737"/>
            <a:ext cx="587829" cy="58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9" name="Oval 48"/>
          <p:cNvSpPr/>
          <p:nvPr/>
        </p:nvSpPr>
        <p:spPr>
          <a:xfrm>
            <a:off x="6002001" y="3290083"/>
            <a:ext cx="587829" cy="58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0" name="Oval 49"/>
          <p:cNvSpPr/>
          <p:nvPr/>
        </p:nvSpPr>
        <p:spPr>
          <a:xfrm>
            <a:off x="6002000" y="4376414"/>
            <a:ext cx="587829" cy="588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51" name="Straight Arrow Connector 50"/>
          <p:cNvCxnSpPr>
            <a:stCxn id="26" idx="6"/>
            <a:endCxn id="35" idx="2"/>
          </p:cNvCxnSpPr>
          <p:nvPr/>
        </p:nvCxnSpPr>
        <p:spPr>
          <a:xfrm>
            <a:off x="2718709" y="2436290"/>
            <a:ext cx="825411" cy="294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6" idx="6"/>
            <a:endCxn id="36" idx="2"/>
          </p:cNvCxnSpPr>
          <p:nvPr/>
        </p:nvCxnSpPr>
        <p:spPr>
          <a:xfrm>
            <a:off x="2718709" y="2436290"/>
            <a:ext cx="823309" cy="1017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37" idx="2"/>
          </p:cNvCxnSpPr>
          <p:nvPr/>
        </p:nvCxnSpPr>
        <p:spPr>
          <a:xfrm>
            <a:off x="2692162" y="2399065"/>
            <a:ext cx="849855" cy="2271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7" idx="6"/>
            <a:endCxn id="35" idx="2"/>
          </p:cNvCxnSpPr>
          <p:nvPr/>
        </p:nvCxnSpPr>
        <p:spPr>
          <a:xfrm flipV="1">
            <a:off x="2716607" y="2730380"/>
            <a:ext cx="827513" cy="429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27" idx="6"/>
            <a:endCxn id="36" idx="2"/>
          </p:cNvCxnSpPr>
          <p:nvPr/>
        </p:nvCxnSpPr>
        <p:spPr>
          <a:xfrm>
            <a:off x="2716607" y="3159636"/>
            <a:ext cx="825411" cy="294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27" idx="6"/>
            <a:endCxn id="37" idx="2"/>
          </p:cNvCxnSpPr>
          <p:nvPr/>
        </p:nvCxnSpPr>
        <p:spPr>
          <a:xfrm>
            <a:off x="2716607" y="3159636"/>
            <a:ext cx="825410" cy="1510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28" idx="6"/>
            <a:endCxn id="37" idx="2"/>
          </p:cNvCxnSpPr>
          <p:nvPr/>
        </p:nvCxnSpPr>
        <p:spPr>
          <a:xfrm flipV="1">
            <a:off x="2714506" y="4670506"/>
            <a:ext cx="827511" cy="701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28" idx="6"/>
            <a:endCxn id="36" idx="2"/>
          </p:cNvCxnSpPr>
          <p:nvPr/>
        </p:nvCxnSpPr>
        <p:spPr>
          <a:xfrm flipV="1">
            <a:off x="2714506" y="3453726"/>
            <a:ext cx="827512" cy="1918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28" idx="6"/>
            <a:endCxn id="35" idx="2"/>
          </p:cNvCxnSpPr>
          <p:nvPr/>
        </p:nvCxnSpPr>
        <p:spPr>
          <a:xfrm flipV="1">
            <a:off x="2714506" y="2730380"/>
            <a:ext cx="829614" cy="2641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5" idx="6"/>
            <a:endCxn id="38" idx="2"/>
          </p:cNvCxnSpPr>
          <p:nvPr/>
        </p:nvCxnSpPr>
        <p:spPr>
          <a:xfrm flipV="1">
            <a:off x="4131949" y="2437000"/>
            <a:ext cx="381686" cy="293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5" idx="6"/>
            <a:endCxn id="39" idx="2"/>
          </p:cNvCxnSpPr>
          <p:nvPr/>
        </p:nvCxnSpPr>
        <p:spPr>
          <a:xfrm>
            <a:off x="4131949" y="2730380"/>
            <a:ext cx="379584" cy="429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35" idx="6"/>
            <a:endCxn id="40" idx="2"/>
          </p:cNvCxnSpPr>
          <p:nvPr/>
        </p:nvCxnSpPr>
        <p:spPr>
          <a:xfrm>
            <a:off x="4131949" y="2730380"/>
            <a:ext cx="379584" cy="2397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6" idx="6"/>
            <a:endCxn id="38" idx="2"/>
          </p:cNvCxnSpPr>
          <p:nvPr/>
        </p:nvCxnSpPr>
        <p:spPr>
          <a:xfrm flipV="1">
            <a:off x="4129847" y="2437000"/>
            <a:ext cx="383788" cy="1016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36" idx="6"/>
            <a:endCxn id="39" idx="2"/>
          </p:cNvCxnSpPr>
          <p:nvPr/>
        </p:nvCxnSpPr>
        <p:spPr>
          <a:xfrm flipV="1">
            <a:off x="4129847" y="3160346"/>
            <a:ext cx="381686" cy="293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36" idx="6"/>
            <a:endCxn id="40" idx="2"/>
          </p:cNvCxnSpPr>
          <p:nvPr/>
        </p:nvCxnSpPr>
        <p:spPr>
          <a:xfrm>
            <a:off x="4129847" y="3453726"/>
            <a:ext cx="381686" cy="1674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37" idx="6"/>
            <a:endCxn id="38" idx="2"/>
          </p:cNvCxnSpPr>
          <p:nvPr/>
        </p:nvCxnSpPr>
        <p:spPr>
          <a:xfrm flipV="1">
            <a:off x="4129846" y="2437000"/>
            <a:ext cx="383789" cy="2233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37" idx="6"/>
            <a:endCxn id="39" idx="2"/>
          </p:cNvCxnSpPr>
          <p:nvPr/>
        </p:nvCxnSpPr>
        <p:spPr>
          <a:xfrm flipV="1">
            <a:off x="4129846" y="3160346"/>
            <a:ext cx="381687" cy="151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37" idx="6"/>
            <a:endCxn id="40" idx="2"/>
          </p:cNvCxnSpPr>
          <p:nvPr/>
        </p:nvCxnSpPr>
        <p:spPr>
          <a:xfrm>
            <a:off x="4129846" y="4670506"/>
            <a:ext cx="381687" cy="45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38" idx="6"/>
            <a:endCxn id="48" idx="2"/>
          </p:cNvCxnSpPr>
          <p:nvPr/>
        </p:nvCxnSpPr>
        <p:spPr>
          <a:xfrm>
            <a:off x="5101464" y="2437000"/>
            <a:ext cx="902639" cy="423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38" idx="6"/>
            <a:endCxn id="49" idx="2"/>
          </p:cNvCxnSpPr>
          <p:nvPr/>
        </p:nvCxnSpPr>
        <p:spPr>
          <a:xfrm>
            <a:off x="5101464" y="2437000"/>
            <a:ext cx="900537" cy="1147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50" idx="2"/>
          </p:cNvCxnSpPr>
          <p:nvPr/>
        </p:nvCxnSpPr>
        <p:spPr>
          <a:xfrm>
            <a:off x="5083262" y="2408252"/>
            <a:ext cx="918738" cy="2262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39" idx="6"/>
            <a:endCxn id="48" idx="2"/>
          </p:cNvCxnSpPr>
          <p:nvPr/>
        </p:nvCxnSpPr>
        <p:spPr>
          <a:xfrm flipV="1">
            <a:off x="5099362" y="2860828"/>
            <a:ext cx="904741" cy="299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39" idx="6"/>
            <a:endCxn id="49" idx="2"/>
          </p:cNvCxnSpPr>
          <p:nvPr/>
        </p:nvCxnSpPr>
        <p:spPr>
          <a:xfrm>
            <a:off x="5099362" y="3160346"/>
            <a:ext cx="902639" cy="423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39" idx="6"/>
            <a:endCxn id="50" idx="2"/>
          </p:cNvCxnSpPr>
          <p:nvPr/>
        </p:nvCxnSpPr>
        <p:spPr>
          <a:xfrm>
            <a:off x="5099362" y="3160346"/>
            <a:ext cx="902638" cy="1510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40" idx="6"/>
            <a:endCxn id="48" idx="2"/>
          </p:cNvCxnSpPr>
          <p:nvPr/>
        </p:nvCxnSpPr>
        <p:spPr>
          <a:xfrm flipV="1">
            <a:off x="5099362" y="2860828"/>
            <a:ext cx="904741" cy="2267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40" idx="6"/>
            <a:endCxn id="49" idx="2"/>
          </p:cNvCxnSpPr>
          <p:nvPr/>
        </p:nvCxnSpPr>
        <p:spPr>
          <a:xfrm flipV="1">
            <a:off x="5099362" y="3584174"/>
            <a:ext cx="902639" cy="1543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40" idx="6"/>
            <a:endCxn id="50" idx="2"/>
          </p:cNvCxnSpPr>
          <p:nvPr/>
        </p:nvCxnSpPr>
        <p:spPr>
          <a:xfrm flipV="1">
            <a:off x="5099362" y="4670505"/>
            <a:ext cx="902638" cy="457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1901859" y="5750527"/>
            <a:ext cx="1037463" cy="646331"/>
          </a:xfrm>
          <a:prstGeom prst="rect">
            <a:avLst/>
          </a:prstGeom>
          <a:noFill/>
        </p:spPr>
        <p:txBody>
          <a:bodyPr wrap="none" rtlCol="0">
            <a:spAutoFit/>
          </a:bodyPr>
          <a:lstStyle/>
          <a:p>
            <a:pPr algn="ctr"/>
            <a:r>
              <a:rPr lang="tr-TR" dirty="0" smtClean="0"/>
              <a:t>Giriş </a:t>
            </a:r>
          </a:p>
          <a:p>
            <a:pPr algn="ctr"/>
            <a:r>
              <a:rPr lang="tr-TR" dirty="0" smtClean="0"/>
              <a:t>Katmanı</a:t>
            </a:r>
            <a:endParaRPr lang="tr-TR" dirty="0"/>
          </a:p>
        </p:txBody>
      </p:sp>
      <p:sp>
        <p:nvSpPr>
          <p:cNvPr id="131" name="TextBox 130"/>
          <p:cNvSpPr txBox="1"/>
          <p:nvPr/>
        </p:nvSpPr>
        <p:spPr>
          <a:xfrm>
            <a:off x="5828062" y="5666490"/>
            <a:ext cx="1037463" cy="646331"/>
          </a:xfrm>
          <a:prstGeom prst="rect">
            <a:avLst/>
          </a:prstGeom>
          <a:noFill/>
        </p:spPr>
        <p:txBody>
          <a:bodyPr wrap="none" rtlCol="0">
            <a:spAutoFit/>
          </a:bodyPr>
          <a:lstStyle/>
          <a:p>
            <a:pPr algn="ctr"/>
            <a:r>
              <a:rPr lang="tr-TR" dirty="0" smtClean="0"/>
              <a:t>Çıkış</a:t>
            </a:r>
          </a:p>
          <a:p>
            <a:pPr algn="ctr"/>
            <a:r>
              <a:rPr lang="tr-TR" dirty="0" smtClean="0"/>
              <a:t>Katmanı</a:t>
            </a:r>
            <a:endParaRPr lang="tr-TR" dirty="0"/>
          </a:p>
        </p:txBody>
      </p:sp>
      <p:sp>
        <p:nvSpPr>
          <p:cNvPr id="132" name="Right Brace 131"/>
          <p:cNvSpPr/>
          <p:nvPr/>
        </p:nvSpPr>
        <p:spPr>
          <a:xfrm rot="5400000">
            <a:off x="4293983" y="4489340"/>
            <a:ext cx="317068" cy="23616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33" name="TextBox 132"/>
          <p:cNvSpPr txBox="1"/>
          <p:nvPr/>
        </p:nvSpPr>
        <p:spPr>
          <a:xfrm>
            <a:off x="3566238" y="5918210"/>
            <a:ext cx="1890590" cy="369332"/>
          </a:xfrm>
          <a:prstGeom prst="rect">
            <a:avLst/>
          </a:prstGeom>
          <a:noFill/>
        </p:spPr>
        <p:txBody>
          <a:bodyPr wrap="square" rtlCol="0">
            <a:spAutoFit/>
          </a:bodyPr>
          <a:lstStyle/>
          <a:p>
            <a:pPr algn="ctr"/>
            <a:r>
              <a:rPr lang="tr-TR" dirty="0" smtClean="0"/>
              <a:t>Gizli Katmanlar</a:t>
            </a:r>
            <a:endParaRPr lang="tr-TR" dirty="0"/>
          </a:p>
        </p:txBody>
      </p:sp>
      <p:cxnSp>
        <p:nvCxnSpPr>
          <p:cNvPr id="135" name="Straight Arrow Connector 134"/>
          <p:cNvCxnSpPr/>
          <p:nvPr/>
        </p:nvCxnSpPr>
        <p:spPr>
          <a:xfrm flipH="1" flipV="1">
            <a:off x="3012621" y="1812471"/>
            <a:ext cx="3852904" cy="24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3649161" y="1408518"/>
            <a:ext cx="2441396" cy="369332"/>
          </a:xfrm>
          <a:prstGeom prst="rect">
            <a:avLst/>
          </a:prstGeom>
          <a:noFill/>
        </p:spPr>
        <p:txBody>
          <a:bodyPr wrap="square" rtlCol="0">
            <a:spAutoFit/>
          </a:bodyPr>
          <a:lstStyle/>
          <a:p>
            <a:pPr algn="ctr"/>
            <a:r>
              <a:rPr lang="tr-TR" dirty="0" smtClean="0"/>
              <a:t>‘</a:t>
            </a:r>
            <a:r>
              <a:rPr lang="tr-TR" dirty="0" err="1" smtClean="0"/>
              <a:t>Derin’lik</a:t>
            </a:r>
            <a:r>
              <a:rPr lang="tr-TR" dirty="0" smtClean="0"/>
              <a:t> Kavramı</a:t>
            </a:r>
            <a:endParaRPr lang="tr-TR" dirty="0"/>
          </a:p>
        </p:txBody>
      </p:sp>
      <p:sp>
        <p:nvSpPr>
          <p:cNvPr id="64" name="TextBox 63"/>
          <p:cNvSpPr txBox="1"/>
          <p:nvPr/>
        </p:nvSpPr>
        <p:spPr>
          <a:xfrm>
            <a:off x="5162982" y="6312821"/>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8625310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25837" y="845868"/>
            <a:ext cx="9651032" cy="1320800"/>
          </a:xfrm>
        </p:spPr>
        <p:txBody>
          <a:bodyPr/>
          <a:lstStyle/>
          <a:p>
            <a:r>
              <a:rPr lang="tr-TR" dirty="0" smtClean="0"/>
              <a:t>İnsan Öğrenmesi     –     Makine Öğrenmesi</a:t>
            </a:r>
            <a:endParaRPr lang="tr-TR" dirty="0"/>
          </a:p>
        </p:txBody>
      </p:sp>
      <p:pic>
        <p:nvPicPr>
          <p:cNvPr id="4" name="Picture 3"/>
          <p:cNvPicPr>
            <a:picLocks noChangeAspect="1"/>
          </p:cNvPicPr>
          <p:nvPr/>
        </p:nvPicPr>
        <p:blipFill>
          <a:blip r:embed="rId2"/>
          <a:stretch>
            <a:fillRect/>
          </a:stretch>
        </p:blipFill>
        <p:spPr>
          <a:xfrm>
            <a:off x="768667" y="1381941"/>
            <a:ext cx="8582025" cy="4686300"/>
          </a:xfrm>
          <a:prstGeom prst="rect">
            <a:avLst/>
          </a:prstGeom>
        </p:spPr>
      </p:pic>
      <p:sp>
        <p:nvSpPr>
          <p:cNvPr id="5" name="TextBox 4"/>
          <p:cNvSpPr txBox="1"/>
          <p:nvPr/>
        </p:nvSpPr>
        <p:spPr>
          <a:xfrm>
            <a:off x="3248297" y="2020388"/>
            <a:ext cx="947695" cy="523220"/>
          </a:xfrm>
          <a:prstGeom prst="rect">
            <a:avLst/>
          </a:prstGeom>
          <a:noFill/>
        </p:spPr>
        <p:txBody>
          <a:bodyPr wrap="none" rtlCol="0">
            <a:spAutoFit/>
          </a:bodyPr>
          <a:lstStyle/>
          <a:p>
            <a:r>
              <a:rPr lang="tr-TR" sz="2800" dirty="0" smtClean="0"/>
              <a:t>Zeka</a:t>
            </a:r>
            <a:endParaRPr lang="tr-TR" dirty="0"/>
          </a:p>
        </p:txBody>
      </p:sp>
      <p:sp>
        <p:nvSpPr>
          <p:cNvPr id="6" name="TextBox 5"/>
          <p:cNvSpPr txBox="1"/>
          <p:nvPr/>
        </p:nvSpPr>
        <p:spPr>
          <a:xfrm>
            <a:off x="5943599" y="2020388"/>
            <a:ext cx="1133644" cy="523220"/>
          </a:xfrm>
          <a:prstGeom prst="rect">
            <a:avLst/>
          </a:prstGeom>
          <a:noFill/>
        </p:spPr>
        <p:txBody>
          <a:bodyPr wrap="none" rtlCol="0">
            <a:spAutoFit/>
          </a:bodyPr>
          <a:lstStyle/>
          <a:p>
            <a:r>
              <a:rPr lang="tr-TR" sz="2800" dirty="0" smtClean="0"/>
              <a:t>Model</a:t>
            </a:r>
            <a:endParaRPr lang="tr-TR" dirty="0"/>
          </a:p>
        </p:txBody>
      </p:sp>
      <p:sp>
        <p:nvSpPr>
          <p:cNvPr id="7" name="TextBox 6"/>
          <p:cNvSpPr txBox="1"/>
          <p:nvPr/>
        </p:nvSpPr>
        <p:spPr>
          <a:xfrm>
            <a:off x="2938586" y="3451426"/>
            <a:ext cx="2121093" cy="954107"/>
          </a:xfrm>
          <a:prstGeom prst="rect">
            <a:avLst/>
          </a:prstGeom>
          <a:noFill/>
        </p:spPr>
        <p:txBody>
          <a:bodyPr wrap="none" rtlCol="0">
            <a:spAutoFit/>
          </a:bodyPr>
          <a:lstStyle/>
          <a:p>
            <a:r>
              <a:rPr lang="tr-TR" sz="2800" dirty="0" smtClean="0"/>
              <a:t>Öğrenme </a:t>
            </a:r>
          </a:p>
          <a:p>
            <a:r>
              <a:rPr lang="tr-TR" sz="2800" dirty="0" smtClean="0"/>
              <a:t>Materyalleri</a:t>
            </a:r>
            <a:endParaRPr lang="tr-TR" dirty="0"/>
          </a:p>
        </p:txBody>
      </p:sp>
      <p:sp>
        <p:nvSpPr>
          <p:cNvPr id="8" name="TextBox 7"/>
          <p:cNvSpPr txBox="1"/>
          <p:nvPr/>
        </p:nvSpPr>
        <p:spPr>
          <a:xfrm>
            <a:off x="6051353" y="3451425"/>
            <a:ext cx="918136" cy="954107"/>
          </a:xfrm>
          <a:prstGeom prst="rect">
            <a:avLst/>
          </a:prstGeom>
          <a:noFill/>
        </p:spPr>
        <p:txBody>
          <a:bodyPr wrap="none" rtlCol="0">
            <a:spAutoFit/>
          </a:bodyPr>
          <a:lstStyle/>
          <a:p>
            <a:r>
              <a:rPr lang="tr-TR" sz="2800" dirty="0" smtClean="0"/>
              <a:t>Veri </a:t>
            </a:r>
          </a:p>
          <a:p>
            <a:r>
              <a:rPr lang="tr-TR" sz="2800" dirty="0" smtClean="0"/>
              <a:t>Seti</a:t>
            </a:r>
            <a:endParaRPr lang="tr-TR" dirty="0"/>
          </a:p>
        </p:txBody>
      </p:sp>
      <p:sp>
        <p:nvSpPr>
          <p:cNvPr id="9" name="TextBox 8"/>
          <p:cNvSpPr txBox="1"/>
          <p:nvPr/>
        </p:nvSpPr>
        <p:spPr>
          <a:xfrm>
            <a:off x="2933719" y="4972452"/>
            <a:ext cx="1737976" cy="954107"/>
          </a:xfrm>
          <a:prstGeom prst="rect">
            <a:avLst/>
          </a:prstGeom>
          <a:noFill/>
        </p:spPr>
        <p:txBody>
          <a:bodyPr wrap="none" rtlCol="0">
            <a:spAutoFit/>
          </a:bodyPr>
          <a:lstStyle/>
          <a:p>
            <a:r>
              <a:rPr lang="tr-TR" sz="2800" dirty="0" smtClean="0"/>
              <a:t>Öğrenme </a:t>
            </a:r>
          </a:p>
          <a:p>
            <a:r>
              <a:rPr lang="tr-TR" sz="2800" dirty="0" smtClean="0"/>
              <a:t>Becerileri</a:t>
            </a:r>
            <a:endParaRPr lang="tr-TR" dirty="0"/>
          </a:p>
        </p:txBody>
      </p:sp>
      <p:sp>
        <p:nvSpPr>
          <p:cNvPr id="10" name="TextBox 9"/>
          <p:cNvSpPr txBox="1"/>
          <p:nvPr/>
        </p:nvSpPr>
        <p:spPr>
          <a:xfrm>
            <a:off x="6051353" y="4972452"/>
            <a:ext cx="3291286" cy="954107"/>
          </a:xfrm>
          <a:prstGeom prst="rect">
            <a:avLst/>
          </a:prstGeom>
          <a:noFill/>
        </p:spPr>
        <p:txBody>
          <a:bodyPr wrap="none" rtlCol="0">
            <a:spAutoFit/>
          </a:bodyPr>
          <a:lstStyle/>
          <a:p>
            <a:r>
              <a:rPr lang="tr-TR" sz="2800" dirty="0" smtClean="0"/>
              <a:t>Algoritma </a:t>
            </a:r>
          </a:p>
          <a:p>
            <a:r>
              <a:rPr lang="tr-TR" sz="2800" dirty="0" err="1" smtClean="0"/>
              <a:t>Hiperparametreleri</a:t>
            </a:r>
            <a:endParaRPr lang="tr-TR" dirty="0"/>
          </a:p>
        </p:txBody>
      </p:sp>
      <p:pic>
        <p:nvPicPr>
          <p:cNvPr id="4098" name="Picture 2" descr="Equalizer Icon Flat Style Web Design Stock Vector (Royalty Free) 15003067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0928" y="4972452"/>
            <a:ext cx="837202" cy="90160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137075" y="6262646"/>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3765099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43739" y="334736"/>
            <a:ext cx="8596668" cy="1320800"/>
          </a:xfrm>
        </p:spPr>
        <p:txBody>
          <a:bodyPr/>
          <a:lstStyle/>
          <a:p>
            <a:r>
              <a:rPr lang="tr-TR" dirty="0" smtClean="0"/>
              <a:t>Tartışılan Hususlar</a:t>
            </a:r>
            <a:endParaRPr lang="tr-TR" dirty="0"/>
          </a:p>
        </p:txBody>
      </p:sp>
      <p:sp>
        <p:nvSpPr>
          <p:cNvPr id="3" name="Content Placeholder 2"/>
          <p:cNvSpPr>
            <a:spLocks noGrp="1"/>
          </p:cNvSpPr>
          <p:nvPr>
            <p:ph idx="1"/>
          </p:nvPr>
        </p:nvSpPr>
        <p:spPr>
          <a:xfrm>
            <a:off x="1833244" y="995136"/>
            <a:ext cx="9201452" cy="5862864"/>
          </a:xfrm>
        </p:spPr>
        <p:txBody>
          <a:bodyPr>
            <a:normAutofit/>
          </a:bodyPr>
          <a:lstStyle/>
          <a:p>
            <a:r>
              <a:rPr lang="tr-TR" sz="2800" dirty="0" smtClean="0"/>
              <a:t>Yapay Sinir Ağlarında Değiştirilebilecek / Ayarlanabilecek Çok Fazla ‘Şey’ Bulunması</a:t>
            </a:r>
          </a:p>
          <a:p>
            <a:pPr lvl="1"/>
            <a:r>
              <a:rPr lang="tr-TR" sz="2600" dirty="0" smtClean="0"/>
              <a:t>Mimarinin Kendisi</a:t>
            </a:r>
          </a:p>
          <a:p>
            <a:pPr lvl="1"/>
            <a:r>
              <a:rPr lang="tr-TR" sz="2600" dirty="0" smtClean="0"/>
              <a:t>Her Bir Mimari İçin</a:t>
            </a:r>
          </a:p>
          <a:p>
            <a:pPr lvl="2"/>
            <a:r>
              <a:rPr lang="tr-TR" sz="2400" dirty="0" smtClean="0"/>
              <a:t>Parametreler</a:t>
            </a:r>
          </a:p>
          <a:p>
            <a:pPr lvl="2"/>
            <a:r>
              <a:rPr lang="tr-TR" sz="2400" dirty="0" err="1" smtClean="0"/>
              <a:t>Hiperparametreler</a:t>
            </a:r>
            <a:endParaRPr lang="tr-TR" sz="2400" dirty="0" smtClean="0"/>
          </a:p>
          <a:p>
            <a:pPr lvl="3"/>
            <a:r>
              <a:rPr lang="tr-TR" sz="2200" dirty="0" smtClean="0"/>
              <a:t>Mimari </a:t>
            </a:r>
            <a:r>
              <a:rPr lang="tr-TR" sz="2200" dirty="0" err="1" smtClean="0"/>
              <a:t>Hiperparametreleri</a:t>
            </a:r>
            <a:r>
              <a:rPr lang="tr-TR" sz="2200" dirty="0" smtClean="0"/>
              <a:t> </a:t>
            </a:r>
          </a:p>
          <a:p>
            <a:pPr lvl="3"/>
            <a:r>
              <a:rPr lang="tr-TR" sz="2200" dirty="0" smtClean="0"/>
              <a:t>Öğrenme </a:t>
            </a:r>
            <a:r>
              <a:rPr lang="tr-TR" sz="2200" dirty="0"/>
              <a:t>Süreci </a:t>
            </a:r>
            <a:r>
              <a:rPr lang="tr-TR" sz="2200" dirty="0" err="1"/>
              <a:t>Hiperparametreleri</a:t>
            </a:r>
            <a:r>
              <a:rPr lang="tr-TR" sz="2200" dirty="0"/>
              <a:t> </a:t>
            </a:r>
            <a:endParaRPr lang="tr-TR" sz="2200" dirty="0" smtClean="0"/>
          </a:p>
          <a:p>
            <a:pPr lvl="2"/>
            <a:r>
              <a:rPr lang="tr-TR" sz="2400" dirty="0" smtClean="0"/>
              <a:t>Stratejiler</a:t>
            </a:r>
          </a:p>
          <a:p>
            <a:pPr lvl="2"/>
            <a:endParaRPr lang="tr-TR" sz="2400" dirty="0" smtClean="0"/>
          </a:p>
          <a:p>
            <a:endParaRPr lang="tr-TR" sz="2800" dirty="0" smtClean="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0351374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188" y="839972"/>
            <a:ext cx="8554765" cy="1384595"/>
          </a:xfrm>
        </p:spPr>
        <p:txBody>
          <a:bodyPr/>
          <a:lstStyle/>
          <a:p>
            <a:r>
              <a:rPr lang="tr-TR" dirty="0" smtClean="0"/>
              <a:t>Tartışılan Hususlar</a:t>
            </a:r>
            <a:endParaRPr lang="tr-TR" dirty="0"/>
          </a:p>
        </p:txBody>
      </p:sp>
      <p:sp>
        <p:nvSpPr>
          <p:cNvPr id="3" name="Content Placeholder 2"/>
          <p:cNvSpPr>
            <a:spLocks noGrp="1"/>
          </p:cNvSpPr>
          <p:nvPr>
            <p:ph idx="1"/>
          </p:nvPr>
        </p:nvSpPr>
        <p:spPr>
          <a:xfrm>
            <a:off x="83318" y="1280989"/>
            <a:ext cx="7524694" cy="6146042"/>
          </a:xfrm>
        </p:spPr>
        <p:txBody>
          <a:bodyPr>
            <a:normAutofit/>
          </a:bodyPr>
          <a:lstStyle/>
          <a:p>
            <a:r>
              <a:rPr lang="tr-TR" sz="2800" dirty="0" smtClean="0"/>
              <a:t>Yapay Sinir Ağlarında Değiştirilebilecek / Ayarlanabilecek Çok Fazla ‘Şey’ Bulunması</a:t>
            </a:r>
          </a:p>
          <a:p>
            <a:pPr lvl="1"/>
            <a:r>
              <a:rPr lang="tr-TR" sz="2600" dirty="0" smtClean="0"/>
              <a:t>Mimarinin Kendisi</a:t>
            </a:r>
          </a:p>
          <a:p>
            <a:pPr lvl="2"/>
            <a:endParaRPr lang="tr-TR" sz="2400" dirty="0" smtClean="0"/>
          </a:p>
          <a:p>
            <a:endParaRPr lang="tr-TR" sz="2800" dirty="0" smtClean="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pic>
        <p:nvPicPr>
          <p:cNvPr id="1026" name="Picture 2" descr="https://miro.medium.com/max/4000/1*cuTSPlTq0a_327iTPJyD-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4442" y="691116"/>
            <a:ext cx="3823620" cy="57354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6388" y="4659086"/>
            <a:ext cx="6348549" cy="1200329"/>
          </a:xfrm>
          <a:prstGeom prst="rect">
            <a:avLst/>
          </a:prstGeom>
          <a:noFill/>
        </p:spPr>
        <p:txBody>
          <a:bodyPr wrap="square" rtlCol="0">
            <a:spAutoFit/>
          </a:bodyPr>
          <a:lstStyle/>
          <a:p>
            <a:r>
              <a:rPr lang="tr-TR" b="1" dirty="0" smtClean="0"/>
              <a:t>Kaynak:</a:t>
            </a:r>
            <a:r>
              <a:rPr lang="tr-TR" dirty="0" smtClean="0"/>
              <a:t> A. </a:t>
            </a:r>
            <a:r>
              <a:rPr lang="tr-TR" dirty="0" err="1" smtClean="0"/>
              <a:t>Tch</a:t>
            </a:r>
            <a:r>
              <a:rPr lang="tr-TR" dirty="0" smtClean="0"/>
              <a:t> (2017). </a:t>
            </a:r>
            <a:r>
              <a:rPr lang="en-US" dirty="0"/>
              <a:t>The mostly complete chart of Neural Networks, </a:t>
            </a:r>
            <a:r>
              <a:rPr lang="en-US" dirty="0" smtClean="0"/>
              <a:t>explained</a:t>
            </a:r>
            <a:r>
              <a:rPr lang="tr-TR" dirty="0"/>
              <a:t>. </a:t>
            </a:r>
            <a:r>
              <a:rPr lang="tr-TR" dirty="0">
                <a:hlinkClick r:id="rId3"/>
              </a:rPr>
              <a:t>https://</a:t>
            </a:r>
            <a:r>
              <a:rPr lang="tr-TR" dirty="0" smtClean="0">
                <a:hlinkClick r:id="rId3"/>
              </a:rPr>
              <a:t>towardsdatascience.com/the-mostly-complete-chart-of-neural-networks-explained-3fb6f2367464</a:t>
            </a:r>
            <a:r>
              <a:rPr lang="tr-TR" dirty="0" smtClean="0"/>
              <a:t> </a:t>
            </a:r>
            <a:endParaRPr lang="tr-TR" dirty="0"/>
          </a:p>
        </p:txBody>
      </p:sp>
    </p:spTree>
    <p:extLst>
      <p:ext uri="{BB962C8B-B14F-4D97-AF65-F5344CB8AC3E}">
        <p14:creationId xmlns:p14="http://schemas.microsoft.com/office/powerpoint/2010/main" val="16805622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864" y="921476"/>
            <a:ext cx="8596668" cy="1320800"/>
          </a:xfrm>
        </p:spPr>
        <p:txBody>
          <a:bodyPr/>
          <a:lstStyle/>
          <a:p>
            <a:r>
              <a:rPr lang="tr-TR" dirty="0" smtClean="0"/>
              <a:t>Bilgi Piramidi Üzerinden Bir Açıklama</a:t>
            </a:r>
            <a:endParaRPr lang="tr-TR" dirty="0"/>
          </a:p>
        </p:txBody>
      </p:sp>
      <p:graphicFrame>
        <p:nvGraphicFramePr>
          <p:cNvPr id="4" name="Content Placeholder 3"/>
          <p:cNvGraphicFramePr>
            <a:graphicFrameLocks noGrp="1"/>
          </p:cNvGraphicFramePr>
          <p:nvPr>
            <p:ph idx="1"/>
            <p:extLst/>
          </p:nvPr>
        </p:nvGraphicFramePr>
        <p:xfrm>
          <a:off x="677864" y="1559380"/>
          <a:ext cx="4882016" cy="44826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etin kutusu 2"/>
          <p:cNvSpPr txBox="1"/>
          <p:nvPr/>
        </p:nvSpPr>
        <p:spPr>
          <a:xfrm>
            <a:off x="5312330" y="5015735"/>
            <a:ext cx="2480166" cy="707886"/>
          </a:xfrm>
          <a:prstGeom prst="rect">
            <a:avLst/>
          </a:prstGeom>
          <a:noFill/>
        </p:spPr>
        <p:txBody>
          <a:bodyPr wrap="none" rtlCol="0">
            <a:spAutoFit/>
          </a:bodyPr>
          <a:lstStyle/>
          <a:p>
            <a:r>
              <a:rPr lang="tr-TR" sz="2000" dirty="0" smtClean="0"/>
              <a:t>Gözlemler: Ölçümler</a:t>
            </a:r>
          </a:p>
          <a:p>
            <a:r>
              <a:rPr lang="tr-TR" sz="2000" dirty="0" smtClean="0"/>
              <a:t>(HAM)</a:t>
            </a:r>
            <a:endParaRPr lang="tr-TR" sz="2000" dirty="0"/>
          </a:p>
        </p:txBody>
      </p:sp>
      <p:sp>
        <p:nvSpPr>
          <p:cNvPr id="6" name="Metin kutusu 3"/>
          <p:cNvSpPr txBox="1"/>
          <p:nvPr/>
        </p:nvSpPr>
        <p:spPr>
          <a:xfrm>
            <a:off x="4720039" y="3883707"/>
            <a:ext cx="5393804" cy="707886"/>
          </a:xfrm>
          <a:prstGeom prst="rect">
            <a:avLst/>
          </a:prstGeom>
          <a:noFill/>
        </p:spPr>
        <p:txBody>
          <a:bodyPr wrap="square" rtlCol="0">
            <a:spAutoFit/>
          </a:bodyPr>
          <a:lstStyle/>
          <a:p>
            <a:r>
              <a:rPr lang="tr-TR" sz="2000" dirty="0"/>
              <a:t>Veriler arasındaki </a:t>
            </a:r>
            <a:r>
              <a:rPr lang="tr-TR" sz="2000" dirty="0" smtClean="0"/>
              <a:t>ilişkiler: Ne</a:t>
            </a:r>
            <a:r>
              <a:rPr lang="tr-TR" sz="2000" dirty="0"/>
              <a:t>?/Nerede?/Ne zaman</a:t>
            </a:r>
            <a:r>
              <a:rPr lang="tr-TR" sz="2000" dirty="0" smtClean="0"/>
              <a:t>?/Neden</a:t>
            </a:r>
            <a:r>
              <a:rPr lang="tr-TR" sz="2000" dirty="0"/>
              <a:t>?/Kim</a:t>
            </a:r>
            <a:r>
              <a:rPr lang="tr-TR" sz="2000" dirty="0" smtClean="0"/>
              <a:t>? (</a:t>
            </a:r>
            <a:r>
              <a:rPr lang="tr-TR" sz="2000" dirty="0"/>
              <a:t>ANLAM</a:t>
            </a:r>
            <a:r>
              <a:rPr lang="tr-TR" sz="2000" dirty="0" smtClean="0"/>
              <a:t>)</a:t>
            </a:r>
            <a:endParaRPr lang="tr-TR" sz="2000" dirty="0"/>
          </a:p>
        </p:txBody>
      </p:sp>
      <p:sp>
        <p:nvSpPr>
          <p:cNvPr id="7" name="Metin kutusu 4"/>
          <p:cNvSpPr txBox="1"/>
          <p:nvPr/>
        </p:nvSpPr>
        <p:spPr>
          <a:xfrm>
            <a:off x="4112068" y="3040133"/>
            <a:ext cx="5494133" cy="400110"/>
          </a:xfrm>
          <a:prstGeom prst="rect">
            <a:avLst/>
          </a:prstGeom>
          <a:noFill/>
        </p:spPr>
        <p:txBody>
          <a:bodyPr wrap="none" rtlCol="0">
            <a:spAutoFit/>
          </a:bodyPr>
          <a:lstStyle/>
          <a:p>
            <a:r>
              <a:rPr lang="tr-TR" sz="2000" dirty="0"/>
              <a:t>Bilginin faaliyet için </a:t>
            </a:r>
            <a:r>
              <a:rPr lang="tr-TR" sz="2000" dirty="0" smtClean="0"/>
              <a:t>kullanımı: </a:t>
            </a:r>
            <a:r>
              <a:rPr lang="tr-TR" sz="2000" dirty="0"/>
              <a:t>Nasıl</a:t>
            </a:r>
            <a:r>
              <a:rPr lang="tr-TR" sz="2000" dirty="0" smtClean="0"/>
              <a:t>? (BAĞLAM)</a:t>
            </a:r>
            <a:endParaRPr lang="tr-TR" sz="2000" dirty="0"/>
          </a:p>
        </p:txBody>
      </p:sp>
      <p:sp>
        <p:nvSpPr>
          <p:cNvPr id="8" name="Metin kutusu 6"/>
          <p:cNvSpPr txBox="1"/>
          <p:nvPr/>
        </p:nvSpPr>
        <p:spPr>
          <a:xfrm>
            <a:off x="3948782" y="1719333"/>
            <a:ext cx="6089552" cy="707886"/>
          </a:xfrm>
          <a:prstGeom prst="rect">
            <a:avLst/>
          </a:prstGeom>
          <a:noFill/>
        </p:spPr>
        <p:txBody>
          <a:bodyPr wrap="none" rtlCol="0">
            <a:spAutoFit/>
          </a:bodyPr>
          <a:lstStyle/>
          <a:p>
            <a:r>
              <a:rPr lang="tr-TR" sz="2000" dirty="0" smtClean="0"/>
              <a:t>İletişim </a:t>
            </a:r>
            <a:r>
              <a:rPr lang="tr-TR" sz="2000" dirty="0"/>
              <a:t>ve </a:t>
            </a:r>
            <a:r>
              <a:rPr lang="tr-TR" sz="2000" dirty="0" smtClean="0"/>
              <a:t>Paylaşım, Farkındalık: Neden/Ne </a:t>
            </a:r>
            <a:r>
              <a:rPr lang="tr-TR" sz="2000" dirty="0"/>
              <a:t>zaman? </a:t>
            </a:r>
            <a:endParaRPr lang="tr-TR" sz="2000" dirty="0" smtClean="0"/>
          </a:p>
          <a:p>
            <a:r>
              <a:rPr lang="tr-TR" sz="2000" dirty="0" smtClean="0"/>
              <a:t>(KARAR / UYGULAMA)</a:t>
            </a:r>
            <a:endParaRPr lang="tr-TR" sz="2000" dirty="0"/>
          </a:p>
        </p:txBody>
      </p:sp>
      <p:sp>
        <p:nvSpPr>
          <p:cNvPr id="9" name="10 Metin kutusu"/>
          <p:cNvSpPr txBox="1"/>
          <p:nvPr/>
        </p:nvSpPr>
        <p:spPr>
          <a:xfrm>
            <a:off x="6534680" y="5441509"/>
            <a:ext cx="810735" cy="523220"/>
          </a:xfrm>
          <a:prstGeom prst="rect">
            <a:avLst/>
          </a:prstGeom>
          <a:noFill/>
        </p:spPr>
        <p:txBody>
          <a:bodyPr wrap="none" rtlCol="0">
            <a:spAutoFit/>
          </a:bodyPr>
          <a:lstStyle/>
          <a:p>
            <a:r>
              <a:rPr lang="tr-TR" sz="2800" dirty="0" smtClean="0">
                <a:solidFill>
                  <a:srgbClr val="FF0000"/>
                </a:solidFill>
              </a:rPr>
              <a:t>Veri</a:t>
            </a:r>
            <a:endParaRPr lang="tr-TR" sz="2800" dirty="0">
              <a:solidFill>
                <a:srgbClr val="FF0000"/>
              </a:solidFill>
            </a:endParaRPr>
          </a:p>
        </p:txBody>
      </p:sp>
      <p:sp>
        <p:nvSpPr>
          <p:cNvPr id="12" name="13 Metin kutusu"/>
          <p:cNvSpPr txBox="1"/>
          <p:nvPr/>
        </p:nvSpPr>
        <p:spPr>
          <a:xfrm>
            <a:off x="6652836" y="2071679"/>
            <a:ext cx="2258952" cy="830997"/>
          </a:xfrm>
          <a:prstGeom prst="rect">
            <a:avLst/>
          </a:prstGeom>
          <a:noFill/>
        </p:spPr>
        <p:txBody>
          <a:bodyPr wrap="none" rtlCol="0">
            <a:spAutoFit/>
          </a:bodyPr>
          <a:lstStyle/>
          <a:p>
            <a:r>
              <a:rPr lang="tr-TR" sz="2400" dirty="0" smtClean="0">
                <a:solidFill>
                  <a:srgbClr val="FF0000"/>
                </a:solidFill>
              </a:rPr>
              <a:t>Bilgelik, İrfan, </a:t>
            </a:r>
          </a:p>
          <a:p>
            <a:r>
              <a:rPr lang="tr-TR" sz="2400" dirty="0" smtClean="0">
                <a:solidFill>
                  <a:srgbClr val="FF0000"/>
                </a:solidFill>
              </a:rPr>
              <a:t>‘Hikmet’</a:t>
            </a:r>
            <a:endParaRPr lang="tr-TR" sz="2400" dirty="0">
              <a:solidFill>
                <a:srgbClr val="FF0000"/>
              </a:solidFill>
            </a:endParaRPr>
          </a:p>
        </p:txBody>
      </p:sp>
      <p:sp>
        <p:nvSpPr>
          <p:cNvPr id="13" name="10 Metin kutusu"/>
          <p:cNvSpPr txBox="1"/>
          <p:nvPr/>
        </p:nvSpPr>
        <p:spPr>
          <a:xfrm>
            <a:off x="8346845" y="4280444"/>
            <a:ext cx="1691489" cy="523220"/>
          </a:xfrm>
          <a:prstGeom prst="rect">
            <a:avLst/>
          </a:prstGeom>
          <a:noFill/>
        </p:spPr>
        <p:txBody>
          <a:bodyPr wrap="none" rtlCol="0">
            <a:spAutoFit/>
          </a:bodyPr>
          <a:lstStyle/>
          <a:p>
            <a:r>
              <a:rPr lang="tr-TR" sz="2800" dirty="0" smtClean="0">
                <a:solidFill>
                  <a:srgbClr val="FF0000"/>
                </a:solidFill>
              </a:rPr>
              <a:t>Malumat?</a:t>
            </a:r>
            <a:endParaRPr lang="tr-TR" sz="2800" dirty="0">
              <a:solidFill>
                <a:srgbClr val="FF0000"/>
              </a:solidFill>
            </a:endParaRPr>
          </a:p>
        </p:txBody>
      </p:sp>
      <p:sp>
        <p:nvSpPr>
          <p:cNvPr id="14" name="10 Metin kutusu"/>
          <p:cNvSpPr txBox="1"/>
          <p:nvPr/>
        </p:nvSpPr>
        <p:spPr>
          <a:xfrm>
            <a:off x="8346844" y="3292785"/>
            <a:ext cx="1010213" cy="523220"/>
          </a:xfrm>
          <a:prstGeom prst="rect">
            <a:avLst/>
          </a:prstGeom>
          <a:noFill/>
        </p:spPr>
        <p:txBody>
          <a:bodyPr wrap="none" rtlCol="0">
            <a:spAutoFit/>
          </a:bodyPr>
          <a:lstStyle/>
          <a:p>
            <a:r>
              <a:rPr lang="tr-TR" sz="2800" dirty="0" smtClean="0">
                <a:solidFill>
                  <a:srgbClr val="FF0000"/>
                </a:solidFill>
              </a:rPr>
              <a:t>Bilgi?</a:t>
            </a:r>
            <a:endParaRPr lang="tr-TR" sz="2800" dirty="0">
              <a:solidFill>
                <a:srgbClr val="FF0000"/>
              </a:solidFill>
            </a:endParaRPr>
          </a:p>
        </p:txBody>
      </p:sp>
      <p:sp>
        <p:nvSpPr>
          <p:cNvPr id="3" name="TextBox 2"/>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2805700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59545" y="467833"/>
            <a:ext cx="8596668" cy="1320800"/>
          </a:xfrm>
        </p:spPr>
        <p:txBody>
          <a:bodyPr/>
          <a:lstStyle/>
          <a:p>
            <a:r>
              <a:rPr lang="tr-TR" dirty="0" smtClean="0"/>
              <a:t>Tartışılan Hususlar</a:t>
            </a:r>
            <a:endParaRPr lang="tr-TR" dirty="0"/>
          </a:p>
        </p:txBody>
      </p:sp>
      <p:sp>
        <p:nvSpPr>
          <p:cNvPr id="3" name="Content Placeholder 2"/>
          <p:cNvSpPr>
            <a:spLocks noGrp="1"/>
          </p:cNvSpPr>
          <p:nvPr>
            <p:ph idx="1"/>
          </p:nvPr>
        </p:nvSpPr>
        <p:spPr>
          <a:xfrm>
            <a:off x="163933" y="1320800"/>
            <a:ext cx="9201452" cy="5862864"/>
          </a:xfrm>
        </p:spPr>
        <p:txBody>
          <a:bodyPr>
            <a:normAutofit/>
          </a:bodyPr>
          <a:lstStyle/>
          <a:p>
            <a:r>
              <a:rPr lang="tr-TR" sz="2800" dirty="0" smtClean="0"/>
              <a:t>Yapay Sinir Ağlarında Değiştirilebilecek / Ayarlanabilecek Çok Fazla ‘Şey’ Bulunması</a:t>
            </a:r>
          </a:p>
          <a:p>
            <a:pPr lvl="1"/>
            <a:r>
              <a:rPr lang="tr-TR" sz="2600" dirty="0" smtClean="0"/>
              <a:t>Her Bir Mimari İçin</a:t>
            </a:r>
          </a:p>
          <a:p>
            <a:pPr lvl="2"/>
            <a:r>
              <a:rPr lang="tr-TR" sz="2400" dirty="0" smtClean="0"/>
              <a:t>Parametreler</a:t>
            </a:r>
          </a:p>
          <a:p>
            <a:pPr lvl="3"/>
            <a:r>
              <a:rPr lang="tr-TR" sz="2200" dirty="0" smtClean="0"/>
              <a:t>Ağırlık Değerleri (bunların ilk değerleri)</a:t>
            </a:r>
          </a:p>
          <a:p>
            <a:pPr lvl="2"/>
            <a:r>
              <a:rPr lang="tr-TR" sz="2400" dirty="0" err="1" smtClean="0"/>
              <a:t>Hiperparametreler</a:t>
            </a:r>
            <a:endParaRPr lang="tr-TR" sz="2400" dirty="0" smtClean="0"/>
          </a:p>
          <a:p>
            <a:pPr lvl="3"/>
            <a:r>
              <a:rPr lang="tr-TR" sz="2200" dirty="0" smtClean="0"/>
              <a:t>Mimari </a:t>
            </a:r>
            <a:r>
              <a:rPr lang="tr-TR" sz="2200" dirty="0" err="1" smtClean="0"/>
              <a:t>Hiperparametreleri</a:t>
            </a:r>
            <a:r>
              <a:rPr lang="tr-TR" sz="2200" dirty="0" smtClean="0"/>
              <a:t> </a:t>
            </a:r>
          </a:p>
          <a:p>
            <a:pPr lvl="4"/>
            <a:r>
              <a:rPr lang="tr-TR" sz="2200" dirty="0" smtClean="0"/>
              <a:t>Gizli Katman Sayısı</a:t>
            </a:r>
          </a:p>
          <a:p>
            <a:pPr lvl="4"/>
            <a:r>
              <a:rPr lang="tr-TR" sz="2200" dirty="0" smtClean="0"/>
              <a:t>Her Bir Katmandaki Nöron Sayısı; </a:t>
            </a:r>
            <a:r>
              <a:rPr lang="tr-TR" sz="2200" dirty="0" err="1" smtClean="0"/>
              <a:t>Dropout</a:t>
            </a:r>
            <a:r>
              <a:rPr lang="tr-TR" sz="2200" dirty="0" smtClean="0"/>
              <a:t> Oranı</a:t>
            </a:r>
          </a:p>
          <a:p>
            <a:pPr lvl="4"/>
            <a:r>
              <a:rPr lang="tr-TR" sz="2200" dirty="0"/>
              <a:t>Toplama Fonksiyonu</a:t>
            </a:r>
          </a:p>
          <a:p>
            <a:pPr lvl="4"/>
            <a:r>
              <a:rPr lang="tr-TR" sz="2200" dirty="0"/>
              <a:t>Aktivasyon Fonksiyonu</a:t>
            </a:r>
          </a:p>
          <a:p>
            <a:pPr lvl="3"/>
            <a:endParaRPr lang="tr-TR" sz="2200" dirty="0" smtClean="0"/>
          </a:p>
          <a:p>
            <a:pPr lvl="2"/>
            <a:endParaRPr lang="tr-TR" sz="2400" dirty="0" smtClean="0"/>
          </a:p>
          <a:p>
            <a:endParaRPr lang="tr-TR" sz="2800" dirty="0" smtClean="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9120303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7051"/>
            <a:ext cx="8596668" cy="1320800"/>
          </a:xfrm>
        </p:spPr>
        <p:txBody>
          <a:bodyPr/>
          <a:lstStyle/>
          <a:p>
            <a:r>
              <a:rPr lang="tr-TR" dirty="0" smtClean="0"/>
              <a:t>Tartışılan Hususlar</a:t>
            </a:r>
            <a:endParaRPr lang="tr-TR" dirty="0"/>
          </a:p>
        </p:txBody>
      </p:sp>
      <p:sp>
        <p:nvSpPr>
          <p:cNvPr id="3" name="Content Placeholder 2"/>
          <p:cNvSpPr>
            <a:spLocks noGrp="1"/>
          </p:cNvSpPr>
          <p:nvPr>
            <p:ph idx="1"/>
          </p:nvPr>
        </p:nvSpPr>
        <p:spPr>
          <a:xfrm>
            <a:off x="3087886" y="543442"/>
            <a:ext cx="9201452" cy="5862864"/>
          </a:xfrm>
        </p:spPr>
        <p:txBody>
          <a:bodyPr>
            <a:normAutofit fontScale="92500"/>
          </a:bodyPr>
          <a:lstStyle/>
          <a:p>
            <a:pPr lvl="1"/>
            <a:r>
              <a:rPr lang="tr-TR" sz="2600" dirty="0"/>
              <a:t>Her Bir Mimari İçin</a:t>
            </a:r>
          </a:p>
          <a:p>
            <a:pPr lvl="2"/>
            <a:r>
              <a:rPr lang="tr-TR" sz="2400" dirty="0" err="1" smtClean="0"/>
              <a:t>Hiperparametreler</a:t>
            </a:r>
            <a:r>
              <a:rPr lang="tr-TR" sz="2400" dirty="0" smtClean="0"/>
              <a:t> (devam)</a:t>
            </a:r>
          </a:p>
          <a:p>
            <a:pPr lvl="3"/>
            <a:r>
              <a:rPr lang="tr-TR" sz="2200" dirty="0" smtClean="0"/>
              <a:t>Öğrenme Süreci </a:t>
            </a:r>
            <a:r>
              <a:rPr lang="tr-TR" sz="2200" dirty="0" err="1" smtClean="0"/>
              <a:t>Hiperparametreleri</a:t>
            </a:r>
            <a:endParaRPr lang="tr-TR" sz="2200" dirty="0" smtClean="0"/>
          </a:p>
          <a:p>
            <a:pPr lvl="4"/>
            <a:r>
              <a:rPr lang="tr-TR" sz="2200" dirty="0" smtClean="0"/>
              <a:t>Öğrenme </a:t>
            </a:r>
            <a:r>
              <a:rPr lang="tr-TR" sz="2200" dirty="0"/>
              <a:t>Hızı</a:t>
            </a:r>
          </a:p>
          <a:p>
            <a:pPr lvl="5"/>
            <a:r>
              <a:rPr lang="tr-TR" sz="2200" dirty="0"/>
              <a:t>Aşırı küçük ise yavaş öğrenme ve </a:t>
            </a:r>
            <a:r>
              <a:rPr lang="tr-TR" sz="2200" dirty="0" err="1"/>
              <a:t>Gradyant</a:t>
            </a:r>
            <a:r>
              <a:rPr lang="tr-TR" sz="2200" dirty="0"/>
              <a:t> Sıfırlanması</a:t>
            </a:r>
          </a:p>
          <a:p>
            <a:pPr lvl="5"/>
            <a:r>
              <a:rPr lang="tr-TR" sz="2200" dirty="0"/>
              <a:t>Aşırı büyük ise minimumun üzerinden atlayıp kaçırma ve </a:t>
            </a:r>
            <a:r>
              <a:rPr lang="tr-TR" sz="2200" dirty="0" err="1"/>
              <a:t>Gradyant</a:t>
            </a:r>
            <a:r>
              <a:rPr lang="tr-TR" sz="2200" dirty="0"/>
              <a:t> Patlaması</a:t>
            </a:r>
          </a:p>
          <a:p>
            <a:pPr lvl="4"/>
            <a:r>
              <a:rPr lang="tr-TR" sz="2200" dirty="0" smtClean="0"/>
              <a:t>Momentum</a:t>
            </a:r>
          </a:p>
          <a:p>
            <a:pPr lvl="5"/>
            <a:r>
              <a:rPr lang="tr-TR" sz="2200" dirty="0" smtClean="0"/>
              <a:t>Kayıp fonksiyonunun minimumuna hızlı yakınsayabilmek için bir diğer </a:t>
            </a:r>
            <a:r>
              <a:rPr lang="tr-TR" sz="2200" dirty="0" err="1" smtClean="0"/>
              <a:t>hiperparametre</a:t>
            </a:r>
            <a:endParaRPr lang="tr-TR" sz="2200" dirty="0" smtClean="0"/>
          </a:p>
          <a:p>
            <a:pPr lvl="4"/>
            <a:r>
              <a:rPr lang="tr-TR" sz="2200" dirty="0" err="1" smtClean="0"/>
              <a:t>Minibatch</a:t>
            </a:r>
            <a:r>
              <a:rPr lang="tr-TR" sz="2200" dirty="0" smtClean="0"/>
              <a:t> Boyutu</a:t>
            </a:r>
          </a:p>
          <a:p>
            <a:pPr lvl="4"/>
            <a:r>
              <a:rPr lang="tr-TR" sz="2200" dirty="0" err="1" smtClean="0"/>
              <a:t>Epoch</a:t>
            </a:r>
            <a:r>
              <a:rPr lang="tr-TR" sz="2200" dirty="0" smtClean="0"/>
              <a:t> Sayısı</a:t>
            </a:r>
          </a:p>
          <a:p>
            <a:pPr lvl="4"/>
            <a:r>
              <a:rPr lang="tr-TR" sz="2200" dirty="0" err="1" smtClean="0"/>
              <a:t>İterasyon</a:t>
            </a:r>
            <a:r>
              <a:rPr lang="tr-TR" sz="2200" dirty="0" smtClean="0"/>
              <a:t> Sayısı (Bir </a:t>
            </a:r>
            <a:r>
              <a:rPr lang="tr-TR" sz="2200" dirty="0" err="1" smtClean="0"/>
              <a:t>epoch’u</a:t>
            </a:r>
            <a:r>
              <a:rPr lang="tr-TR" sz="2200" dirty="0" smtClean="0"/>
              <a:t> tamamlamak için gerekli </a:t>
            </a:r>
            <a:r>
              <a:rPr lang="tr-TR" sz="2200" dirty="0" err="1" smtClean="0"/>
              <a:t>minibatch</a:t>
            </a:r>
            <a:r>
              <a:rPr lang="tr-TR" sz="2200" dirty="0" smtClean="0"/>
              <a:t> sayısı)</a:t>
            </a:r>
          </a:p>
          <a:p>
            <a:endParaRPr lang="tr-TR" sz="2800" dirty="0" smtClean="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1312494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55182" y="808074"/>
            <a:ext cx="8596668" cy="1320800"/>
          </a:xfrm>
        </p:spPr>
        <p:txBody>
          <a:bodyPr/>
          <a:lstStyle/>
          <a:p>
            <a:r>
              <a:rPr lang="tr-TR" dirty="0" smtClean="0"/>
              <a:t>Tartışılan Hususlar</a:t>
            </a:r>
            <a:endParaRPr lang="tr-TR" dirty="0"/>
          </a:p>
        </p:txBody>
      </p:sp>
      <p:sp>
        <p:nvSpPr>
          <p:cNvPr id="3" name="Content Placeholder 2"/>
          <p:cNvSpPr>
            <a:spLocks noGrp="1"/>
          </p:cNvSpPr>
          <p:nvPr>
            <p:ph idx="1"/>
          </p:nvPr>
        </p:nvSpPr>
        <p:spPr>
          <a:xfrm>
            <a:off x="344687" y="1468474"/>
            <a:ext cx="9201452" cy="5862864"/>
          </a:xfrm>
        </p:spPr>
        <p:txBody>
          <a:bodyPr>
            <a:normAutofit/>
          </a:bodyPr>
          <a:lstStyle/>
          <a:p>
            <a:pPr lvl="1"/>
            <a:r>
              <a:rPr lang="tr-TR" sz="2600" dirty="0"/>
              <a:t>Her Bir Mimari İçin</a:t>
            </a:r>
          </a:p>
          <a:p>
            <a:pPr lvl="2"/>
            <a:r>
              <a:rPr lang="tr-TR" sz="2400" dirty="0" smtClean="0"/>
              <a:t>Stratejiler</a:t>
            </a:r>
          </a:p>
          <a:p>
            <a:pPr lvl="3"/>
            <a:r>
              <a:rPr lang="tr-TR" sz="2000" dirty="0" smtClean="0"/>
              <a:t>Parametre </a:t>
            </a:r>
            <a:r>
              <a:rPr lang="tr-TR" sz="2000" dirty="0" err="1" smtClean="0"/>
              <a:t>İlklendirme</a:t>
            </a:r>
            <a:r>
              <a:rPr lang="tr-TR" sz="2000" dirty="0"/>
              <a:t> Stratejileri (</a:t>
            </a:r>
            <a:r>
              <a:rPr lang="tr-TR" sz="2000" dirty="0" err="1"/>
              <a:t>Xavier</a:t>
            </a:r>
            <a:r>
              <a:rPr lang="tr-TR" sz="2000" dirty="0"/>
              <a:t>, </a:t>
            </a:r>
            <a:r>
              <a:rPr lang="tr-TR" sz="2000" dirty="0" smtClean="0"/>
              <a:t>He </a:t>
            </a:r>
            <a:r>
              <a:rPr lang="tr-TR" sz="2000" dirty="0"/>
              <a:t>vb.)</a:t>
            </a:r>
            <a:endParaRPr lang="tr-TR" sz="2000" dirty="0" smtClean="0"/>
          </a:p>
          <a:p>
            <a:pPr lvl="3"/>
            <a:r>
              <a:rPr lang="tr-TR" sz="2000" dirty="0" smtClean="0"/>
              <a:t>Veri </a:t>
            </a:r>
            <a:r>
              <a:rPr lang="tr-TR" sz="2000" dirty="0" err="1" smtClean="0"/>
              <a:t>Normalizasyon</a:t>
            </a:r>
            <a:r>
              <a:rPr lang="tr-TR" sz="2000" dirty="0" smtClean="0"/>
              <a:t> Stratejileri ([0,1] arasına, </a:t>
            </a:r>
            <a:r>
              <a:rPr lang="tr-TR" sz="2000" dirty="0" smtClean="0">
                <a:sym typeface="Symbol" panose="05050102010706020507" pitchFamily="18" charset="2"/>
              </a:rPr>
              <a:t>N(0,1) olacak şekilde, </a:t>
            </a:r>
            <a:r>
              <a:rPr lang="tr-TR" sz="2000" dirty="0" err="1" smtClean="0">
                <a:sym typeface="Symbol" panose="05050102010706020507" pitchFamily="18" charset="2"/>
              </a:rPr>
              <a:t>Batch</a:t>
            </a:r>
            <a:r>
              <a:rPr lang="tr-TR" sz="2000" dirty="0" smtClean="0">
                <a:sym typeface="Symbol" panose="05050102010706020507" pitchFamily="18" charset="2"/>
              </a:rPr>
              <a:t> </a:t>
            </a:r>
            <a:r>
              <a:rPr lang="tr-TR" sz="2000" dirty="0" err="1" smtClean="0">
                <a:sym typeface="Symbol" panose="05050102010706020507" pitchFamily="18" charset="2"/>
              </a:rPr>
              <a:t>Normalizasyon</a:t>
            </a:r>
            <a:r>
              <a:rPr lang="tr-TR" sz="2000" dirty="0" smtClean="0">
                <a:sym typeface="Symbol" panose="05050102010706020507" pitchFamily="18" charset="2"/>
              </a:rPr>
              <a:t> vb.</a:t>
            </a:r>
            <a:r>
              <a:rPr lang="tr-TR" sz="2000" dirty="0" smtClean="0"/>
              <a:t>)</a:t>
            </a:r>
          </a:p>
          <a:p>
            <a:pPr lvl="3"/>
            <a:r>
              <a:rPr lang="tr-TR" sz="2000" dirty="0" smtClean="0"/>
              <a:t>Optimizasyon </a:t>
            </a:r>
            <a:r>
              <a:rPr lang="tr-TR" sz="2000" dirty="0"/>
              <a:t>Stratejileri (</a:t>
            </a:r>
            <a:r>
              <a:rPr lang="tr-TR" sz="2000" dirty="0" err="1"/>
              <a:t>Stochastic</a:t>
            </a:r>
            <a:r>
              <a:rPr lang="tr-TR" sz="2000" dirty="0"/>
              <a:t> </a:t>
            </a:r>
            <a:r>
              <a:rPr lang="tr-TR" sz="2000" dirty="0" err="1"/>
              <a:t>Gradient</a:t>
            </a:r>
            <a:r>
              <a:rPr lang="tr-TR" sz="2000" dirty="0"/>
              <a:t> </a:t>
            </a:r>
            <a:r>
              <a:rPr lang="tr-TR" sz="2000" dirty="0" err="1" smtClean="0"/>
              <a:t>Descent</a:t>
            </a:r>
            <a:r>
              <a:rPr lang="tr-TR" sz="2000" dirty="0" smtClean="0"/>
              <a:t>, </a:t>
            </a:r>
            <a:r>
              <a:rPr lang="tr-TR" sz="2000" dirty="0" err="1" smtClean="0"/>
              <a:t>RMSProp</a:t>
            </a:r>
            <a:r>
              <a:rPr lang="tr-TR" sz="2000" dirty="0" smtClean="0"/>
              <a:t>, Adam vb.)</a:t>
            </a:r>
          </a:p>
          <a:p>
            <a:pPr lvl="3"/>
            <a:r>
              <a:rPr lang="tr-TR" sz="2000" dirty="0" err="1" smtClean="0"/>
              <a:t>Regülarizasyon</a:t>
            </a:r>
            <a:r>
              <a:rPr lang="tr-TR" sz="2000" dirty="0" smtClean="0"/>
              <a:t> Stratejileri (Çok sayıda ağırlık değeriniz varsa, </a:t>
            </a:r>
            <a:r>
              <a:rPr lang="tr-TR" sz="2000" dirty="0" err="1" smtClean="0"/>
              <a:t>Loss</a:t>
            </a:r>
            <a:r>
              <a:rPr lang="tr-TR" sz="2000" dirty="0" smtClean="0"/>
              <a:t> fonksiyonunuza ekstra bir ceza terimi eklemek amaçlı; </a:t>
            </a:r>
            <a:r>
              <a:rPr lang="tr-TR" sz="2000" dirty="0" err="1" smtClean="0"/>
              <a:t>Lasso</a:t>
            </a:r>
            <a:r>
              <a:rPr lang="tr-TR" sz="2000" dirty="0" smtClean="0"/>
              <a:t> (L1), </a:t>
            </a:r>
            <a:r>
              <a:rPr lang="tr-TR" sz="2000" dirty="0" err="1" smtClean="0"/>
              <a:t>Ridge</a:t>
            </a:r>
            <a:r>
              <a:rPr lang="tr-TR" sz="2000" dirty="0" smtClean="0"/>
              <a:t>(L2) </a:t>
            </a:r>
            <a:r>
              <a:rPr lang="tr-TR" sz="2000" dirty="0" err="1" smtClean="0"/>
              <a:t>regülarizasyonu</a:t>
            </a:r>
            <a:r>
              <a:rPr lang="tr-TR" sz="2000" dirty="0" smtClean="0"/>
              <a:t> vb.)</a:t>
            </a:r>
          </a:p>
          <a:p>
            <a:pPr lvl="3"/>
            <a:endParaRPr lang="tr-TR" sz="2000" dirty="0" smtClean="0"/>
          </a:p>
          <a:p>
            <a:endParaRPr lang="tr-TR" sz="2800" dirty="0" smtClean="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9035903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86270" y="308345"/>
            <a:ext cx="8596668" cy="1320800"/>
          </a:xfrm>
        </p:spPr>
        <p:txBody>
          <a:bodyPr/>
          <a:lstStyle/>
          <a:p>
            <a:r>
              <a:rPr lang="tr-TR" dirty="0" smtClean="0"/>
              <a:t>Tartışılan Hususlar</a:t>
            </a:r>
            <a:endParaRPr lang="tr-TR" dirty="0"/>
          </a:p>
        </p:txBody>
      </p:sp>
      <p:sp>
        <p:nvSpPr>
          <p:cNvPr id="3" name="Content Placeholder 2"/>
          <p:cNvSpPr>
            <a:spLocks noGrp="1"/>
          </p:cNvSpPr>
          <p:nvPr>
            <p:ph idx="1"/>
          </p:nvPr>
        </p:nvSpPr>
        <p:spPr>
          <a:xfrm>
            <a:off x="2428770" y="1109534"/>
            <a:ext cx="9201452" cy="5053692"/>
          </a:xfrm>
        </p:spPr>
        <p:txBody>
          <a:bodyPr>
            <a:normAutofit fontScale="77500" lnSpcReduction="20000"/>
          </a:bodyPr>
          <a:lstStyle/>
          <a:p>
            <a:r>
              <a:rPr lang="tr-TR" sz="2800" dirty="0" smtClean="0"/>
              <a:t>Veri Seti Kaynaklı Hususlar (Etiketsiz, Çok Etiketli, Dengesiz, Doğrulanmamış, vb.)</a:t>
            </a:r>
          </a:p>
          <a:p>
            <a:r>
              <a:rPr lang="tr-TR" sz="2800" dirty="0" err="1" smtClean="0"/>
              <a:t>Tekrarlanabilirlik</a:t>
            </a:r>
            <a:endParaRPr lang="tr-TR" sz="2800" dirty="0" smtClean="0"/>
          </a:p>
          <a:p>
            <a:r>
              <a:rPr lang="tr-TR" sz="2800" dirty="0" smtClean="0"/>
              <a:t>Duruma Dayalı Eğitim</a:t>
            </a:r>
          </a:p>
          <a:p>
            <a:r>
              <a:rPr lang="tr-TR" sz="2800" dirty="0" smtClean="0"/>
              <a:t>Yanlılık, </a:t>
            </a:r>
            <a:r>
              <a:rPr lang="tr-TR" sz="2800" dirty="0" err="1" smtClean="0"/>
              <a:t>Açıklanabilirlik</a:t>
            </a:r>
            <a:r>
              <a:rPr lang="tr-TR" sz="2800" dirty="0" smtClean="0"/>
              <a:t>, Şeffaflık, Hesap Verilebilirlik, </a:t>
            </a:r>
            <a:r>
              <a:rPr lang="tr-TR" sz="2800" dirty="0" err="1" smtClean="0"/>
              <a:t>Gerekçelendirilebilirlik</a:t>
            </a:r>
            <a:r>
              <a:rPr lang="tr-TR" sz="2800" dirty="0" smtClean="0"/>
              <a:t> (Hikmetten Sual Olunması </a:t>
            </a:r>
            <a:r>
              <a:rPr lang="tr-TR" sz="2800" dirty="0" smtClean="0">
                <a:sym typeface="Wingdings" panose="05000000000000000000" pitchFamily="2" charset="2"/>
              </a:rPr>
              <a:t></a:t>
            </a:r>
            <a:r>
              <a:rPr lang="tr-TR" sz="2800" dirty="0" smtClean="0"/>
              <a:t>)</a:t>
            </a:r>
          </a:p>
          <a:p>
            <a:pPr lvl="1"/>
            <a:r>
              <a:rPr lang="tr-TR" sz="2600" dirty="0" smtClean="0"/>
              <a:t>Şartlı Tahliye, Görüntü İşleme, İşbirlikçi Filtreleme Örnekleri</a:t>
            </a:r>
          </a:p>
          <a:p>
            <a:r>
              <a:rPr lang="tr-TR" sz="2800" dirty="0" smtClean="0"/>
              <a:t>Kişisel Verilerin Korunması</a:t>
            </a:r>
          </a:p>
          <a:p>
            <a:r>
              <a:rPr lang="tr-TR" sz="2800" dirty="0" smtClean="0"/>
              <a:t>Çalışma Ekonomisi Üzerine Etkiler</a:t>
            </a:r>
          </a:p>
          <a:p>
            <a:r>
              <a:rPr lang="tr-TR" sz="2800" dirty="0" smtClean="0"/>
              <a:t>Etik ve Hukuki Konular</a:t>
            </a:r>
          </a:p>
          <a:p>
            <a:r>
              <a:rPr lang="tr-TR" sz="2800" dirty="0" smtClean="0"/>
              <a:t>vb.</a:t>
            </a:r>
          </a:p>
          <a:p>
            <a:endParaRPr lang="tr-TR" sz="2800" dirty="0"/>
          </a:p>
          <a:p>
            <a:r>
              <a:rPr lang="tr-TR" sz="2800" dirty="0" smtClean="0"/>
              <a:t>İnsanları Tembelliğe Sevk Etmesi?</a:t>
            </a:r>
          </a:p>
          <a:p>
            <a:endParaRPr lang="tr-TR" sz="2800" dirty="0" smtClean="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1208725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59545" y="284623"/>
            <a:ext cx="8596668" cy="1320800"/>
          </a:xfrm>
        </p:spPr>
        <p:txBody>
          <a:bodyPr/>
          <a:lstStyle/>
          <a:p>
            <a:r>
              <a:rPr lang="tr-TR" dirty="0" smtClean="0"/>
              <a:t>Klasik Avantajlar – Dezavantajlar </a:t>
            </a:r>
            <a:r>
              <a:rPr lang="tr-TR" dirty="0" err="1" smtClean="0"/>
              <a:t>Slaytı</a:t>
            </a:r>
            <a:endParaRPr lang="tr-TR"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6" name="TextBox 5"/>
          <p:cNvSpPr txBox="1"/>
          <p:nvPr/>
        </p:nvSpPr>
        <p:spPr>
          <a:xfrm>
            <a:off x="121870" y="1605423"/>
            <a:ext cx="4176464" cy="4708981"/>
          </a:xfrm>
          <a:prstGeom prst="rect">
            <a:avLst/>
          </a:prstGeom>
          <a:noFill/>
        </p:spPr>
        <p:txBody>
          <a:bodyPr wrap="square" rtlCol="0">
            <a:spAutoFit/>
          </a:bodyPr>
          <a:lstStyle/>
          <a:p>
            <a:pPr marL="342900" indent="-342900">
              <a:buFontTx/>
              <a:buChar char="-"/>
            </a:pPr>
            <a:r>
              <a:rPr lang="en-GB" sz="2000" dirty="0" err="1" smtClean="0"/>
              <a:t>Doğrusal</a:t>
            </a:r>
            <a:r>
              <a:rPr lang="en-GB" sz="2000" dirty="0" smtClean="0"/>
              <a:t> </a:t>
            </a:r>
            <a:r>
              <a:rPr lang="en-GB" sz="2000" dirty="0" err="1"/>
              <a:t>olmayan</a:t>
            </a:r>
            <a:r>
              <a:rPr lang="en-GB" sz="2000" dirty="0"/>
              <a:t> </a:t>
            </a:r>
            <a:r>
              <a:rPr lang="en-GB" sz="2000" dirty="0" err="1"/>
              <a:t>çok</a:t>
            </a:r>
            <a:r>
              <a:rPr lang="en-GB" sz="2000" dirty="0"/>
              <a:t> </a:t>
            </a:r>
            <a:r>
              <a:rPr lang="en-GB" sz="2000" dirty="0" err="1"/>
              <a:t>boyutlu</a:t>
            </a:r>
            <a:r>
              <a:rPr lang="en-GB" sz="2000" dirty="0"/>
              <a:t>, </a:t>
            </a:r>
            <a:r>
              <a:rPr lang="en-GB" sz="2000" dirty="0" err="1"/>
              <a:t>gürültülü</a:t>
            </a:r>
            <a:r>
              <a:rPr lang="en-GB" sz="2000" dirty="0"/>
              <a:t>, </a:t>
            </a:r>
            <a:r>
              <a:rPr lang="en-GB" sz="2000" dirty="0" err="1"/>
              <a:t>eksik</a:t>
            </a:r>
            <a:r>
              <a:rPr lang="en-GB" sz="2000" dirty="0"/>
              <a:t> </a:t>
            </a:r>
            <a:r>
              <a:rPr lang="en-GB" sz="2000" dirty="0" err="1"/>
              <a:t>bilgili</a:t>
            </a:r>
            <a:r>
              <a:rPr lang="en-GB" sz="2000" dirty="0"/>
              <a:t> </a:t>
            </a:r>
            <a:r>
              <a:rPr lang="en-GB" sz="2000" dirty="0" err="1"/>
              <a:t>ve</a:t>
            </a:r>
            <a:r>
              <a:rPr lang="en-GB" sz="2000" dirty="0"/>
              <a:t> </a:t>
            </a:r>
            <a:r>
              <a:rPr lang="en-GB" sz="2000" dirty="0" err="1"/>
              <a:t>özellikle</a:t>
            </a:r>
            <a:r>
              <a:rPr lang="en-GB" sz="2000" dirty="0"/>
              <a:t> </a:t>
            </a:r>
            <a:r>
              <a:rPr lang="en-GB" sz="2000" dirty="0" err="1"/>
              <a:t>problemin</a:t>
            </a:r>
            <a:r>
              <a:rPr lang="en-GB" sz="2000" dirty="0"/>
              <a:t> </a:t>
            </a:r>
            <a:r>
              <a:rPr lang="en-GB" sz="2000" dirty="0" err="1"/>
              <a:t>çözümünde</a:t>
            </a:r>
            <a:r>
              <a:rPr lang="en-GB" sz="2000" dirty="0"/>
              <a:t> </a:t>
            </a:r>
            <a:r>
              <a:rPr lang="en-GB" sz="2000" dirty="0" err="1"/>
              <a:t>kesin</a:t>
            </a:r>
            <a:r>
              <a:rPr lang="en-GB" sz="2000" dirty="0"/>
              <a:t> </a:t>
            </a:r>
            <a:r>
              <a:rPr lang="en-GB" sz="2000" dirty="0" err="1"/>
              <a:t>bir</a:t>
            </a:r>
            <a:r>
              <a:rPr lang="en-GB" sz="2000" dirty="0"/>
              <a:t> </a:t>
            </a:r>
            <a:r>
              <a:rPr lang="en-GB" sz="2000" dirty="0" err="1"/>
              <a:t>matematiksel</a:t>
            </a:r>
            <a:r>
              <a:rPr lang="en-GB" sz="2000" dirty="0"/>
              <a:t> </a:t>
            </a:r>
            <a:r>
              <a:rPr lang="en-GB" sz="2000" dirty="0" err="1"/>
              <a:t>modelin</a:t>
            </a:r>
            <a:r>
              <a:rPr lang="en-GB" sz="2000" dirty="0"/>
              <a:t> </a:t>
            </a:r>
            <a:r>
              <a:rPr lang="en-GB" sz="2000" dirty="0" err="1"/>
              <a:t>veya</a:t>
            </a:r>
            <a:r>
              <a:rPr lang="en-GB" sz="2000" dirty="0"/>
              <a:t> </a:t>
            </a:r>
            <a:r>
              <a:rPr lang="en-GB" sz="2000" dirty="0" err="1"/>
              <a:t>algoritmanın</a:t>
            </a:r>
            <a:r>
              <a:rPr lang="en-GB" sz="2000" dirty="0"/>
              <a:t> </a:t>
            </a:r>
            <a:r>
              <a:rPr lang="en-GB" sz="2000" dirty="0" err="1"/>
              <a:t>bulunmadığı</a:t>
            </a:r>
            <a:r>
              <a:rPr lang="en-GB" sz="2000" dirty="0"/>
              <a:t> </a:t>
            </a:r>
            <a:r>
              <a:rPr lang="en-GB" sz="2000" dirty="0" err="1"/>
              <a:t>durumlarda</a:t>
            </a:r>
            <a:r>
              <a:rPr lang="en-GB" sz="2000" dirty="0"/>
              <a:t> </a:t>
            </a:r>
            <a:r>
              <a:rPr lang="en-GB" sz="2000" dirty="0" err="1" smtClean="0"/>
              <a:t>başarılı</a:t>
            </a:r>
            <a:endParaRPr lang="en-GB" sz="2000" dirty="0" smtClean="0"/>
          </a:p>
          <a:p>
            <a:pPr marL="342900" indent="-342900">
              <a:buFontTx/>
              <a:buChar char="-"/>
            </a:pPr>
            <a:r>
              <a:rPr lang="en-GB" sz="2000" dirty="0" err="1" smtClean="0"/>
              <a:t>İstisnai</a:t>
            </a:r>
            <a:r>
              <a:rPr lang="en-GB" sz="2000" dirty="0" smtClean="0"/>
              <a:t> </a:t>
            </a:r>
            <a:r>
              <a:rPr lang="en-GB" sz="2000" dirty="0" err="1"/>
              <a:t>ve</a:t>
            </a:r>
            <a:r>
              <a:rPr lang="en-GB" sz="2000" dirty="0"/>
              <a:t> </a:t>
            </a:r>
            <a:r>
              <a:rPr lang="en-GB" sz="2000" dirty="0" err="1"/>
              <a:t>anormal</a:t>
            </a:r>
            <a:r>
              <a:rPr lang="en-GB" sz="2000" dirty="0"/>
              <a:t> </a:t>
            </a:r>
            <a:r>
              <a:rPr lang="en-GB" sz="2000" dirty="0" err="1"/>
              <a:t>veri</a:t>
            </a:r>
            <a:r>
              <a:rPr lang="en-GB" sz="2000" dirty="0"/>
              <a:t> </a:t>
            </a:r>
            <a:r>
              <a:rPr lang="en-GB" sz="2000" dirty="0" err="1"/>
              <a:t>sayısı</a:t>
            </a:r>
            <a:r>
              <a:rPr lang="en-GB" sz="2000" dirty="0"/>
              <a:t> </a:t>
            </a:r>
            <a:r>
              <a:rPr lang="en-GB" sz="2000" dirty="0" err="1"/>
              <a:t>çok</a:t>
            </a:r>
            <a:r>
              <a:rPr lang="en-GB" sz="2000" dirty="0"/>
              <a:t> </a:t>
            </a:r>
            <a:r>
              <a:rPr lang="en-GB" sz="2000" dirty="0" err="1"/>
              <a:t>olan</a:t>
            </a:r>
            <a:r>
              <a:rPr lang="en-GB" sz="2000" dirty="0"/>
              <a:t> </a:t>
            </a:r>
            <a:r>
              <a:rPr lang="en-GB" sz="2000" dirty="0" err="1"/>
              <a:t>konularda</a:t>
            </a:r>
            <a:r>
              <a:rPr lang="en-GB" sz="2000" dirty="0"/>
              <a:t> </a:t>
            </a:r>
            <a:r>
              <a:rPr lang="en-GB" sz="2000" dirty="0" err="1"/>
              <a:t>iyi</a:t>
            </a:r>
            <a:r>
              <a:rPr lang="en-GB" sz="2000" dirty="0"/>
              <a:t> </a:t>
            </a:r>
            <a:r>
              <a:rPr lang="en-GB" sz="2000" dirty="0" err="1"/>
              <a:t>sonuçlar</a:t>
            </a:r>
            <a:r>
              <a:rPr lang="en-GB" sz="2000" dirty="0"/>
              <a:t> </a:t>
            </a:r>
            <a:r>
              <a:rPr lang="en-GB" sz="2000" dirty="0" err="1" smtClean="0"/>
              <a:t>vermekte</a:t>
            </a:r>
            <a:r>
              <a:rPr lang="en-GB" sz="2000" dirty="0" smtClean="0"/>
              <a:t> </a:t>
            </a:r>
          </a:p>
          <a:p>
            <a:pPr marL="342900" indent="-342900">
              <a:buFontTx/>
              <a:buChar char="-"/>
            </a:pPr>
            <a:r>
              <a:rPr lang="en-GB" sz="2000" dirty="0" err="1" smtClean="0"/>
              <a:t>Adaptasyon</a:t>
            </a:r>
            <a:r>
              <a:rPr lang="en-GB" sz="2000" dirty="0" smtClean="0"/>
              <a:t> </a:t>
            </a:r>
            <a:r>
              <a:rPr lang="en-GB" sz="2000" dirty="0" err="1"/>
              <a:t>yeteneği</a:t>
            </a:r>
            <a:r>
              <a:rPr lang="en-GB" sz="2000" dirty="0"/>
              <a:t> </a:t>
            </a:r>
            <a:r>
              <a:rPr lang="en-GB" sz="2000" dirty="0" err="1" smtClean="0"/>
              <a:t>bulunmakta</a:t>
            </a:r>
            <a:r>
              <a:rPr lang="en-GB" sz="2000" dirty="0" smtClean="0"/>
              <a:t> </a:t>
            </a:r>
          </a:p>
          <a:p>
            <a:pPr marL="342900" indent="-342900">
              <a:buFontTx/>
              <a:buChar char="-"/>
            </a:pPr>
            <a:r>
              <a:rPr lang="en-GB" sz="2000" dirty="0" err="1" smtClean="0"/>
              <a:t>Bilgiler</a:t>
            </a:r>
            <a:r>
              <a:rPr lang="en-GB" sz="2000" dirty="0" smtClean="0"/>
              <a:t> </a:t>
            </a:r>
            <a:r>
              <a:rPr lang="en-GB" sz="2000" dirty="0" err="1"/>
              <a:t>ağın</a:t>
            </a:r>
            <a:r>
              <a:rPr lang="en-GB" sz="2000" dirty="0"/>
              <a:t> </a:t>
            </a:r>
            <a:r>
              <a:rPr lang="en-GB" sz="2000" dirty="0" err="1"/>
              <a:t>tamamında</a:t>
            </a:r>
            <a:r>
              <a:rPr lang="en-GB" sz="2000" dirty="0"/>
              <a:t> </a:t>
            </a:r>
            <a:r>
              <a:rPr lang="en-GB" sz="2000" dirty="0" err="1" smtClean="0"/>
              <a:t>saklanmakta</a:t>
            </a:r>
            <a:r>
              <a:rPr lang="en-GB" sz="2000" dirty="0" smtClean="0"/>
              <a:t> </a:t>
            </a:r>
          </a:p>
          <a:p>
            <a:pPr marL="342900" indent="-342900">
              <a:buFontTx/>
              <a:buChar char="-"/>
            </a:pPr>
            <a:r>
              <a:rPr lang="en-GB" sz="2000" dirty="0" err="1" smtClean="0"/>
              <a:t>Daha</a:t>
            </a:r>
            <a:r>
              <a:rPr lang="en-GB" sz="2000" dirty="0" smtClean="0"/>
              <a:t> </a:t>
            </a:r>
            <a:r>
              <a:rPr lang="en-GB" sz="2000" dirty="0" err="1"/>
              <a:t>önce</a:t>
            </a:r>
            <a:r>
              <a:rPr lang="en-GB" sz="2000" dirty="0"/>
              <a:t> </a:t>
            </a:r>
            <a:r>
              <a:rPr lang="en-GB" sz="2000" dirty="0" err="1"/>
              <a:t>görülmemiş</a:t>
            </a:r>
            <a:r>
              <a:rPr lang="en-GB" sz="2000" dirty="0"/>
              <a:t> </a:t>
            </a:r>
            <a:r>
              <a:rPr lang="en-GB" sz="2000" dirty="0" err="1"/>
              <a:t>örnekler</a:t>
            </a:r>
            <a:r>
              <a:rPr lang="en-GB" sz="2000" dirty="0"/>
              <a:t> </a:t>
            </a:r>
            <a:r>
              <a:rPr lang="en-GB" sz="2000" dirty="0" err="1"/>
              <a:t>hakkında</a:t>
            </a:r>
            <a:r>
              <a:rPr lang="en-GB" sz="2000" dirty="0"/>
              <a:t> </a:t>
            </a:r>
            <a:r>
              <a:rPr lang="en-GB" sz="2000" dirty="0" err="1"/>
              <a:t>bilgi</a:t>
            </a:r>
            <a:r>
              <a:rPr lang="en-GB" sz="2000" dirty="0"/>
              <a:t> </a:t>
            </a:r>
            <a:r>
              <a:rPr lang="en-GB" sz="2000" dirty="0" err="1" smtClean="0"/>
              <a:t>üretebilmekte</a:t>
            </a:r>
            <a:r>
              <a:rPr lang="en-GB" sz="2000" dirty="0" smtClean="0"/>
              <a:t> </a:t>
            </a:r>
            <a:endParaRPr lang="en-GB" sz="2000" dirty="0"/>
          </a:p>
        </p:txBody>
      </p:sp>
      <p:sp>
        <p:nvSpPr>
          <p:cNvPr id="7" name="TextBox 6"/>
          <p:cNvSpPr txBox="1"/>
          <p:nvPr/>
        </p:nvSpPr>
        <p:spPr>
          <a:xfrm>
            <a:off x="4741043" y="1605423"/>
            <a:ext cx="4896544" cy="4401205"/>
          </a:xfrm>
          <a:prstGeom prst="rect">
            <a:avLst/>
          </a:prstGeom>
          <a:noFill/>
        </p:spPr>
        <p:txBody>
          <a:bodyPr wrap="square" rtlCol="0">
            <a:spAutoFit/>
          </a:bodyPr>
          <a:lstStyle/>
          <a:p>
            <a:pPr marL="342900" indent="-342900">
              <a:buFontTx/>
              <a:buChar char="-"/>
            </a:pPr>
            <a:r>
              <a:rPr lang="en-GB" sz="2000" dirty="0"/>
              <a:t>‘Kara Kutu’, </a:t>
            </a:r>
            <a:r>
              <a:rPr lang="en-GB" sz="2000" dirty="0" err="1"/>
              <a:t>verdiği</a:t>
            </a:r>
            <a:r>
              <a:rPr lang="en-GB" sz="2000" dirty="0"/>
              <a:t> </a:t>
            </a:r>
            <a:r>
              <a:rPr lang="en-GB" sz="2000" dirty="0" err="1"/>
              <a:t>sonucun</a:t>
            </a:r>
            <a:r>
              <a:rPr lang="en-GB" sz="2000" dirty="0"/>
              <a:t> </a:t>
            </a:r>
            <a:r>
              <a:rPr lang="en-GB" sz="2000" dirty="0" err="1"/>
              <a:t>açıklamasını</a:t>
            </a:r>
            <a:r>
              <a:rPr lang="en-GB" sz="2000" dirty="0"/>
              <a:t> </a:t>
            </a:r>
            <a:r>
              <a:rPr lang="en-GB" sz="2000" dirty="0" err="1" smtClean="0"/>
              <a:t>yapamamakta</a:t>
            </a:r>
            <a:r>
              <a:rPr lang="en-GB" sz="2000" dirty="0" smtClean="0"/>
              <a:t> </a:t>
            </a:r>
            <a:endParaRPr lang="en-GB" sz="2000" dirty="0"/>
          </a:p>
          <a:p>
            <a:pPr marL="342900" indent="-342900">
              <a:buFontTx/>
              <a:buChar char="-"/>
            </a:pPr>
            <a:r>
              <a:rPr lang="en-GB" sz="2000" dirty="0" err="1" smtClean="0"/>
              <a:t>Uygun</a:t>
            </a:r>
            <a:r>
              <a:rPr lang="en-GB" sz="2000" dirty="0" smtClean="0"/>
              <a:t> </a:t>
            </a:r>
            <a:r>
              <a:rPr lang="en-GB" sz="2000" dirty="0" err="1"/>
              <a:t>ağ</a:t>
            </a:r>
            <a:r>
              <a:rPr lang="en-GB" sz="2000" dirty="0"/>
              <a:t> </a:t>
            </a:r>
            <a:r>
              <a:rPr lang="en-GB" sz="2000" dirty="0" err="1"/>
              <a:t>yapısının</a:t>
            </a:r>
            <a:r>
              <a:rPr lang="en-GB" sz="2000" dirty="0"/>
              <a:t> </a:t>
            </a:r>
            <a:r>
              <a:rPr lang="en-GB" sz="2000" dirty="0" err="1"/>
              <a:t>belirlenmesinde</a:t>
            </a:r>
            <a:r>
              <a:rPr lang="en-GB" sz="2000" dirty="0"/>
              <a:t> belli </a:t>
            </a:r>
            <a:r>
              <a:rPr lang="en-GB" sz="2000" dirty="0" err="1"/>
              <a:t>bir</a:t>
            </a:r>
            <a:r>
              <a:rPr lang="en-GB" sz="2000" dirty="0"/>
              <a:t> </a:t>
            </a:r>
            <a:r>
              <a:rPr lang="en-GB" sz="2000" dirty="0" err="1"/>
              <a:t>kural</a:t>
            </a:r>
            <a:r>
              <a:rPr lang="en-GB" sz="2000" dirty="0"/>
              <a:t> </a:t>
            </a:r>
            <a:r>
              <a:rPr lang="en-GB" sz="2000" dirty="0" err="1" smtClean="0"/>
              <a:t>bulunmamakta</a:t>
            </a:r>
            <a:r>
              <a:rPr lang="en-GB" sz="2000" dirty="0" smtClean="0"/>
              <a:t> </a:t>
            </a:r>
            <a:endParaRPr lang="en-GB" sz="2000" dirty="0"/>
          </a:p>
          <a:p>
            <a:pPr marL="342900" indent="-342900">
              <a:buFontTx/>
              <a:buChar char="-"/>
            </a:pPr>
            <a:r>
              <a:rPr lang="en-GB" sz="2000" dirty="0" err="1" smtClean="0"/>
              <a:t>Ağın</a:t>
            </a:r>
            <a:r>
              <a:rPr lang="en-GB" sz="2000" dirty="0" smtClean="0"/>
              <a:t> </a:t>
            </a:r>
            <a:r>
              <a:rPr lang="en-GB" sz="2000" dirty="0" err="1"/>
              <a:t>parametre</a:t>
            </a:r>
            <a:r>
              <a:rPr lang="en-GB" sz="2000" dirty="0"/>
              <a:t> </a:t>
            </a:r>
            <a:r>
              <a:rPr lang="en-GB" sz="2000" dirty="0" err="1"/>
              <a:t>değerlerinin</a:t>
            </a:r>
            <a:r>
              <a:rPr lang="en-GB" sz="2000" dirty="0"/>
              <a:t> </a:t>
            </a:r>
            <a:r>
              <a:rPr lang="en-GB" sz="2000" dirty="0" err="1"/>
              <a:t>belirlenmesinde</a:t>
            </a:r>
            <a:r>
              <a:rPr lang="en-GB" sz="2000" dirty="0"/>
              <a:t> belli </a:t>
            </a:r>
            <a:r>
              <a:rPr lang="en-GB" sz="2000" dirty="0" err="1"/>
              <a:t>bir</a:t>
            </a:r>
            <a:r>
              <a:rPr lang="en-GB" sz="2000" dirty="0"/>
              <a:t> </a:t>
            </a:r>
            <a:r>
              <a:rPr lang="en-GB" sz="2000" dirty="0" err="1"/>
              <a:t>kural</a:t>
            </a:r>
            <a:r>
              <a:rPr lang="en-GB" sz="2000" dirty="0"/>
              <a:t> </a:t>
            </a:r>
            <a:r>
              <a:rPr lang="en-GB" sz="2000" dirty="0" err="1" smtClean="0"/>
              <a:t>bulunmamakta</a:t>
            </a:r>
            <a:endParaRPr lang="en-GB" sz="2000" dirty="0" smtClean="0"/>
          </a:p>
          <a:p>
            <a:pPr marL="342900" indent="-342900">
              <a:buFontTx/>
              <a:buChar char="-"/>
            </a:pPr>
            <a:r>
              <a:rPr lang="en-GB" sz="2000" dirty="0" err="1" smtClean="0"/>
              <a:t>Eğitim</a:t>
            </a:r>
            <a:r>
              <a:rPr lang="en-GB" sz="2000" dirty="0" smtClean="0"/>
              <a:t> </a:t>
            </a:r>
            <a:r>
              <a:rPr lang="en-GB" sz="2000" dirty="0" err="1"/>
              <a:t>örnekleri</a:t>
            </a:r>
            <a:r>
              <a:rPr lang="en-GB" sz="2000" dirty="0"/>
              <a:t> </a:t>
            </a:r>
            <a:r>
              <a:rPr lang="en-GB" sz="2000" dirty="0" err="1"/>
              <a:t>seçiminde</a:t>
            </a:r>
            <a:r>
              <a:rPr lang="en-GB" sz="2000" dirty="0"/>
              <a:t> </a:t>
            </a:r>
            <a:r>
              <a:rPr lang="en-GB" sz="2000" dirty="0" err="1"/>
              <a:t>genel</a:t>
            </a:r>
            <a:r>
              <a:rPr lang="en-GB" sz="2000" dirty="0"/>
              <a:t> </a:t>
            </a:r>
            <a:r>
              <a:rPr lang="en-GB" sz="2000" dirty="0" err="1"/>
              <a:t>bir</a:t>
            </a:r>
            <a:r>
              <a:rPr lang="en-GB" sz="2000" dirty="0"/>
              <a:t> </a:t>
            </a:r>
            <a:r>
              <a:rPr lang="en-GB" sz="2000" dirty="0" err="1"/>
              <a:t>kural</a:t>
            </a:r>
            <a:r>
              <a:rPr lang="en-GB" sz="2000" dirty="0"/>
              <a:t> </a:t>
            </a:r>
            <a:r>
              <a:rPr lang="en-GB" sz="2000" dirty="0" err="1" smtClean="0"/>
              <a:t>bulunmamakta</a:t>
            </a:r>
            <a:endParaRPr lang="en-GB" sz="2000" dirty="0"/>
          </a:p>
          <a:p>
            <a:pPr marL="342900" indent="-342900">
              <a:buFontTx/>
              <a:buChar char="-"/>
            </a:pPr>
            <a:r>
              <a:rPr lang="en-GB" sz="2000" dirty="0" err="1" smtClean="0"/>
              <a:t>Öğrenilecek</a:t>
            </a:r>
            <a:r>
              <a:rPr lang="en-GB" sz="2000" dirty="0" smtClean="0"/>
              <a:t> </a:t>
            </a:r>
            <a:r>
              <a:rPr lang="en-GB" sz="2000" dirty="0" err="1"/>
              <a:t>problemin</a:t>
            </a:r>
            <a:r>
              <a:rPr lang="en-GB" sz="2000" dirty="0"/>
              <a:t> </a:t>
            </a:r>
            <a:r>
              <a:rPr lang="en-GB" sz="2000" dirty="0" err="1"/>
              <a:t>ağa</a:t>
            </a:r>
            <a:r>
              <a:rPr lang="en-GB" sz="2000" dirty="0"/>
              <a:t> </a:t>
            </a:r>
            <a:r>
              <a:rPr lang="en-GB" sz="2000" dirty="0" err="1"/>
              <a:t>gösterimi</a:t>
            </a:r>
            <a:r>
              <a:rPr lang="en-GB" sz="2000" dirty="0"/>
              <a:t> </a:t>
            </a:r>
            <a:r>
              <a:rPr lang="en-GB" sz="2000" dirty="0" err="1"/>
              <a:t>önemli</a:t>
            </a:r>
            <a:r>
              <a:rPr lang="en-GB" sz="2000" dirty="0"/>
              <a:t> </a:t>
            </a:r>
            <a:r>
              <a:rPr lang="en-GB" sz="2000" dirty="0" err="1"/>
              <a:t>bir</a:t>
            </a:r>
            <a:r>
              <a:rPr lang="en-GB" sz="2000" dirty="0"/>
              <a:t> </a:t>
            </a:r>
            <a:r>
              <a:rPr lang="en-GB" sz="2000" dirty="0" err="1" smtClean="0"/>
              <a:t>sorun</a:t>
            </a:r>
            <a:r>
              <a:rPr lang="en-GB" sz="2000" dirty="0" smtClean="0"/>
              <a:t> </a:t>
            </a:r>
            <a:endParaRPr lang="en-GB" sz="2000" dirty="0"/>
          </a:p>
          <a:p>
            <a:pPr marL="342900" indent="-342900">
              <a:buFontTx/>
              <a:buChar char="-"/>
            </a:pPr>
            <a:r>
              <a:rPr lang="en-GB" sz="2000" dirty="0" err="1" smtClean="0"/>
              <a:t>Ağın</a:t>
            </a:r>
            <a:r>
              <a:rPr lang="en-GB" sz="2000" dirty="0" smtClean="0"/>
              <a:t> </a:t>
            </a:r>
            <a:r>
              <a:rPr lang="en-GB" sz="2000" dirty="0" err="1"/>
              <a:t>eğitiminin</a:t>
            </a:r>
            <a:r>
              <a:rPr lang="en-GB" sz="2000" dirty="0"/>
              <a:t> ne zaman </a:t>
            </a:r>
            <a:r>
              <a:rPr lang="en-GB" sz="2000" dirty="0" err="1"/>
              <a:t>bitirilmesi</a:t>
            </a:r>
            <a:r>
              <a:rPr lang="en-GB" sz="2000" dirty="0"/>
              <a:t> </a:t>
            </a:r>
            <a:r>
              <a:rPr lang="en-GB" sz="2000" dirty="0" err="1"/>
              <a:t>gerektiğine</a:t>
            </a:r>
            <a:r>
              <a:rPr lang="en-GB" sz="2000" dirty="0"/>
              <a:t> </a:t>
            </a:r>
            <a:r>
              <a:rPr lang="en-GB" sz="2000" dirty="0" err="1"/>
              <a:t>ilişkin</a:t>
            </a:r>
            <a:r>
              <a:rPr lang="en-GB" sz="2000" dirty="0"/>
              <a:t> belli </a:t>
            </a:r>
            <a:r>
              <a:rPr lang="en-GB" sz="2000" dirty="0" err="1"/>
              <a:t>bir</a:t>
            </a:r>
            <a:r>
              <a:rPr lang="en-GB" sz="2000" dirty="0"/>
              <a:t> </a:t>
            </a:r>
            <a:r>
              <a:rPr lang="en-GB" sz="2000" dirty="0" err="1"/>
              <a:t>yöntem</a:t>
            </a:r>
            <a:r>
              <a:rPr lang="en-GB" sz="2000" dirty="0"/>
              <a:t> </a:t>
            </a:r>
            <a:r>
              <a:rPr lang="en-GB" sz="2000" dirty="0" err="1" smtClean="0"/>
              <a:t>bulunmamakta</a:t>
            </a:r>
            <a:endParaRPr lang="en-GB" sz="2000" dirty="0"/>
          </a:p>
        </p:txBody>
      </p:sp>
      <p:sp>
        <p:nvSpPr>
          <p:cNvPr id="8" name="TextBox 7"/>
          <p:cNvSpPr txBox="1"/>
          <p:nvPr/>
        </p:nvSpPr>
        <p:spPr>
          <a:xfrm>
            <a:off x="1765594" y="56660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GB" sz="7200" dirty="0"/>
          </a:p>
        </p:txBody>
      </p:sp>
      <p:sp>
        <p:nvSpPr>
          <p:cNvPr id="9" name="TextBox 8"/>
          <p:cNvSpPr txBox="1"/>
          <p:nvPr/>
        </p:nvSpPr>
        <p:spPr>
          <a:xfrm>
            <a:off x="6837295" y="566604"/>
            <a:ext cx="963725" cy="1200329"/>
          </a:xfrm>
          <a:prstGeom prst="rect">
            <a:avLst/>
          </a:prstGeom>
          <a:noFill/>
        </p:spPr>
        <p:txBody>
          <a:bodyPr wrap="none" rtlCol="0">
            <a:spAutoFit/>
          </a:bodyPr>
          <a:lstStyle/>
          <a:p>
            <a:r>
              <a:rPr lang="en-GB" sz="7200" dirty="0" smtClean="0">
                <a:sym typeface="Wingdings" panose="05000000000000000000" pitchFamily="2" charset="2"/>
              </a:rPr>
              <a:t></a:t>
            </a:r>
            <a:endParaRPr lang="en-GB" sz="7200" dirty="0"/>
          </a:p>
        </p:txBody>
      </p:sp>
    </p:spTree>
    <p:extLst>
      <p:ext uri="{BB962C8B-B14F-4D97-AF65-F5344CB8AC3E}">
        <p14:creationId xmlns:p14="http://schemas.microsoft.com/office/powerpoint/2010/main" val="40940119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77636" y="2404534"/>
            <a:ext cx="8596367" cy="1646302"/>
          </a:xfrm>
        </p:spPr>
        <p:txBody>
          <a:bodyPr/>
          <a:lstStyle/>
          <a:p>
            <a:r>
              <a:rPr lang="tr-TR" dirty="0" smtClean="0"/>
              <a:t>Şeffaf, Açıklanabilir ve Hesap Verebilir Yapay Zeka</a:t>
            </a:r>
            <a:endParaRPr lang="tr-TR" dirty="0"/>
          </a:p>
        </p:txBody>
      </p:sp>
      <p:sp>
        <p:nvSpPr>
          <p:cNvPr id="5" name="Subtitle 2"/>
          <p:cNvSpPr>
            <a:spLocks noGrp="1"/>
          </p:cNvSpPr>
          <p:nvPr>
            <p:ph type="subTitle" idx="1"/>
          </p:nvPr>
        </p:nvSpPr>
        <p:spPr>
          <a:xfrm>
            <a:off x="1507067" y="4050833"/>
            <a:ext cx="7766936" cy="2325474"/>
          </a:xfrm>
        </p:spPr>
        <p:txBody>
          <a:bodyPr>
            <a:normAutofit fontScale="92500" lnSpcReduction="20000"/>
          </a:bodyPr>
          <a:lstStyle/>
          <a:p>
            <a:r>
              <a:rPr lang="tr-TR" b="1" dirty="0" smtClean="0"/>
              <a:t>Prof. Dr. A. Egemen YILMAZ</a:t>
            </a:r>
          </a:p>
          <a:p>
            <a:r>
              <a:rPr lang="tr-TR" dirty="0" smtClean="0"/>
              <a:t>Ankara Üniversitesi</a:t>
            </a:r>
          </a:p>
          <a:p>
            <a:r>
              <a:rPr lang="tr-TR" dirty="0" smtClean="0"/>
              <a:t> </a:t>
            </a:r>
          </a:p>
          <a:p>
            <a:r>
              <a:rPr lang="tr-TR" dirty="0" smtClean="0"/>
              <a:t>Mühendislik Fakültesi Elektrik-Elektronik Mühendisliği Bölümü</a:t>
            </a:r>
          </a:p>
          <a:p>
            <a:r>
              <a:rPr lang="tr-TR" dirty="0"/>
              <a:t>Mühendislik Fakültesi </a:t>
            </a:r>
            <a:r>
              <a:rPr lang="tr-TR" dirty="0" smtClean="0"/>
              <a:t>Yazılım Mühendisliği Bölümü</a:t>
            </a:r>
          </a:p>
          <a:p>
            <a:r>
              <a:rPr lang="tr-TR" dirty="0" smtClean="0"/>
              <a:t>Fen Bilimleri Enstitüsü Disiplinler Arası Yapay Zeka Teknolojileri Ana Bilim Dalı</a:t>
            </a:r>
          </a:p>
          <a:p>
            <a:r>
              <a:rPr lang="tr-TR" dirty="0" smtClean="0"/>
              <a:t>Akıllı Sistemler ve Teknolojiler Uygulama ve Araştırma Merkezi (ASTAM)</a:t>
            </a:r>
            <a:endParaRPr lang="tr-TR" dirty="0"/>
          </a:p>
        </p:txBody>
      </p:sp>
    </p:spTree>
    <p:extLst>
      <p:ext uri="{BB962C8B-B14F-4D97-AF65-F5344CB8AC3E}">
        <p14:creationId xmlns:p14="http://schemas.microsoft.com/office/powerpoint/2010/main" val="35368845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59545" y="251295"/>
            <a:ext cx="8596668" cy="1320800"/>
          </a:xfrm>
        </p:spPr>
        <p:txBody>
          <a:bodyPr/>
          <a:lstStyle/>
          <a:p>
            <a:r>
              <a:rPr lang="tr-TR" dirty="0" smtClean="0"/>
              <a:t>Başlarken</a:t>
            </a:r>
            <a:endParaRPr lang="tr-TR" dirty="0"/>
          </a:p>
        </p:txBody>
      </p:sp>
      <p:grpSp>
        <p:nvGrpSpPr>
          <p:cNvPr id="17" name="Group 16"/>
          <p:cNvGrpSpPr/>
          <p:nvPr/>
        </p:nvGrpSpPr>
        <p:grpSpPr>
          <a:xfrm>
            <a:off x="789103" y="647105"/>
            <a:ext cx="10194329" cy="5788045"/>
            <a:chOff x="416964" y="538327"/>
            <a:chExt cx="11096162" cy="5946900"/>
          </a:xfrm>
        </p:grpSpPr>
        <p:sp>
          <p:nvSpPr>
            <p:cNvPr id="9" name="TextBox 8"/>
            <p:cNvSpPr txBox="1"/>
            <p:nvPr/>
          </p:nvSpPr>
          <p:spPr>
            <a:xfrm>
              <a:off x="5042804" y="538327"/>
              <a:ext cx="1519968" cy="369332"/>
            </a:xfrm>
            <a:prstGeom prst="rect">
              <a:avLst/>
            </a:prstGeom>
            <a:noFill/>
          </p:spPr>
          <p:txBody>
            <a:bodyPr wrap="none" rtlCol="0">
              <a:spAutoFit/>
            </a:bodyPr>
            <a:lstStyle/>
            <a:p>
              <a:r>
                <a:rPr lang="tr-TR" b="1" dirty="0" smtClean="0"/>
                <a:t>Uygulamalar</a:t>
              </a:r>
              <a:endParaRPr lang="tr-TR" b="1" dirty="0"/>
            </a:p>
          </p:txBody>
        </p:sp>
        <p:grpSp>
          <p:nvGrpSpPr>
            <p:cNvPr id="16" name="Group 15"/>
            <p:cNvGrpSpPr/>
            <p:nvPr/>
          </p:nvGrpSpPr>
          <p:grpSpPr>
            <a:xfrm>
              <a:off x="416964" y="875003"/>
              <a:ext cx="11096162" cy="5610224"/>
              <a:chOff x="416964" y="875003"/>
              <a:chExt cx="11096162" cy="5610224"/>
            </a:xfrm>
          </p:grpSpPr>
          <p:pic>
            <p:nvPicPr>
              <p:cNvPr id="4" name="Picture 3"/>
              <p:cNvPicPr>
                <a:picLocks noChangeAspect="1"/>
              </p:cNvPicPr>
              <p:nvPr/>
            </p:nvPicPr>
            <p:blipFill>
              <a:blip r:embed="rId2"/>
              <a:stretch>
                <a:fillRect/>
              </a:stretch>
            </p:blipFill>
            <p:spPr>
              <a:xfrm>
                <a:off x="416964" y="875003"/>
                <a:ext cx="11054555" cy="5610224"/>
              </a:xfrm>
              <a:prstGeom prst="rect">
                <a:avLst/>
              </a:prstGeom>
            </p:spPr>
          </p:pic>
          <p:sp>
            <p:nvSpPr>
              <p:cNvPr id="5" name="TextBox 4"/>
              <p:cNvSpPr txBox="1"/>
              <p:nvPr/>
            </p:nvSpPr>
            <p:spPr>
              <a:xfrm>
                <a:off x="557389" y="965077"/>
                <a:ext cx="2167261" cy="646331"/>
              </a:xfrm>
              <a:prstGeom prst="rect">
                <a:avLst/>
              </a:prstGeom>
              <a:noFill/>
            </p:spPr>
            <p:txBody>
              <a:bodyPr wrap="none" rtlCol="0">
                <a:spAutoFit/>
              </a:bodyPr>
              <a:lstStyle/>
              <a:p>
                <a:pPr algn="ctr"/>
                <a:r>
                  <a:rPr lang="tr-TR" b="1" dirty="0" smtClean="0"/>
                  <a:t>Yapay Zeka Sistem</a:t>
                </a:r>
              </a:p>
              <a:p>
                <a:pPr algn="ctr"/>
                <a:r>
                  <a:rPr lang="tr-TR" b="1" dirty="0" smtClean="0"/>
                  <a:t>Altyapıları</a:t>
                </a:r>
                <a:endParaRPr lang="tr-TR" b="1" dirty="0"/>
              </a:p>
            </p:txBody>
          </p:sp>
          <p:sp>
            <p:nvSpPr>
              <p:cNvPr id="6" name="TextBox 5"/>
              <p:cNvSpPr txBox="1"/>
              <p:nvPr/>
            </p:nvSpPr>
            <p:spPr>
              <a:xfrm>
                <a:off x="587826" y="1787979"/>
                <a:ext cx="707245" cy="276999"/>
              </a:xfrm>
              <a:prstGeom prst="rect">
                <a:avLst/>
              </a:prstGeom>
              <a:noFill/>
            </p:spPr>
            <p:txBody>
              <a:bodyPr wrap="none" rtlCol="0">
                <a:spAutoFit/>
              </a:bodyPr>
              <a:lstStyle/>
              <a:p>
                <a:r>
                  <a:rPr lang="tr-TR" sz="1200" dirty="0" smtClean="0">
                    <a:solidFill>
                      <a:srgbClr val="FF0000"/>
                    </a:solidFill>
                  </a:rPr>
                  <a:t>Girdiler</a:t>
                </a:r>
                <a:endParaRPr lang="tr-TR" sz="1200" dirty="0">
                  <a:solidFill>
                    <a:srgbClr val="FF0000"/>
                  </a:solidFill>
                </a:endParaRPr>
              </a:p>
            </p:txBody>
          </p:sp>
          <p:sp>
            <p:nvSpPr>
              <p:cNvPr id="7" name="TextBox 6"/>
              <p:cNvSpPr txBox="1"/>
              <p:nvPr/>
            </p:nvSpPr>
            <p:spPr>
              <a:xfrm>
                <a:off x="1262415" y="1603313"/>
                <a:ext cx="889987" cy="461665"/>
              </a:xfrm>
              <a:prstGeom prst="rect">
                <a:avLst/>
              </a:prstGeom>
              <a:noFill/>
            </p:spPr>
            <p:txBody>
              <a:bodyPr wrap="none" rtlCol="0">
                <a:spAutoFit/>
              </a:bodyPr>
              <a:lstStyle/>
              <a:p>
                <a:pPr algn="ctr"/>
                <a:r>
                  <a:rPr lang="tr-TR" sz="1200" dirty="0" smtClean="0">
                    <a:solidFill>
                      <a:srgbClr val="0070C0"/>
                    </a:solidFill>
                  </a:rPr>
                  <a:t>Gizli </a:t>
                </a:r>
              </a:p>
              <a:p>
                <a:pPr algn="ctr"/>
                <a:r>
                  <a:rPr lang="tr-TR" sz="1200" dirty="0" smtClean="0">
                    <a:solidFill>
                      <a:srgbClr val="0070C0"/>
                    </a:solidFill>
                  </a:rPr>
                  <a:t>Katmanlar</a:t>
                </a:r>
                <a:endParaRPr lang="tr-TR" sz="1200" dirty="0">
                  <a:solidFill>
                    <a:srgbClr val="0070C0"/>
                  </a:solidFill>
                </a:endParaRPr>
              </a:p>
            </p:txBody>
          </p:sp>
          <p:sp>
            <p:nvSpPr>
              <p:cNvPr id="8" name="TextBox 7"/>
              <p:cNvSpPr txBox="1"/>
              <p:nvPr/>
            </p:nvSpPr>
            <p:spPr>
              <a:xfrm>
                <a:off x="2066969" y="1787978"/>
                <a:ext cx="684804" cy="276999"/>
              </a:xfrm>
              <a:prstGeom prst="rect">
                <a:avLst/>
              </a:prstGeom>
              <a:noFill/>
            </p:spPr>
            <p:txBody>
              <a:bodyPr wrap="none" rtlCol="0">
                <a:spAutoFit/>
              </a:bodyPr>
              <a:lstStyle/>
              <a:p>
                <a:pPr algn="ctr"/>
                <a:r>
                  <a:rPr lang="tr-TR" sz="1200" dirty="0" smtClean="0">
                    <a:solidFill>
                      <a:srgbClr val="FFC000"/>
                    </a:solidFill>
                  </a:rPr>
                  <a:t>Çıktılar</a:t>
                </a:r>
                <a:endParaRPr lang="tr-TR" sz="1200" dirty="0">
                  <a:solidFill>
                    <a:srgbClr val="FFC000"/>
                  </a:solidFill>
                </a:endParaRPr>
              </a:p>
            </p:txBody>
          </p:sp>
          <p:sp>
            <p:nvSpPr>
              <p:cNvPr id="10" name="TextBox 9"/>
              <p:cNvSpPr txBox="1"/>
              <p:nvPr/>
            </p:nvSpPr>
            <p:spPr>
              <a:xfrm>
                <a:off x="3848097" y="1251928"/>
                <a:ext cx="1351652" cy="369332"/>
              </a:xfrm>
              <a:prstGeom prst="rect">
                <a:avLst/>
              </a:prstGeom>
              <a:noFill/>
            </p:spPr>
            <p:txBody>
              <a:bodyPr wrap="none" rtlCol="0">
                <a:spAutoFit/>
              </a:bodyPr>
              <a:lstStyle/>
              <a:p>
                <a:r>
                  <a:rPr lang="tr-TR" dirty="0" smtClean="0"/>
                  <a:t>IBM Watson</a:t>
                </a:r>
                <a:endParaRPr lang="tr-TR" dirty="0"/>
              </a:p>
            </p:txBody>
          </p:sp>
          <p:sp>
            <p:nvSpPr>
              <p:cNvPr id="11" name="TextBox 10"/>
              <p:cNvSpPr txBox="1"/>
              <p:nvPr/>
            </p:nvSpPr>
            <p:spPr>
              <a:xfrm>
                <a:off x="6425290" y="1230813"/>
                <a:ext cx="1112805" cy="369332"/>
              </a:xfrm>
              <a:prstGeom prst="rect">
                <a:avLst/>
              </a:prstGeom>
              <a:noFill/>
            </p:spPr>
            <p:txBody>
              <a:bodyPr wrap="none" rtlCol="0">
                <a:spAutoFit/>
              </a:bodyPr>
              <a:lstStyle/>
              <a:p>
                <a:r>
                  <a:rPr lang="tr-TR" dirty="0" smtClean="0"/>
                  <a:t>Alpha </a:t>
                </a:r>
                <a:r>
                  <a:rPr lang="tr-TR" dirty="0" err="1" smtClean="0"/>
                  <a:t>Go</a:t>
                </a:r>
                <a:endParaRPr lang="tr-TR" dirty="0"/>
              </a:p>
            </p:txBody>
          </p:sp>
          <p:sp>
            <p:nvSpPr>
              <p:cNvPr id="12" name="TextBox 11"/>
              <p:cNvSpPr txBox="1"/>
              <p:nvPr/>
            </p:nvSpPr>
            <p:spPr>
              <a:xfrm>
                <a:off x="3657339" y="3680115"/>
                <a:ext cx="1733167" cy="646331"/>
              </a:xfrm>
              <a:prstGeom prst="rect">
                <a:avLst/>
              </a:prstGeom>
              <a:noFill/>
            </p:spPr>
            <p:txBody>
              <a:bodyPr wrap="none" rtlCol="0">
                <a:spAutoFit/>
              </a:bodyPr>
              <a:lstStyle/>
              <a:p>
                <a:pPr algn="ctr"/>
                <a:r>
                  <a:rPr lang="tr-TR" dirty="0" smtClean="0"/>
                  <a:t>Ortak Sezim </a:t>
                </a:r>
              </a:p>
              <a:p>
                <a:pPr algn="ctr"/>
                <a:r>
                  <a:rPr lang="tr-TR" dirty="0" smtClean="0"/>
                  <a:t>(</a:t>
                </a:r>
                <a:r>
                  <a:rPr lang="tr-TR" i="1" dirty="0" smtClean="0"/>
                  <a:t>Sense-</a:t>
                </a:r>
                <a:r>
                  <a:rPr lang="tr-TR" i="1" dirty="0" err="1" smtClean="0"/>
                  <a:t>Making</a:t>
                </a:r>
                <a:r>
                  <a:rPr lang="tr-TR" dirty="0" smtClean="0"/>
                  <a:t>)</a:t>
                </a:r>
                <a:endParaRPr lang="tr-TR" dirty="0"/>
              </a:p>
            </p:txBody>
          </p:sp>
          <p:sp>
            <p:nvSpPr>
              <p:cNvPr id="13" name="TextBox 12"/>
              <p:cNvSpPr txBox="1"/>
              <p:nvPr/>
            </p:nvSpPr>
            <p:spPr>
              <a:xfrm>
                <a:off x="6218502" y="3680114"/>
                <a:ext cx="1526380" cy="646331"/>
              </a:xfrm>
              <a:prstGeom prst="rect">
                <a:avLst/>
              </a:prstGeom>
              <a:noFill/>
            </p:spPr>
            <p:txBody>
              <a:bodyPr wrap="none" rtlCol="0">
                <a:spAutoFit/>
              </a:bodyPr>
              <a:lstStyle/>
              <a:p>
                <a:pPr algn="ctr"/>
                <a:r>
                  <a:rPr lang="tr-TR" dirty="0" err="1" smtClean="0"/>
                  <a:t>Operasyonel</a:t>
                </a:r>
                <a:r>
                  <a:rPr lang="tr-TR" dirty="0" smtClean="0"/>
                  <a:t> </a:t>
                </a:r>
              </a:p>
              <a:p>
                <a:pPr algn="ctr"/>
                <a:r>
                  <a:rPr lang="tr-TR" dirty="0" smtClean="0"/>
                  <a:t>Uygulamalar</a:t>
                </a:r>
                <a:endParaRPr lang="tr-TR" dirty="0"/>
              </a:p>
            </p:txBody>
          </p:sp>
          <p:sp>
            <p:nvSpPr>
              <p:cNvPr id="14" name="TextBox 13"/>
              <p:cNvSpPr txBox="1"/>
              <p:nvPr/>
            </p:nvSpPr>
            <p:spPr>
              <a:xfrm>
                <a:off x="9753963" y="1271105"/>
                <a:ext cx="1114408" cy="369332"/>
              </a:xfrm>
              <a:prstGeom prst="rect">
                <a:avLst/>
              </a:prstGeom>
              <a:noFill/>
            </p:spPr>
            <p:txBody>
              <a:bodyPr wrap="none" rtlCol="0">
                <a:spAutoFit/>
              </a:bodyPr>
              <a:lstStyle/>
              <a:p>
                <a:r>
                  <a:rPr lang="tr-TR" b="1" dirty="0" smtClean="0"/>
                  <a:t>Kullanıcı</a:t>
                </a:r>
                <a:endParaRPr lang="tr-TR" b="1" dirty="0"/>
              </a:p>
            </p:txBody>
          </p:sp>
          <p:sp>
            <p:nvSpPr>
              <p:cNvPr id="15" name="TextBox 14"/>
              <p:cNvSpPr txBox="1"/>
              <p:nvPr/>
            </p:nvSpPr>
            <p:spPr>
              <a:xfrm>
                <a:off x="8611471" y="3225959"/>
                <a:ext cx="2901655" cy="2585323"/>
              </a:xfrm>
              <a:prstGeom prst="rect">
                <a:avLst/>
              </a:prstGeom>
              <a:noFill/>
            </p:spPr>
            <p:txBody>
              <a:bodyPr wrap="square" rtlCol="0">
                <a:spAutoFit/>
              </a:bodyPr>
              <a:lstStyle/>
              <a:p>
                <a:pPr marL="285750" indent="-285750">
                  <a:buFont typeface="Arial" panose="020B0604020202020204" pitchFamily="34" charset="0"/>
                  <a:buChar char="•"/>
                </a:pPr>
                <a:r>
                  <a:rPr lang="tr-TR" dirty="0" smtClean="0"/>
                  <a:t>Sistem bu kararı nasıl ve neden oluşturdu?</a:t>
                </a:r>
              </a:p>
              <a:p>
                <a:pPr marL="285750" indent="-285750">
                  <a:buFont typeface="Arial" panose="020B0604020202020204" pitchFamily="34" charset="0"/>
                  <a:buChar char="•"/>
                </a:pPr>
                <a:r>
                  <a:rPr lang="tr-TR" dirty="0" smtClean="0"/>
                  <a:t>Başarılı bir sonuç elde etmediğimden nasıl emin olabilirim?</a:t>
                </a:r>
              </a:p>
              <a:p>
                <a:pPr marL="285750" indent="-285750">
                  <a:buFont typeface="Arial" panose="020B0604020202020204" pitchFamily="34" charset="0"/>
                  <a:buChar char="•"/>
                </a:pPr>
                <a:r>
                  <a:rPr lang="tr-TR" dirty="0" smtClean="0"/>
                  <a:t>Herhangi bir hata olması durumunda nasıl müdahale edebilirim?</a:t>
                </a:r>
              </a:p>
              <a:p>
                <a:pPr marL="285750" indent="-285750">
                  <a:buFont typeface="Arial" panose="020B0604020202020204" pitchFamily="34" charset="0"/>
                  <a:buChar char="•"/>
                </a:pPr>
                <a:r>
                  <a:rPr lang="tr-TR" dirty="0" smtClean="0"/>
                  <a:t>vb.</a:t>
                </a:r>
              </a:p>
            </p:txBody>
          </p:sp>
        </p:grpSp>
      </p:grpSp>
      <p:sp>
        <p:nvSpPr>
          <p:cNvPr id="18" name="TextBox 17"/>
          <p:cNvSpPr txBox="1"/>
          <p:nvPr/>
        </p:nvSpPr>
        <p:spPr>
          <a:xfrm>
            <a:off x="5126443" y="6318187"/>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715328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10333" y="563526"/>
            <a:ext cx="7535439" cy="5737039"/>
          </a:xfrm>
          <a:prstGeom prst="rect">
            <a:avLst/>
          </a:prstGeom>
        </p:spPr>
      </p:pic>
      <p:sp>
        <p:nvSpPr>
          <p:cNvPr id="6" name="Rectangle 5"/>
          <p:cNvSpPr/>
          <p:nvPr/>
        </p:nvSpPr>
        <p:spPr>
          <a:xfrm>
            <a:off x="9345772" y="563525"/>
            <a:ext cx="1512733" cy="5737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TextBox 6"/>
          <p:cNvSpPr txBox="1"/>
          <p:nvPr/>
        </p:nvSpPr>
        <p:spPr>
          <a:xfrm>
            <a:off x="9111558" y="785676"/>
            <a:ext cx="2746101" cy="2308324"/>
          </a:xfrm>
          <a:prstGeom prst="rect">
            <a:avLst/>
          </a:prstGeom>
          <a:noFill/>
        </p:spPr>
        <p:txBody>
          <a:bodyPr wrap="square" rtlCol="0">
            <a:spAutoFit/>
          </a:bodyPr>
          <a:lstStyle/>
          <a:p>
            <a:pPr marL="285750" indent="-285750">
              <a:buFont typeface="Arial" panose="020B0604020202020204" pitchFamily="34" charset="0"/>
              <a:buChar char="•"/>
            </a:pPr>
            <a:r>
              <a:rPr lang="tr-TR" sz="1600" dirty="0" smtClean="0"/>
              <a:t>Sistem bu kararı nasıl ve neden oluşturdu?</a:t>
            </a:r>
          </a:p>
          <a:p>
            <a:pPr marL="285750" indent="-285750">
              <a:buFont typeface="Arial" panose="020B0604020202020204" pitchFamily="34" charset="0"/>
              <a:buChar char="•"/>
            </a:pPr>
            <a:r>
              <a:rPr lang="tr-TR" sz="1600" dirty="0" smtClean="0"/>
              <a:t>Başarılı bir sonuç elde etmediğimden nasıl emin olabilirim?</a:t>
            </a:r>
          </a:p>
          <a:p>
            <a:pPr marL="285750" indent="-285750">
              <a:buFont typeface="Arial" panose="020B0604020202020204" pitchFamily="34" charset="0"/>
              <a:buChar char="•"/>
            </a:pPr>
            <a:r>
              <a:rPr lang="tr-TR" sz="1600" dirty="0" smtClean="0"/>
              <a:t>Herhangi bir hata olması durumunda nasıl müdahale edebilirim?</a:t>
            </a:r>
          </a:p>
          <a:p>
            <a:pPr marL="285750" indent="-285750">
              <a:buFont typeface="Arial" panose="020B0604020202020204" pitchFamily="34" charset="0"/>
              <a:buChar char="•"/>
            </a:pPr>
            <a:r>
              <a:rPr lang="tr-TR" sz="1600" dirty="0" smtClean="0"/>
              <a:t>vb.</a:t>
            </a:r>
          </a:p>
        </p:txBody>
      </p:sp>
      <p:sp>
        <p:nvSpPr>
          <p:cNvPr id="8" name="TextBox 7"/>
          <p:cNvSpPr txBox="1"/>
          <p:nvPr/>
        </p:nvSpPr>
        <p:spPr>
          <a:xfrm>
            <a:off x="1810333" y="702504"/>
            <a:ext cx="2446660" cy="514554"/>
          </a:xfrm>
          <a:prstGeom prst="rect">
            <a:avLst/>
          </a:prstGeom>
          <a:noFill/>
        </p:spPr>
        <p:txBody>
          <a:bodyPr wrap="none" rtlCol="0">
            <a:spAutoFit/>
          </a:bodyPr>
          <a:lstStyle/>
          <a:p>
            <a:r>
              <a:rPr lang="tr-TR" sz="3200" b="1" dirty="0" smtClean="0">
                <a:solidFill>
                  <a:schemeClr val="accent1">
                    <a:lumMod val="75000"/>
                  </a:schemeClr>
                </a:solidFill>
              </a:rPr>
              <a:t>Mevcut Durum</a:t>
            </a:r>
            <a:endParaRPr lang="tr-TR" sz="3200" b="1" dirty="0">
              <a:solidFill>
                <a:schemeClr val="accent1">
                  <a:lumMod val="75000"/>
                </a:schemeClr>
              </a:solidFill>
            </a:endParaRPr>
          </a:p>
        </p:txBody>
      </p:sp>
      <p:sp>
        <p:nvSpPr>
          <p:cNvPr id="9" name="TextBox 8"/>
          <p:cNvSpPr txBox="1"/>
          <p:nvPr/>
        </p:nvSpPr>
        <p:spPr>
          <a:xfrm>
            <a:off x="1810333" y="3996478"/>
            <a:ext cx="2656161" cy="514554"/>
          </a:xfrm>
          <a:prstGeom prst="rect">
            <a:avLst/>
          </a:prstGeom>
          <a:noFill/>
        </p:spPr>
        <p:txBody>
          <a:bodyPr wrap="none" rtlCol="0">
            <a:spAutoFit/>
          </a:bodyPr>
          <a:lstStyle/>
          <a:p>
            <a:r>
              <a:rPr lang="tr-TR" sz="3200" b="1" dirty="0" smtClean="0">
                <a:solidFill>
                  <a:schemeClr val="accent1">
                    <a:lumMod val="75000"/>
                  </a:schemeClr>
                </a:solidFill>
              </a:rPr>
              <a:t>Olması Gereken</a:t>
            </a:r>
            <a:endParaRPr lang="tr-TR" sz="3200" b="1" dirty="0">
              <a:solidFill>
                <a:schemeClr val="accent1">
                  <a:lumMod val="75000"/>
                </a:schemeClr>
              </a:solidFill>
            </a:endParaRPr>
          </a:p>
        </p:txBody>
      </p:sp>
      <p:sp>
        <p:nvSpPr>
          <p:cNvPr id="10" name="TextBox 9"/>
          <p:cNvSpPr txBox="1"/>
          <p:nvPr/>
        </p:nvSpPr>
        <p:spPr>
          <a:xfrm>
            <a:off x="1956718" y="2957544"/>
            <a:ext cx="1076944" cy="324982"/>
          </a:xfrm>
          <a:prstGeom prst="rect">
            <a:avLst/>
          </a:prstGeom>
          <a:noFill/>
        </p:spPr>
        <p:txBody>
          <a:bodyPr wrap="none" rtlCol="0">
            <a:spAutoFit/>
          </a:bodyPr>
          <a:lstStyle/>
          <a:p>
            <a:r>
              <a:rPr lang="tr-TR" dirty="0" smtClean="0"/>
              <a:t>Eğitim Seti</a:t>
            </a:r>
            <a:endParaRPr lang="tr-TR" dirty="0"/>
          </a:p>
        </p:txBody>
      </p:sp>
      <p:sp>
        <p:nvSpPr>
          <p:cNvPr id="11" name="TextBox 10"/>
          <p:cNvSpPr txBox="1"/>
          <p:nvPr/>
        </p:nvSpPr>
        <p:spPr>
          <a:xfrm>
            <a:off x="1956718" y="6245938"/>
            <a:ext cx="1076944" cy="324982"/>
          </a:xfrm>
          <a:prstGeom prst="rect">
            <a:avLst/>
          </a:prstGeom>
          <a:noFill/>
        </p:spPr>
        <p:txBody>
          <a:bodyPr wrap="none" rtlCol="0">
            <a:spAutoFit/>
          </a:bodyPr>
          <a:lstStyle/>
          <a:p>
            <a:r>
              <a:rPr lang="tr-TR" dirty="0" smtClean="0"/>
              <a:t>Eğitim Seti</a:t>
            </a:r>
            <a:endParaRPr lang="tr-TR" dirty="0"/>
          </a:p>
        </p:txBody>
      </p:sp>
      <p:sp>
        <p:nvSpPr>
          <p:cNvPr id="12" name="TextBox 11"/>
          <p:cNvSpPr txBox="1"/>
          <p:nvPr/>
        </p:nvSpPr>
        <p:spPr>
          <a:xfrm>
            <a:off x="3223498" y="2044454"/>
            <a:ext cx="1274512" cy="324982"/>
          </a:xfrm>
          <a:prstGeom prst="rect">
            <a:avLst/>
          </a:prstGeom>
          <a:noFill/>
        </p:spPr>
        <p:txBody>
          <a:bodyPr wrap="none" rtlCol="0">
            <a:spAutoFit/>
          </a:bodyPr>
          <a:lstStyle/>
          <a:p>
            <a:r>
              <a:rPr lang="tr-TR" dirty="0" smtClean="0"/>
              <a:t>Eğitim Süreci</a:t>
            </a:r>
            <a:endParaRPr lang="tr-TR" dirty="0"/>
          </a:p>
        </p:txBody>
      </p:sp>
      <p:sp>
        <p:nvSpPr>
          <p:cNvPr id="13" name="TextBox 12"/>
          <p:cNvSpPr txBox="1"/>
          <p:nvPr/>
        </p:nvSpPr>
        <p:spPr>
          <a:xfrm>
            <a:off x="3361725" y="5228708"/>
            <a:ext cx="1274512" cy="568719"/>
          </a:xfrm>
          <a:prstGeom prst="rect">
            <a:avLst/>
          </a:prstGeom>
          <a:noFill/>
        </p:spPr>
        <p:txBody>
          <a:bodyPr wrap="none" rtlCol="0">
            <a:spAutoFit/>
          </a:bodyPr>
          <a:lstStyle/>
          <a:p>
            <a:pPr algn="ctr"/>
            <a:r>
              <a:rPr lang="tr-TR" dirty="0" smtClean="0"/>
              <a:t>Yeni Nesil </a:t>
            </a:r>
          </a:p>
          <a:p>
            <a:pPr algn="ctr"/>
            <a:r>
              <a:rPr lang="tr-TR" dirty="0" smtClean="0"/>
              <a:t>Eğitim Süreci</a:t>
            </a:r>
            <a:endParaRPr lang="tr-TR" dirty="0"/>
          </a:p>
        </p:txBody>
      </p:sp>
      <p:sp>
        <p:nvSpPr>
          <p:cNvPr id="14" name="TextBox 13"/>
          <p:cNvSpPr txBox="1"/>
          <p:nvPr/>
        </p:nvSpPr>
        <p:spPr>
          <a:xfrm>
            <a:off x="4885126" y="2713808"/>
            <a:ext cx="551864" cy="230196"/>
          </a:xfrm>
          <a:prstGeom prst="rect">
            <a:avLst/>
          </a:prstGeom>
          <a:noFill/>
        </p:spPr>
        <p:txBody>
          <a:bodyPr wrap="none" rtlCol="0">
            <a:spAutoFit/>
          </a:bodyPr>
          <a:lstStyle/>
          <a:p>
            <a:r>
              <a:rPr lang="tr-TR" sz="1050" dirty="0" smtClean="0">
                <a:solidFill>
                  <a:srgbClr val="FF0000"/>
                </a:solidFill>
              </a:rPr>
              <a:t>Girdiler</a:t>
            </a:r>
            <a:endParaRPr lang="tr-TR" sz="1050" dirty="0">
              <a:solidFill>
                <a:srgbClr val="FF0000"/>
              </a:solidFill>
            </a:endParaRPr>
          </a:p>
        </p:txBody>
      </p:sp>
      <p:sp>
        <p:nvSpPr>
          <p:cNvPr id="15" name="TextBox 14"/>
          <p:cNvSpPr txBox="1"/>
          <p:nvPr/>
        </p:nvSpPr>
        <p:spPr>
          <a:xfrm>
            <a:off x="5404447" y="2595205"/>
            <a:ext cx="689765" cy="379146"/>
          </a:xfrm>
          <a:prstGeom prst="rect">
            <a:avLst/>
          </a:prstGeom>
          <a:noFill/>
        </p:spPr>
        <p:txBody>
          <a:bodyPr wrap="none" rtlCol="0">
            <a:spAutoFit/>
          </a:bodyPr>
          <a:lstStyle/>
          <a:p>
            <a:pPr algn="ctr"/>
            <a:r>
              <a:rPr lang="tr-TR" sz="1050" dirty="0" smtClean="0">
                <a:solidFill>
                  <a:srgbClr val="0070C0"/>
                </a:solidFill>
              </a:rPr>
              <a:t>Gizli </a:t>
            </a:r>
          </a:p>
          <a:p>
            <a:pPr algn="ctr"/>
            <a:r>
              <a:rPr lang="tr-TR" sz="1050" dirty="0" smtClean="0">
                <a:solidFill>
                  <a:srgbClr val="0070C0"/>
                </a:solidFill>
              </a:rPr>
              <a:t>Katmanlar</a:t>
            </a:r>
            <a:endParaRPr lang="tr-TR" sz="1050" dirty="0">
              <a:solidFill>
                <a:srgbClr val="0070C0"/>
              </a:solidFill>
            </a:endParaRPr>
          </a:p>
        </p:txBody>
      </p:sp>
      <p:sp>
        <p:nvSpPr>
          <p:cNvPr id="16" name="TextBox 15"/>
          <p:cNvSpPr txBox="1"/>
          <p:nvPr/>
        </p:nvSpPr>
        <p:spPr>
          <a:xfrm>
            <a:off x="5918263" y="2713808"/>
            <a:ext cx="534627" cy="230196"/>
          </a:xfrm>
          <a:prstGeom prst="rect">
            <a:avLst/>
          </a:prstGeom>
          <a:noFill/>
        </p:spPr>
        <p:txBody>
          <a:bodyPr wrap="none" rtlCol="0">
            <a:spAutoFit/>
          </a:bodyPr>
          <a:lstStyle/>
          <a:p>
            <a:pPr algn="ctr"/>
            <a:r>
              <a:rPr lang="tr-TR" sz="1050" dirty="0" smtClean="0">
                <a:solidFill>
                  <a:srgbClr val="FFC000"/>
                </a:solidFill>
              </a:rPr>
              <a:t>Çıktılar</a:t>
            </a:r>
            <a:endParaRPr lang="tr-TR" sz="1050" dirty="0">
              <a:solidFill>
                <a:srgbClr val="FFC000"/>
              </a:solidFill>
            </a:endParaRPr>
          </a:p>
        </p:txBody>
      </p:sp>
      <p:sp>
        <p:nvSpPr>
          <p:cNvPr id="17" name="TextBox 16"/>
          <p:cNvSpPr txBox="1"/>
          <p:nvPr/>
        </p:nvSpPr>
        <p:spPr>
          <a:xfrm>
            <a:off x="6503344" y="1647168"/>
            <a:ext cx="1354171" cy="812455"/>
          </a:xfrm>
          <a:prstGeom prst="rect">
            <a:avLst/>
          </a:prstGeom>
          <a:noFill/>
        </p:spPr>
        <p:txBody>
          <a:bodyPr wrap="square" rtlCol="0">
            <a:spAutoFit/>
          </a:bodyPr>
          <a:lstStyle/>
          <a:p>
            <a:r>
              <a:rPr lang="tr-TR" dirty="0" smtClean="0"/>
              <a:t>Bu, 0.93 olasılıkla bir kedi resmidir.</a:t>
            </a:r>
            <a:endParaRPr lang="tr-TR" dirty="0"/>
          </a:p>
        </p:txBody>
      </p:sp>
      <p:sp>
        <p:nvSpPr>
          <p:cNvPr id="18" name="TextBox 17"/>
          <p:cNvSpPr txBox="1"/>
          <p:nvPr/>
        </p:nvSpPr>
        <p:spPr>
          <a:xfrm>
            <a:off x="8231003" y="1217058"/>
            <a:ext cx="921807" cy="324982"/>
          </a:xfrm>
          <a:prstGeom prst="rect">
            <a:avLst/>
          </a:prstGeom>
          <a:noFill/>
        </p:spPr>
        <p:txBody>
          <a:bodyPr wrap="none" rtlCol="0">
            <a:spAutoFit/>
          </a:bodyPr>
          <a:lstStyle/>
          <a:p>
            <a:r>
              <a:rPr lang="tr-TR" b="1" dirty="0" smtClean="0"/>
              <a:t>Kullanıcı</a:t>
            </a:r>
            <a:endParaRPr lang="tr-TR" b="1" dirty="0"/>
          </a:p>
        </p:txBody>
      </p:sp>
      <p:sp>
        <p:nvSpPr>
          <p:cNvPr id="19" name="TextBox 18"/>
          <p:cNvSpPr txBox="1"/>
          <p:nvPr/>
        </p:nvSpPr>
        <p:spPr>
          <a:xfrm>
            <a:off x="8223492" y="4577038"/>
            <a:ext cx="921807" cy="324982"/>
          </a:xfrm>
          <a:prstGeom prst="rect">
            <a:avLst/>
          </a:prstGeom>
          <a:noFill/>
        </p:spPr>
        <p:txBody>
          <a:bodyPr wrap="none" rtlCol="0">
            <a:spAutoFit/>
          </a:bodyPr>
          <a:lstStyle/>
          <a:p>
            <a:r>
              <a:rPr lang="tr-TR" b="1" dirty="0" smtClean="0"/>
              <a:t>Kullanıcı</a:t>
            </a:r>
            <a:endParaRPr lang="tr-TR" b="1" dirty="0"/>
          </a:p>
        </p:txBody>
      </p:sp>
      <p:sp>
        <p:nvSpPr>
          <p:cNvPr id="20" name="TextBox 19"/>
          <p:cNvSpPr txBox="1"/>
          <p:nvPr/>
        </p:nvSpPr>
        <p:spPr>
          <a:xfrm>
            <a:off x="9138780" y="3673164"/>
            <a:ext cx="2840264" cy="2308324"/>
          </a:xfrm>
          <a:prstGeom prst="rect">
            <a:avLst/>
          </a:prstGeom>
          <a:noFill/>
        </p:spPr>
        <p:txBody>
          <a:bodyPr wrap="square" rtlCol="0">
            <a:spAutoFit/>
          </a:bodyPr>
          <a:lstStyle/>
          <a:p>
            <a:pPr marL="285750" indent="-285750">
              <a:buFont typeface="Arial" panose="020B0604020202020204" pitchFamily="34" charset="0"/>
              <a:buChar char="•"/>
            </a:pPr>
            <a:r>
              <a:rPr lang="tr-TR" sz="1600" dirty="0" smtClean="0"/>
              <a:t>Sistemin bu kararı nasıl ve neden oluşturduğunu </a:t>
            </a:r>
            <a:r>
              <a:rPr lang="tr-TR" sz="1600" dirty="0"/>
              <a:t>b</a:t>
            </a:r>
            <a:r>
              <a:rPr lang="tr-TR" sz="1600" dirty="0" smtClean="0"/>
              <a:t>iliyorum.</a:t>
            </a:r>
          </a:p>
          <a:p>
            <a:pPr marL="285750" indent="-285750">
              <a:buFont typeface="Arial" panose="020B0604020202020204" pitchFamily="34" charset="0"/>
              <a:buChar char="•"/>
            </a:pPr>
            <a:r>
              <a:rPr lang="tr-TR" sz="1600" dirty="0" smtClean="0"/>
              <a:t>Başarılı bir sonuç elde ettiğimden eminim.</a:t>
            </a:r>
          </a:p>
          <a:p>
            <a:pPr marL="285750" indent="-285750">
              <a:buFont typeface="Arial" panose="020B0604020202020204" pitchFamily="34" charset="0"/>
              <a:buChar char="•"/>
            </a:pPr>
            <a:r>
              <a:rPr lang="tr-TR" sz="1600" dirty="0" smtClean="0"/>
              <a:t>Olası bir hata durumunda nasıl müdahale edebileceğimi biliyorum.</a:t>
            </a:r>
          </a:p>
          <a:p>
            <a:endParaRPr lang="tr-TR" sz="1600" dirty="0" smtClean="0"/>
          </a:p>
        </p:txBody>
      </p:sp>
      <p:sp>
        <p:nvSpPr>
          <p:cNvPr id="21" name="TextBox 20"/>
          <p:cNvSpPr txBox="1"/>
          <p:nvPr/>
        </p:nvSpPr>
        <p:spPr>
          <a:xfrm>
            <a:off x="5103210" y="2957544"/>
            <a:ext cx="1118049" cy="568719"/>
          </a:xfrm>
          <a:prstGeom prst="rect">
            <a:avLst/>
          </a:prstGeom>
          <a:noFill/>
        </p:spPr>
        <p:txBody>
          <a:bodyPr wrap="none" rtlCol="0">
            <a:spAutoFit/>
          </a:bodyPr>
          <a:lstStyle/>
          <a:p>
            <a:pPr algn="ctr"/>
            <a:r>
              <a:rPr lang="tr-TR" dirty="0" smtClean="0"/>
              <a:t>Öğrenilmiş </a:t>
            </a:r>
          </a:p>
          <a:p>
            <a:pPr algn="ctr"/>
            <a:r>
              <a:rPr lang="tr-TR" dirty="0" smtClean="0"/>
              <a:t>Fonksiyon</a:t>
            </a:r>
            <a:endParaRPr lang="tr-TR" dirty="0"/>
          </a:p>
        </p:txBody>
      </p:sp>
      <p:sp>
        <p:nvSpPr>
          <p:cNvPr id="22" name="TextBox 21"/>
          <p:cNvSpPr txBox="1"/>
          <p:nvPr/>
        </p:nvSpPr>
        <p:spPr>
          <a:xfrm>
            <a:off x="6907807" y="2944003"/>
            <a:ext cx="547887" cy="324982"/>
          </a:xfrm>
          <a:prstGeom prst="rect">
            <a:avLst/>
          </a:prstGeom>
          <a:noFill/>
        </p:spPr>
        <p:txBody>
          <a:bodyPr wrap="none" rtlCol="0">
            <a:spAutoFit/>
          </a:bodyPr>
          <a:lstStyle/>
          <a:p>
            <a:pPr algn="ctr"/>
            <a:r>
              <a:rPr lang="tr-TR" dirty="0" smtClean="0"/>
              <a:t>Çıktı</a:t>
            </a:r>
            <a:endParaRPr lang="tr-TR" dirty="0"/>
          </a:p>
        </p:txBody>
      </p:sp>
      <p:cxnSp>
        <p:nvCxnSpPr>
          <p:cNvPr id="24" name="Straight Connector 23"/>
          <p:cNvCxnSpPr/>
          <p:nvPr/>
        </p:nvCxnSpPr>
        <p:spPr>
          <a:xfrm flipV="1">
            <a:off x="1867615" y="3702188"/>
            <a:ext cx="8823380" cy="526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726289" y="6221426"/>
            <a:ext cx="1778377" cy="324982"/>
          </a:xfrm>
          <a:prstGeom prst="rect">
            <a:avLst/>
          </a:prstGeom>
          <a:noFill/>
        </p:spPr>
        <p:txBody>
          <a:bodyPr wrap="none" rtlCol="0">
            <a:spAutoFit/>
          </a:bodyPr>
          <a:lstStyle/>
          <a:p>
            <a:r>
              <a:rPr lang="tr-TR" dirty="0" smtClean="0"/>
              <a:t>Açıklanabilir Model</a:t>
            </a:r>
            <a:endParaRPr lang="tr-TR" dirty="0"/>
          </a:p>
        </p:txBody>
      </p:sp>
      <p:sp>
        <p:nvSpPr>
          <p:cNvPr id="26" name="TextBox 25"/>
          <p:cNvSpPr txBox="1"/>
          <p:nvPr/>
        </p:nvSpPr>
        <p:spPr>
          <a:xfrm>
            <a:off x="6375844" y="4439247"/>
            <a:ext cx="1655115" cy="324982"/>
          </a:xfrm>
          <a:prstGeom prst="rect">
            <a:avLst/>
          </a:prstGeom>
          <a:noFill/>
        </p:spPr>
        <p:txBody>
          <a:bodyPr wrap="none" rtlCol="0">
            <a:spAutoFit/>
          </a:bodyPr>
          <a:lstStyle/>
          <a:p>
            <a:r>
              <a:rPr lang="tr-TR" dirty="0" smtClean="0"/>
              <a:t>Açıklama </a:t>
            </a:r>
            <a:r>
              <a:rPr lang="tr-TR" dirty="0" err="1" smtClean="0"/>
              <a:t>Arayüzü</a:t>
            </a:r>
            <a:endParaRPr lang="tr-TR" dirty="0"/>
          </a:p>
        </p:txBody>
      </p:sp>
      <p:sp>
        <p:nvSpPr>
          <p:cNvPr id="27" name="TextBox 26"/>
          <p:cNvSpPr txBox="1"/>
          <p:nvPr/>
        </p:nvSpPr>
        <p:spPr>
          <a:xfrm>
            <a:off x="6439386" y="4877342"/>
            <a:ext cx="1418129" cy="830997"/>
          </a:xfrm>
          <a:prstGeom prst="rect">
            <a:avLst/>
          </a:prstGeom>
          <a:noFill/>
        </p:spPr>
        <p:txBody>
          <a:bodyPr wrap="square" rtlCol="0">
            <a:spAutoFit/>
          </a:bodyPr>
          <a:lstStyle/>
          <a:p>
            <a:r>
              <a:rPr lang="tr-TR" sz="1000" dirty="0" smtClean="0"/>
              <a:t>Bu bir kedi resmidir; çünkü: </a:t>
            </a:r>
          </a:p>
          <a:p>
            <a:r>
              <a:rPr lang="tr-TR" sz="1000" dirty="0" smtClean="0"/>
              <a:t>- </a:t>
            </a:r>
            <a:r>
              <a:rPr lang="tr-TR" sz="900" dirty="0" smtClean="0"/>
              <a:t>Kürkü, bıyıkları ve patileri var.</a:t>
            </a:r>
          </a:p>
          <a:p>
            <a:r>
              <a:rPr lang="tr-TR" sz="900" dirty="0" smtClean="0"/>
              <a:t>- En tipik özniteliği ise:</a:t>
            </a:r>
            <a:endParaRPr lang="tr-TR" sz="900" dirty="0"/>
          </a:p>
        </p:txBody>
      </p:sp>
      <p:sp>
        <p:nvSpPr>
          <p:cNvPr id="29" name="TextBox 28"/>
          <p:cNvSpPr txBox="1"/>
          <p:nvPr/>
        </p:nvSpPr>
        <p:spPr>
          <a:xfrm>
            <a:off x="9916172" y="6157413"/>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415971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157571" y="383406"/>
            <a:ext cx="8596668" cy="1320800"/>
          </a:xfrm>
        </p:spPr>
        <p:txBody>
          <a:bodyPr/>
          <a:lstStyle/>
          <a:p>
            <a:r>
              <a:rPr lang="tr-TR" b="1" dirty="0" smtClean="0"/>
              <a:t>Mevcut Durum</a:t>
            </a:r>
            <a:endParaRPr lang="tr-TR" b="1" dirty="0"/>
          </a:p>
        </p:txBody>
      </p:sp>
      <p:grpSp>
        <p:nvGrpSpPr>
          <p:cNvPr id="28" name="Group 27"/>
          <p:cNvGrpSpPr/>
          <p:nvPr/>
        </p:nvGrpSpPr>
        <p:grpSpPr>
          <a:xfrm>
            <a:off x="1673052" y="988454"/>
            <a:ext cx="8487511" cy="5446696"/>
            <a:chOff x="1316333" y="660399"/>
            <a:chExt cx="8487511" cy="5446696"/>
          </a:xfrm>
        </p:grpSpPr>
        <p:sp>
          <p:nvSpPr>
            <p:cNvPr id="4" name="Oval 3"/>
            <p:cNvSpPr/>
            <p:nvPr/>
          </p:nvSpPr>
          <p:spPr>
            <a:xfrm>
              <a:off x="2051748" y="1527977"/>
              <a:ext cx="2669721" cy="23349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316333" y="773723"/>
              <a:ext cx="3778599" cy="3251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316333" y="2855407"/>
              <a:ext cx="3778599" cy="3251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TextBox 6"/>
            <p:cNvSpPr txBox="1"/>
            <p:nvPr/>
          </p:nvSpPr>
          <p:spPr>
            <a:xfrm>
              <a:off x="2051748" y="1055057"/>
              <a:ext cx="2051139" cy="369332"/>
            </a:xfrm>
            <a:prstGeom prst="rect">
              <a:avLst/>
            </a:prstGeom>
            <a:noFill/>
          </p:spPr>
          <p:txBody>
            <a:bodyPr wrap="none" rtlCol="0">
              <a:spAutoFit/>
            </a:bodyPr>
            <a:lstStyle/>
            <a:p>
              <a:r>
                <a:rPr lang="tr-TR" b="1" dirty="0" smtClean="0">
                  <a:solidFill>
                    <a:schemeClr val="accent1">
                      <a:lumMod val="50000"/>
                    </a:schemeClr>
                  </a:solidFill>
                </a:rPr>
                <a:t>Yapay Sinir Ağları</a:t>
              </a:r>
              <a:endParaRPr lang="tr-TR" b="1" dirty="0">
                <a:solidFill>
                  <a:schemeClr val="accent1">
                    <a:lumMod val="50000"/>
                  </a:schemeClr>
                </a:solidFill>
              </a:endParaRPr>
            </a:p>
          </p:txBody>
        </p:sp>
        <p:sp>
          <p:nvSpPr>
            <p:cNvPr id="8" name="TextBox 7"/>
            <p:cNvSpPr txBox="1"/>
            <p:nvPr/>
          </p:nvSpPr>
          <p:spPr>
            <a:xfrm>
              <a:off x="2697868" y="2133601"/>
              <a:ext cx="1321259" cy="369332"/>
            </a:xfrm>
            <a:prstGeom prst="rect">
              <a:avLst/>
            </a:prstGeom>
            <a:noFill/>
          </p:spPr>
          <p:txBody>
            <a:bodyPr wrap="none" rtlCol="0">
              <a:spAutoFit/>
            </a:bodyPr>
            <a:lstStyle/>
            <a:p>
              <a:r>
                <a:rPr lang="tr-TR" dirty="0" smtClean="0">
                  <a:solidFill>
                    <a:schemeClr val="accent1">
                      <a:lumMod val="50000"/>
                    </a:schemeClr>
                  </a:solidFill>
                </a:rPr>
                <a:t>Derin Ağlar</a:t>
              </a:r>
              <a:endParaRPr lang="tr-TR" dirty="0">
                <a:solidFill>
                  <a:schemeClr val="accent1">
                    <a:lumMod val="50000"/>
                  </a:schemeClr>
                </a:solidFill>
              </a:endParaRPr>
            </a:p>
          </p:txBody>
        </p:sp>
        <p:sp>
          <p:nvSpPr>
            <p:cNvPr id="9" name="TextBox 8"/>
            <p:cNvSpPr txBox="1"/>
            <p:nvPr/>
          </p:nvSpPr>
          <p:spPr>
            <a:xfrm>
              <a:off x="1426328" y="4266282"/>
              <a:ext cx="1527887" cy="646331"/>
            </a:xfrm>
            <a:prstGeom prst="rect">
              <a:avLst/>
            </a:prstGeom>
            <a:noFill/>
          </p:spPr>
          <p:txBody>
            <a:bodyPr wrap="square" rtlCol="0">
              <a:spAutoFit/>
            </a:bodyPr>
            <a:lstStyle/>
            <a:p>
              <a:r>
                <a:rPr lang="tr-TR" b="1" dirty="0" smtClean="0">
                  <a:solidFill>
                    <a:schemeClr val="accent1">
                      <a:lumMod val="50000"/>
                    </a:schemeClr>
                  </a:solidFill>
                </a:rPr>
                <a:t>İstatistiksel Yöntemler</a:t>
              </a:r>
              <a:endParaRPr lang="tr-TR" b="1" dirty="0">
                <a:solidFill>
                  <a:schemeClr val="accent1">
                    <a:lumMod val="50000"/>
                  </a:schemeClr>
                </a:solidFill>
              </a:endParaRPr>
            </a:p>
          </p:txBody>
        </p:sp>
        <p:sp>
          <p:nvSpPr>
            <p:cNvPr id="10" name="TextBox 9"/>
            <p:cNvSpPr txBox="1"/>
            <p:nvPr/>
          </p:nvSpPr>
          <p:spPr>
            <a:xfrm>
              <a:off x="3767595" y="4070140"/>
              <a:ext cx="1879578" cy="923330"/>
            </a:xfrm>
            <a:prstGeom prst="rect">
              <a:avLst/>
            </a:prstGeom>
            <a:noFill/>
          </p:spPr>
          <p:txBody>
            <a:bodyPr wrap="square" rtlCol="0">
              <a:spAutoFit/>
            </a:bodyPr>
            <a:lstStyle/>
            <a:p>
              <a:r>
                <a:rPr lang="tr-TR" dirty="0" smtClean="0">
                  <a:solidFill>
                    <a:schemeClr val="accent1">
                      <a:lumMod val="50000"/>
                    </a:schemeClr>
                  </a:solidFill>
                </a:rPr>
                <a:t>Ve-Veya Gramerleri (</a:t>
              </a:r>
              <a:r>
                <a:rPr lang="tr-TR" dirty="0" err="1" smtClean="0">
                  <a:solidFill>
                    <a:schemeClr val="accent1">
                      <a:lumMod val="50000"/>
                    </a:schemeClr>
                  </a:solidFill>
                </a:rPr>
                <a:t>AOG’ler</a:t>
              </a:r>
              <a:r>
                <a:rPr lang="tr-TR" dirty="0" smtClean="0">
                  <a:solidFill>
                    <a:schemeClr val="accent1">
                      <a:lumMod val="50000"/>
                    </a:schemeClr>
                  </a:solidFill>
                </a:rPr>
                <a:t>)</a:t>
              </a:r>
              <a:endParaRPr lang="tr-TR" dirty="0">
                <a:solidFill>
                  <a:schemeClr val="accent1">
                    <a:lumMod val="50000"/>
                  </a:schemeClr>
                </a:solidFill>
              </a:endParaRPr>
            </a:p>
          </p:txBody>
        </p:sp>
        <p:sp>
          <p:nvSpPr>
            <p:cNvPr id="11" name="TextBox 10"/>
            <p:cNvSpPr txBox="1"/>
            <p:nvPr/>
          </p:nvSpPr>
          <p:spPr>
            <a:xfrm>
              <a:off x="2861063" y="5068105"/>
              <a:ext cx="1879578" cy="646331"/>
            </a:xfrm>
            <a:prstGeom prst="rect">
              <a:avLst/>
            </a:prstGeom>
            <a:noFill/>
          </p:spPr>
          <p:txBody>
            <a:bodyPr wrap="square" rtlCol="0">
              <a:spAutoFit/>
            </a:bodyPr>
            <a:lstStyle/>
            <a:p>
              <a:r>
                <a:rPr lang="tr-TR" dirty="0" smtClean="0">
                  <a:solidFill>
                    <a:schemeClr val="accent1">
                      <a:lumMod val="50000"/>
                    </a:schemeClr>
                  </a:solidFill>
                </a:rPr>
                <a:t>Destek Vektör Makinesi (SVM)</a:t>
              </a:r>
              <a:endParaRPr lang="tr-TR" dirty="0">
                <a:solidFill>
                  <a:schemeClr val="accent1">
                    <a:lumMod val="50000"/>
                  </a:schemeClr>
                </a:solidFill>
              </a:endParaRPr>
            </a:p>
          </p:txBody>
        </p:sp>
        <p:sp>
          <p:nvSpPr>
            <p:cNvPr id="12" name="Oval 11"/>
            <p:cNvSpPr/>
            <p:nvPr/>
          </p:nvSpPr>
          <p:spPr>
            <a:xfrm>
              <a:off x="4121498" y="660399"/>
              <a:ext cx="3778599" cy="5446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TextBox 12"/>
            <p:cNvSpPr txBox="1"/>
            <p:nvPr/>
          </p:nvSpPr>
          <p:spPr>
            <a:xfrm>
              <a:off x="5014548" y="1120215"/>
              <a:ext cx="2133918" cy="369332"/>
            </a:xfrm>
            <a:prstGeom prst="rect">
              <a:avLst/>
            </a:prstGeom>
            <a:noFill/>
          </p:spPr>
          <p:txBody>
            <a:bodyPr wrap="none" rtlCol="0">
              <a:spAutoFit/>
            </a:bodyPr>
            <a:lstStyle/>
            <a:p>
              <a:r>
                <a:rPr lang="tr-TR" b="1" dirty="0" smtClean="0">
                  <a:solidFill>
                    <a:schemeClr val="accent1">
                      <a:lumMod val="50000"/>
                    </a:schemeClr>
                  </a:solidFill>
                </a:rPr>
                <a:t>Grafiksel Modeller</a:t>
              </a:r>
              <a:endParaRPr lang="tr-TR" b="1" dirty="0">
                <a:solidFill>
                  <a:schemeClr val="accent1">
                    <a:lumMod val="50000"/>
                  </a:schemeClr>
                </a:solidFill>
              </a:endParaRPr>
            </a:p>
          </p:txBody>
        </p:sp>
        <p:sp>
          <p:nvSpPr>
            <p:cNvPr id="14" name="TextBox 13"/>
            <p:cNvSpPr txBox="1"/>
            <p:nvPr/>
          </p:nvSpPr>
          <p:spPr>
            <a:xfrm>
              <a:off x="5330233" y="1987811"/>
              <a:ext cx="2117952" cy="369332"/>
            </a:xfrm>
            <a:prstGeom prst="rect">
              <a:avLst/>
            </a:prstGeom>
            <a:noFill/>
          </p:spPr>
          <p:txBody>
            <a:bodyPr wrap="none" rtlCol="0">
              <a:spAutoFit/>
            </a:bodyPr>
            <a:lstStyle/>
            <a:p>
              <a:r>
                <a:rPr lang="tr-TR" dirty="0" err="1" smtClean="0">
                  <a:solidFill>
                    <a:schemeClr val="accent1">
                      <a:lumMod val="50000"/>
                    </a:schemeClr>
                  </a:solidFill>
                </a:rPr>
                <a:t>Bayesçi</a:t>
              </a:r>
              <a:r>
                <a:rPr lang="tr-TR" dirty="0" smtClean="0">
                  <a:solidFill>
                    <a:schemeClr val="accent1">
                      <a:lumMod val="50000"/>
                    </a:schemeClr>
                  </a:solidFill>
                </a:rPr>
                <a:t> Kanı Ağları</a:t>
              </a:r>
              <a:endParaRPr lang="tr-TR" dirty="0">
                <a:solidFill>
                  <a:schemeClr val="accent1">
                    <a:lumMod val="50000"/>
                  </a:schemeClr>
                </a:solidFill>
              </a:endParaRPr>
            </a:p>
          </p:txBody>
        </p:sp>
        <p:sp>
          <p:nvSpPr>
            <p:cNvPr id="15" name="TextBox 14"/>
            <p:cNvSpPr txBox="1"/>
            <p:nvPr/>
          </p:nvSpPr>
          <p:spPr>
            <a:xfrm>
              <a:off x="5124018" y="2691918"/>
              <a:ext cx="2432345" cy="646331"/>
            </a:xfrm>
            <a:prstGeom prst="rect">
              <a:avLst/>
            </a:prstGeom>
            <a:noFill/>
          </p:spPr>
          <p:txBody>
            <a:bodyPr wrap="square" rtlCol="0">
              <a:spAutoFit/>
            </a:bodyPr>
            <a:lstStyle/>
            <a:p>
              <a:pPr algn="ctr"/>
              <a:r>
                <a:rPr lang="tr-TR" dirty="0" smtClean="0">
                  <a:solidFill>
                    <a:schemeClr val="accent1">
                      <a:lumMod val="50000"/>
                    </a:schemeClr>
                  </a:solidFill>
                </a:rPr>
                <a:t>İstatistiksel İlişkisel Öğrenme (SRL)</a:t>
              </a:r>
              <a:endParaRPr lang="tr-TR" dirty="0">
                <a:solidFill>
                  <a:schemeClr val="accent1">
                    <a:lumMod val="50000"/>
                  </a:schemeClr>
                </a:solidFill>
              </a:endParaRPr>
            </a:p>
          </p:txBody>
        </p:sp>
        <p:sp>
          <p:nvSpPr>
            <p:cNvPr id="16" name="TextBox 15"/>
            <p:cNvSpPr txBox="1"/>
            <p:nvPr/>
          </p:nvSpPr>
          <p:spPr>
            <a:xfrm>
              <a:off x="4900968" y="3429523"/>
              <a:ext cx="1596546" cy="461665"/>
            </a:xfrm>
            <a:prstGeom prst="rect">
              <a:avLst/>
            </a:prstGeom>
            <a:noFill/>
          </p:spPr>
          <p:txBody>
            <a:bodyPr wrap="square" rtlCol="0">
              <a:spAutoFit/>
            </a:bodyPr>
            <a:lstStyle/>
            <a:p>
              <a:pPr algn="ctr"/>
              <a:r>
                <a:rPr lang="tr-TR" sz="1200" dirty="0" smtClean="0">
                  <a:solidFill>
                    <a:schemeClr val="accent1">
                      <a:lumMod val="50000"/>
                    </a:schemeClr>
                  </a:solidFill>
                </a:rPr>
                <a:t>Koşullu Rastgele Alanlar (</a:t>
              </a:r>
              <a:r>
                <a:rPr lang="tr-TR" sz="1200" dirty="0" err="1" smtClean="0">
                  <a:solidFill>
                    <a:schemeClr val="accent1">
                      <a:lumMod val="50000"/>
                    </a:schemeClr>
                  </a:solidFill>
                </a:rPr>
                <a:t>CRF’ler</a:t>
              </a:r>
              <a:r>
                <a:rPr lang="tr-TR" sz="1200" dirty="0" smtClean="0">
                  <a:solidFill>
                    <a:schemeClr val="accent1">
                      <a:lumMod val="50000"/>
                    </a:schemeClr>
                  </a:solidFill>
                </a:rPr>
                <a:t>)</a:t>
              </a:r>
              <a:endParaRPr lang="tr-TR" sz="1200" dirty="0">
                <a:solidFill>
                  <a:schemeClr val="accent1">
                    <a:lumMod val="50000"/>
                  </a:schemeClr>
                </a:solidFill>
              </a:endParaRPr>
            </a:p>
          </p:txBody>
        </p:sp>
        <p:sp>
          <p:nvSpPr>
            <p:cNvPr id="17" name="TextBox 16"/>
            <p:cNvSpPr txBox="1"/>
            <p:nvPr/>
          </p:nvSpPr>
          <p:spPr>
            <a:xfrm>
              <a:off x="6366409" y="3450700"/>
              <a:ext cx="1596546" cy="461665"/>
            </a:xfrm>
            <a:prstGeom prst="rect">
              <a:avLst/>
            </a:prstGeom>
            <a:noFill/>
          </p:spPr>
          <p:txBody>
            <a:bodyPr wrap="square" rtlCol="0">
              <a:spAutoFit/>
            </a:bodyPr>
            <a:lstStyle/>
            <a:p>
              <a:pPr algn="ctr"/>
              <a:r>
                <a:rPr lang="tr-TR" sz="1200" dirty="0" smtClean="0">
                  <a:solidFill>
                    <a:schemeClr val="accent1">
                      <a:lumMod val="50000"/>
                    </a:schemeClr>
                  </a:solidFill>
                </a:rPr>
                <a:t>Hiyerarşik </a:t>
              </a:r>
              <a:r>
                <a:rPr lang="tr-TR" sz="1200" dirty="0" err="1" smtClean="0">
                  <a:solidFill>
                    <a:schemeClr val="accent1">
                      <a:lumMod val="50000"/>
                    </a:schemeClr>
                  </a:solidFill>
                </a:rPr>
                <a:t>Bayesçi</a:t>
              </a:r>
              <a:r>
                <a:rPr lang="tr-TR" sz="1200" dirty="0" smtClean="0">
                  <a:solidFill>
                    <a:schemeClr val="accent1">
                      <a:lumMod val="50000"/>
                    </a:schemeClr>
                  </a:solidFill>
                </a:rPr>
                <a:t> Ağlar (</a:t>
              </a:r>
              <a:r>
                <a:rPr lang="tr-TR" sz="1200" dirty="0" err="1" smtClean="0">
                  <a:solidFill>
                    <a:schemeClr val="accent1">
                      <a:lumMod val="50000"/>
                    </a:schemeClr>
                  </a:solidFill>
                </a:rPr>
                <a:t>HBN’ler</a:t>
              </a:r>
              <a:r>
                <a:rPr lang="tr-TR" sz="1200" dirty="0" smtClean="0">
                  <a:solidFill>
                    <a:schemeClr val="accent1">
                      <a:lumMod val="50000"/>
                    </a:schemeClr>
                  </a:solidFill>
                </a:rPr>
                <a:t>)</a:t>
              </a:r>
              <a:endParaRPr lang="tr-TR" sz="1200" dirty="0">
                <a:solidFill>
                  <a:schemeClr val="accent1">
                    <a:lumMod val="50000"/>
                  </a:schemeClr>
                </a:solidFill>
              </a:endParaRPr>
            </a:p>
          </p:txBody>
        </p:sp>
        <p:sp>
          <p:nvSpPr>
            <p:cNvPr id="18" name="TextBox 17"/>
            <p:cNvSpPr txBox="1"/>
            <p:nvPr/>
          </p:nvSpPr>
          <p:spPr>
            <a:xfrm>
              <a:off x="5545289" y="3954196"/>
              <a:ext cx="1596546" cy="461665"/>
            </a:xfrm>
            <a:prstGeom prst="rect">
              <a:avLst/>
            </a:prstGeom>
            <a:noFill/>
          </p:spPr>
          <p:txBody>
            <a:bodyPr wrap="square" rtlCol="0">
              <a:spAutoFit/>
            </a:bodyPr>
            <a:lstStyle/>
            <a:p>
              <a:pPr algn="ctr"/>
              <a:r>
                <a:rPr lang="tr-TR" sz="1200" dirty="0" err="1" smtClean="0">
                  <a:solidFill>
                    <a:schemeClr val="accent1">
                      <a:lumMod val="50000"/>
                    </a:schemeClr>
                  </a:solidFill>
                </a:rPr>
                <a:t>Markov</a:t>
              </a:r>
              <a:r>
                <a:rPr lang="tr-TR" sz="1200" dirty="0" smtClean="0">
                  <a:solidFill>
                    <a:schemeClr val="accent1">
                      <a:lumMod val="50000"/>
                    </a:schemeClr>
                  </a:solidFill>
                </a:rPr>
                <a:t> Mantık Ağları (</a:t>
              </a:r>
              <a:r>
                <a:rPr lang="tr-TR" sz="1200" dirty="0" err="1" smtClean="0">
                  <a:solidFill>
                    <a:schemeClr val="accent1">
                      <a:lumMod val="50000"/>
                    </a:schemeClr>
                  </a:solidFill>
                </a:rPr>
                <a:t>MLN’ler</a:t>
              </a:r>
              <a:r>
                <a:rPr lang="tr-TR" sz="1200" dirty="0" smtClean="0">
                  <a:solidFill>
                    <a:schemeClr val="accent1">
                      <a:lumMod val="50000"/>
                    </a:schemeClr>
                  </a:solidFill>
                </a:rPr>
                <a:t>)</a:t>
              </a:r>
              <a:endParaRPr lang="tr-TR" sz="1200" dirty="0">
                <a:solidFill>
                  <a:schemeClr val="accent1">
                    <a:lumMod val="50000"/>
                  </a:schemeClr>
                </a:solidFill>
              </a:endParaRPr>
            </a:p>
          </p:txBody>
        </p:sp>
        <p:sp>
          <p:nvSpPr>
            <p:cNvPr id="19" name="TextBox 18"/>
            <p:cNvSpPr txBox="1"/>
            <p:nvPr/>
          </p:nvSpPr>
          <p:spPr>
            <a:xfrm>
              <a:off x="5094932" y="4692608"/>
              <a:ext cx="2432345" cy="369332"/>
            </a:xfrm>
            <a:prstGeom prst="rect">
              <a:avLst/>
            </a:prstGeom>
            <a:noFill/>
          </p:spPr>
          <p:txBody>
            <a:bodyPr wrap="square" rtlCol="0">
              <a:spAutoFit/>
            </a:bodyPr>
            <a:lstStyle/>
            <a:p>
              <a:pPr algn="ctr"/>
              <a:r>
                <a:rPr lang="tr-TR" dirty="0" err="1" smtClean="0">
                  <a:solidFill>
                    <a:schemeClr val="accent1">
                      <a:lumMod val="50000"/>
                    </a:schemeClr>
                  </a:solidFill>
                </a:rPr>
                <a:t>Markov</a:t>
              </a:r>
              <a:r>
                <a:rPr lang="tr-TR" dirty="0" smtClean="0">
                  <a:solidFill>
                    <a:schemeClr val="accent1">
                      <a:lumMod val="50000"/>
                    </a:schemeClr>
                  </a:solidFill>
                </a:rPr>
                <a:t> Modelleri</a:t>
              </a:r>
              <a:endParaRPr lang="tr-TR" dirty="0">
                <a:solidFill>
                  <a:schemeClr val="accent1">
                    <a:lumMod val="50000"/>
                  </a:schemeClr>
                </a:solidFill>
              </a:endParaRPr>
            </a:p>
          </p:txBody>
        </p:sp>
        <p:sp>
          <p:nvSpPr>
            <p:cNvPr id="20" name="Oval 19"/>
            <p:cNvSpPr/>
            <p:nvPr/>
          </p:nvSpPr>
          <p:spPr>
            <a:xfrm>
              <a:off x="5093874" y="3892030"/>
              <a:ext cx="2432342" cy="1485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Oval 20"/>
            <p:cNvSpPr/>
            <p:nvPr/>
          </p:nvSpPr>
          <p:spPr>
            <a:xfrm>
              <a:off x="5068706" y="1622553"/>
              <a:ext cx="2571424" cy="18751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Oval 21"/>
            <p:cNvSpPr/>
            <p:nvPr/>
          </p:nvSpPr>
          <p:spPr>
            <a:xfrm>
              <a:off x="4914374" y="2442064"/>
              <a:ext cx="3004333" cy="20833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7276984" y="1424389"/>
              <a:ext cx="2526860" cy="26457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TextBox 23"/>
            <p:cNvSpPr txBox="1"/>
            <p:nvPr/>
          </p:nvSpPr>
          <p:spPr>
            <a:xfrm>
              <a:off x="7791664" y="1914316"/>
              <a:ext cx="1735758" cy="923330"/>
            </a:xfrm>
            <a:prstGeom prst="rect">
              <a:avLst/>
            </a:prstGeom>
            <a:noFill/>
          </p:spPr>
          <p:txBody>
            <a:bodyPr wrap="square" rtlCol="0">
              <a:spAutoFit/>
            </a:bodyPr>
            <a:lstStyle/>
            <a:p>
              <a:pPr algn="ctr"/>
              <a:r>
                <a:rPr lang="tr-TR" b="1" dirty="0" smtClean="0">
                  <a:solidFill>
                    <a:schemeClr val="accent1">
                      <a:lumMod val="50000"/>
                    </a:schemeClr>
                  </a:solidFill>
                </a:rPr>
                <a:t>Topluluk Öğrenmesi Yaklaşımları</a:t>
              </a:r>
              <a:endParaRPr lang="tr-TR" b="1" dirty="0">
                <a:solidFill>
                  <a:schemeClr val="accent1">
                    <a:lumMod val="50000"/>
                  </a:schemeClr>
                </a:solidFill>
              </a:endParaRPr>
            </a:p>
          </p:txBody>
        </p:sp>
        <p:sp>
          <p:nvSpPr>
            <p:cNvPr id="25" name="Oval 24"/>
            <p:cNvSpPr/>
            <p:nvPr/>
          </p:nvSpPr>
          <p:spPr>
            <a:xfrm>
              <a:off x="7276984" y="3127375"/>
              <a:ext cx="2526860" cy="26457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TextBox 25"/>
            <p:cNvSpPr txBox="1"/>
            <p:nvPr/>
          </p:nvSpPr>
          <p:spPr>
            <a:xfrm>
              <a:off x="7785636" y="4347822"/>
              <a:ext cx="1735758" cy="646331"/>
            </a:xfrm>
            <a:prstGeom prst="rect">
              <a:avLst/>
            </a:prstGeom>
            <a:noFill/>
          </p:spPr>
          <p:txBody>
            <a:bodyPr wrap="square" rtlCol="0">
              <a:spAutoFit/>
            </a:bodyPr>
            <a:lstStyle/>
            <a:p>
              <a:pPr algn="ctr"/>
              <a:r>
                <a:rPr lang="tr-TR" b="1" dirty="0" smtClean="0">
                  <a:solidFill>
                    <a:schemeClr val="accent1">
                      <a:lumMod val="50000"/>
                    </a:schemeClr>
                  </a:solidFill>
                </a:rPr>
                <a:t>Karar </a:t>
              </a:r>
            </a:p>
            <a:p>
              <a:pPr algn="ctr"/>
              <a:r>
                <a:rPr lang="tr-TR" b="1" dirty="0" smtClean="0">
                  <a:solidFill>
                    <a:schemeClr val="accent1">
                      <a:lumMod val="50000"/>
                    </a:schemeClr>
                  </a:solidFill>
                </a:rPr>
                <a:t>Ağaçları</a:t>
              </a:r>
              <a:endParaRPr lang="tr-TR" b="1" dirty="0">
                <a:solidFill>
                  <a:schemeClr val="accent1">
                    <a:lumMod val="50000"/>
                  </a:schemeClr>
                </a:solidFill>
              </a:endParaRPr>
            </a:p>
          </p:txBody>
        </p:sp>
        <p:sp>
          <p:nvSpPr>
            <p:cNvPr id="27" name="TextBox 26"/>
            <p:cNvSpPr txBox="1"/>
            <p:nvPr/>
          </p:nvSpPr>
          <p:spPr>
            <a:xfrm>
              <a:off x="7945307" y="3338249"/>
              <a:ext cx="1230534" cy="646331"/>
            </a:xfrm>
            <a:prstGeom prst="rect">
              <a:avLst/>
            </a:prstGeom>
            <a:noFill/>
          </p:spPr>
          <p:txBody>
            <a:bodyPr wrap="square" rtlCol="0">
              <a:spAutoFit/>
            </a:bodyPr>
            <a:lstStyle/>
            <a:p>
              <a:pPr algn="ctr"/>
              <a:r>
                <a:rPr lang="tr-TR" dirty="0" smtClean="0">
                  <a:solidFill>
                    <a:schemeClr val="accent1">
                      <a:lumMod val="50000"/>
                    </a:schemeClr>
                  </a:solidFill>
                </a:rPr>
                <a:t>Rastgele Orman </a:t>
              </a:r>
              <a:endParaRPr lang="tr-TR" dirty="0">
                <a:solidFill>
                  <a:schemeClr val="accent1">
                    <a:lumMod val="50000"/>
                  </a:schemeClr>
                </a:solidFill>
              </a:endParaRPr>
            </a:p>
          </p:txBody>
        </p:sp>
      </p:grpSp>
      <p:sp>
        <p:nvSpPr>
          <p:cNvPr id="29" name="TextBox 28"/>
          <p:cNvSpPr txBox="1"/>
          <p:nvPr/>
        </p:nvSpPr>
        <p:spPr>
          <a:xfrm>
            <a:off x="10160563" y="5870348"/>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40231071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198" y="351405"/>
            <a:ext cx="8596668" cy="1320800"/>
          </a:xfrm>
        </p:spPr>
        <p:txBody>
          <a:bodyPr/>
          <a:lstStyle/>
          <a:p>
            <a:r>
              <a:rPr lang="tr-TR" b="1" dirty="0" smtClean="0"/>
              <a:t>Mevcut Durum</a:t>
            </a:r>
            <a:endParaRPr lang="tr-TR" b="1" dirty="0"/>
          </a:p>
        </p:txBody>
      </p:sp>
      <p:grpSp>
        <p:nvGrpSpPr>
          <p:cNvPr id="28" name="Group 27"/>
          <p:cNvGrpSpPr/>
          <p:nvPr/>
        </p:nvGrpSpPr>
        <p:grpSpPr>
          <a:xfrm>
            <a:off x="301452" y="941752"/>
            <a:ext cx="8487511" cy="5446696"/>
            <a:chOff x="1316333" y="660399"/>
            <a:chExt cx="8487511" cy="5446696"/>
          </a:xfrm>
        </p:grpSpPr>
        <p:sp>
          <p:nvSpPr>
            <p:cNvPr id="4" name="Oval 3"/>
            <p:cNvSpPr/>
            <p:nvPr/>
          </p:nvSpPr>
          <p:spPr>
            <a:xfrm>
              <a:off x="2051748" y="1527977"/>
              <a:ext cx="2669721" cy="23349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316333" y="773723"/>
              <a:ext cx="3778599" cy="3251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316333" y="2855407"/>
              <a:ext cx="3778599" cy="3251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TextBox 6"/>
            <p:cNvSpPr txBox="1"/>
            <p:nvPr/>
          </p:nvSpPr>
          <p:spPr>
            <a:xfrm>
              <a:off x="2051748" y="1055057"/>
              <a:ext cx="2051139" cy="369332"/>
            </a:xfrm>
            <a:prstGeom prst="rect">
              <a:avLst/>
            </a:prstGeom>
            <a:noFill/>
          </p:spPr>
          <p:txBody>
            <a:bodyPr wrap="none" rtlCol="0">
              <a:spAutoFit/>
            </a:bodyPr>
            <a:lstStyle/>
            <a:p>
              <a:r>
                <a:rPr lang="tr-TR" b="1" dirty="0" smtClean="0">
                  <a:solidFill>
                    <a:schemeClr val="accent1">
                      <a:lumMod val="50000"/>
                    </a:schemeClr>
                  </a:solidFill>
                </a:rPr>
                <a:t>Yapay Sinir Ağları</a:t>
              </a:r>
              <a:endParaRPr lang="tr-TR" b="1" dirty="0">
                <a:solidFill>
                  <a:schemeClr val="accent1">
                    <a:lumMod val="50000"/>
                  </a:schemeClr>
                </a:solidFill>
              </a:endParaRPr>
            </a:p>
          </p:txBody>
        </p:sp>
        <p:sp>
          <p:nvSpPr>
            <p:cNvPr id="8" name="TextBox 7"/>
            <p:cNvSpPr txBox="1"/>
            <p:nvPr/>
          </p:nvSpPr>
          <p:spPr>
            <a:xfrm>
              <a:off x="2697868" y="2133601"/>
              <a:ext cx="1321259" cy="369332"/>
            </a:xfrm>
            <a:prstGeom prst="rect">
              <a:avLst/>
            </a:prstGeom>
            <a:noFill/>
          </p:spPr>
          <p:txBody>
            <a:bodyPr wrap="none" rtlCol="0">
              <a:spAutoFit/>
            </a:bodyPr>
            <a:lstStyle/>
            <a:p>
              <a:r>
                <a:rPr lang="tr-TR" dirty="0" smtClean="0">
                  <a:solidFill>
                    <a:schemeClr val="accent1">
                      <a:lumMod val="50000"/>
                    </a:schemeClr>
                  </a:solidFill>
                </a:rPr>
                <a:t>Derin Ağlar</a:t>
              </a:r>
              <a:endParaRPr lang="tr-TR" dirty="0">
                <a:solidFill>
                  <a:schemeClr val="accent1">
                    <a:lumMod val="50000"/>
                  </a:schemeClr>
                </a:solidFill>
              </a:endParaRPr>
            </a:p>
          </p:txBody>
        </p:sp>
        <p:sp>
          <p:nvSpPr>
            <p:cNvPr id="9" name="TextBox 8"/>
            <p:cNvSpPr txBox="1"/>
            <p:nvPr/>
          </p:nvSpPr>
          <p:spPr>
            <a:xfrm>
              <a:off x="1426328" y="4266282"/>
              <a:ext cx="1527887" cy="646331"/>
            </a:xfrm>
            <a:prstGeom prst="rect">
              <a:avLst/>
            </a:prstGeom>
            <a:noFill/>
          </p:spPr>
          <p:txBody>
            <a:bodyPr wrap="square" rtlCol="0">
              <a:spAutoFit/>
            </a:bodyPr>
            <a:lstStyle/>
            <a:p>
              <a:r>
                <a:rPr lang="tr-TR" b="1" dirty="0" smtClean="0">
                  <a:solidFill>
                    <a:schemeClr val="accent1">
                      <a:lumMod val="50000"/>
                    </a:schemeClr>
                  </a:solidFill>
                </a:rPr>
                <a:t>İstatistiksel Yöntemler</a:t>
              </a:r>
              <a:endParaRPr lang="tr-TR" b="1" dirty="0">
                <a:solidFill>
                  <a:schemeClr val="accent1">
                    <a:lumMod val="50000"/>
                  </a:schemeClr>
                </a:solidFill>
              </a:endParaRPr>
            </a:p>
          </p:txBody>
        </p:sp>
        <p:sp>
          <p:nvSpPr>
            <p:cNvPr id="10" name="TextBox 9"/>
            <p:cNvSpPr txBox="1"/>
            <p:nvPr/>
          </p:nvSpPr>
          <p:spPr>
            <a:xfrm>
              <a:off x="3767595" y="4070140"/>
              <a:ext cx="1879578" cy="923330"/>
            </a:xfrm>
            <a:prstGeom prst="rect">
              <a:avLst/>
            </a:prstGeom>
            <a:noFill/>
          </p:spPr>
          <p:txBody>
            <a:bodyPr wrap="square" rtlCol="0">
              <a:spAutoFit/>
            </a:bodyPr>
            <a:lstStyle/>
            <a:p>
              <a:r>
                <a:rPr lang="tr-TR" dirty="0" smtClean="0">
                  <a:solidFill>
                    <a:schemeClr val="accent1">
                      <a:lumMod val="50000"/>
                    </a:schemeClr>
                  </a:solidFill>
                </a:rPr>
                <a:t>Ve-Veya Gramerleri (</a:t>
              </a:r>
              <a:r>
                <a:rPr lang="tr-TR" dirty="0" err="1" smtClean="0">
                  <a:solidFill>
                    <a:schemeClr val="accent1">
                      <a:lumMod val="50000"/>
                    </a:schemeClr>
                  </a:solidFill>
                </a:rPr>
                <a:t>AOG’ler</a:t>
              </a:r>
              <a:r>
                <a:rPr lang="tr-TR" dirty="0" smtClean="0">
                  <a:solidFill>
                    <a:schemeClr val="accent1">
                      <a:lumMod val="50000"/>
                    </a:schemeClr>
                  </a:solidFill>
                </a:rPr>
                <a:t>)</a:t>
              </a:r>
              <a:endParaRPr lang="tr-TR" dirty="0">
                <a:solidFill>
                  <a:schemeClr val="accent1">
                    <a:lumMod val="50000"/>
                  </a:schemeClr>
                </a:solidFill>
              </a:endParaRPr>
            </a:p>
          </p:txBody>
        </p:sp>
        <p:sp>
          <p:nvSpPr>
            <p:cNvPr id="11" name="TextBox 10"/>
            <p:cNvSpPr txBox="1"/>
            <p:nvPr/>
          </p:nvSpPr>
          <p:spPr>
            <a:xfrm>
              <a:off x="2861063" y="5068105"/>
              <a:ext cx="1879578" cy="646331"/>
            </a:xfrm>
            <a:prstGeom prst="rect">
              <a:avLst/>
            </a:prstGeom>
            <a:noFill/>
          </p:spPr>
          <p:txBody>
            <a:bodyPr wrap="square" rtlCol="0">
              <a:spAutoFit/>
            </a:bodyPr>
            <a:lstStyle/>
            <a:p>
              <a:r>
                <a:rPr lang="tr-TR" dirty="0" smtClean="0">
                  <a:solidFill>
                    <a:schemeClr val="accent1">
                      <a:lumMod val="50000"/>
                    </a:schemeClr>
                  </a:solidFill>
                </a:rPr>
                <a:t>Destek Vektör Makinesi (SVM)</a:t>
              </a:r>
              <a:endParaRPr lang="tr-TR" dirty="0">
                <a:solidFill>
                  <a:schemeClr val="accent1">
                    <a:lumMod val="50000"/>
                  </a:schemeClr>
                </a:solidFill>
              </a:endParaRPr>
            </a:p>
          </p:txBody>
        </p:sp>
        <p:sp>
          <p:nvSpPr>
            <p:cNvPr id="12" name="Oval 11"/>
            <p:cNvSpPr/>
            <p:nvPr/>
          </p:nvSpPr>
          <p:spPr>
            <a:xfrm>
              <a:off x="4121498" y="660399"/>
              <a:ext cx="3778599" cy="5446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TextBox 12"/>
            <p:cNvSpPr txBox="1"/>
            <p:nvPr/>
          </p:nvSpPr>
          <p:spPr>
            <a:xfrm>
              <a:off x="5014548" y="1120215"/>
              <a:ext cx="2133918" cy="369332"/>
            </a:xfrm>
            <a:prstGeom prst="rect">
              <a:avLst/>
            </a:prstGeom>
            <a:noFill/>
          </p:spPr>
          <p:txBody>
            <a:bodyPr wrap="none" rtlCol="0">
              <a:spAutoFit/>
            </a:bodyPr>
            <a:lstStyle/>
            <a:p>
              <a:r>
                <a:rPr lang="tr-TR" b="1" dirty="0" smtClean="0">
                  <a:solidFill>
                    <a:schemeClr val="accent1">
                      <a:lumMod val="50000"/>
                    </a:schemeClr>
                  </a:solidFill>
                </a:rPr>
                <a:t>Grafiksel Modeller</a:t>
              </a:r>
              <a:endParaRPr lang="tr-TR" b="1" dirty="0">
                <a:solidFill>
                  <a:schemeClr val="accent1">
                    <a:lumMod val="50000"/>
                  </a:schemeClr>
                </a:solidFill>
              </a:endParaRPr>
            </a:p>
          </p:txBody>
        </p:sp>
        <p:sp>
          <p:nvSpPr>
            <p:cNvPr id="14" name="TextBox 13"/>
            <p:cNvSpPr txBox="1"/>
            <p:nvPr/>
          </p:nvSpPr>
          <p:spPr>
            <a:xfrm>
              <a:off x="5330233" y="1987811"/>
              <a:ext cx="2117952" cy="369332"/>
            </a:xfrm>
            <a:prstGeom prst="rect">
              <a:avLst/>
            </a:prstGeom>
            <a:noFill/>
          </p:spPr>
          <p:txBody>
            <a:bodyPr wrap="none" rtlCol="0">
              <a:spAutoFit/>
            </a:bodyPr>
            <a:lstStyle/>
            <a:p>
              <a:r>
                <a:rPr lang="tr-TR" dirty="0" err="1" smtClean="0">
                  <a:solidFill>
                    <a:schemeClr val="accent1">
                      <a:lumMod val="50000"/>
                    </a:schemeClr>
                  </a:solidFill>
                </a:rPr>
                <a:t>Bayesçi</a:t>
              </a:r>
              <a:r>
                <a:rPr lang="tr-TR" dirty="0" smtClean="0">
                  <a:solidFill>
                    <a:schemeClr val="accent1">
                      <a:lumMod val="50000"/>
                    </a:schemeClr>
                  </a:solidFill>
                </a:rPr>
                <a:t> Kanı Ağları</a:t>
              </a:r>
              <a:endParaRPr lang="tr-TR" dirty="0">
                <a:solidFill>
                  <a:schemeClr val="accent1">
                    <a:lumMod val="50000"/>
                  </a:schemeClr>
                </a:solidFill>
              </a:endParaRPr>
            </a:p>
          </p:txBody>
        </p:sp>
        <p:sp>
          <p:nvSpPr>
            <p:cNvPr id="15" name="TextBox 14"/>
            <p:cNvSpPr txBox="1"/>
            <p:nvPr/>
          </p:nvSpPr>
          <p:spPr>
            <a:xfrm>
              <a:off x="5124018" y="2691918"/>
              <a:ext cx="2432345" cy="646331"/>
            </a:xfrm>
            <a:prstGeom prst="rect">
              <a:avLst/>
            </a:prstGeom>
            <a:noFill/>
          </p:spPr>
          <p:txBody>
            <a:bodyPr wrap="square" rtlCol="0">
              <a:spAutoFit/>
            </a:bodyPr>
            <a:lstStyle/>
            <a:p>
              <a:pPr algn="ctr"/>
              <a:r>
                <a:rPr lang="tr-TR" dirty="0" smtClean="0">
                  <a:solidFill>
                    <a:schemeClr val="accent1">
                      <a:lumMod val="50000"/>
                    </a:schemeClr>
                  </a:solidFill>
                </a:rPr>
                <a:t>İstatistiksel İlişkisel Öğrenme (SRL)</a:t>
              </a:r>
              <a:endParaRPr lang="tr-TR" dirty="0">
                <a:solidFill>
                  <a:schemeClr val="accent1">
                    <a:lumMod val="50000"/>
                  </a:schemeClr>
                </a:solidFill>
              </a:endParaRPr>
            </a:p>
          </p:txBody>
        </p:sp>
        <p:sp>
          <p:nvSpPr>
            <p:cNvPr id="16" name="TextBox 15"/>
            <p:cNvSpPr txBox="1"/>
            <p:nvPr/>
          </p:nvSpPr>
          <p:spPr>
            <a:xfrm>
              <a:off x="4900968" y="3429523"/>
              <a:ext cx="1596546" cy="461665"/>
            </a:xfrm>
            <a:prstGeom prst="rect">
              <a:avLst/>
            </a:prstGeom>
            <a:noFill/>
          </p:spPr>
          <p:txBody>
            <a:bodyPr wrap="square" rtlCol="0">
              <a:spAutoFit/>
            </a:bodyPr>
            <a:lstStyle/>
            <a:p>
              <a:pPr algn="ctr"/>
              <a:r>
                <a:rPr lang="tr-TR" sz="1200" dirty="0" smtClean="0">
                  <a:solidFill>
                    <a:schemeClr val="accent1">
                      <a:lumMod val="50000"/>
                    </a:schemeClr>
                  </a:solidFill>
                </a:rPr>
                <a:t>Koşullu Rastgele Alanlar (</a:t>
              </a:r>
              <a:r>
                <a:rPr lang="tr-TR" sz="1200" dirty="0" err="1" smtClean="0">
                  <a:solidFill>
                    <a:schemeClr val="accent1">
                      <a:lumMod val="50000"/>
                    </a:schemeClr>
                  </a:solidFill>
                </a:rPr>
                <a:t>CRF’ler</a:t>
              </a:r>
              <a:r>
                <a:rPr lang="tr-TR" sz="1200" dirty="0" smtClean="0">
                  <a:solidFill>
                    <a:schemeClr val="accent1">
                      <a:lumMod val="50000"/>
                    </a:schemeClr>
                  </a:solidFill>
                </a:rPr>
                <a:t>)</a:t>
              </a:r>
              <a:endParaRPr lang="tr-TR" sz="1200" dirty="0">
                <a:solidFill>
                  <a:schemeClr val="accent1">
                    <a:lumMod val="50000"/>
                  </a:schemeClr>
                </a:solidFill>
              </a:endParaRPr>
            </a:p>
          </p:txBody>
        </p:sp>
        <p:sp>
          <p:nvSpPr>
            <p:cNvPr id="17" name="TextBox 16"/>
            <p:cNvSpPr txBox="1"/>
            <p:nvPr/>
          </p:nvSpPr>
          <p:spPr>
            <a:xfrm>
              <a:off x="6366409" y="3450700"/>
              <a:ext cx="1596546" cy="461665"/>
            </a:xfrm>
            <a:prstGeom prst="rect">
              <a:avLst/>
            </a:prstGeom>
            <a:noFill/>
          </p:spPr>
          <p:txBody>
            <a:bodyPr wrap="square" rtlCol="0">
              <a:spAutoFit/>
            </a:bodyPr>
            <a:lstStyle/>
            <a:p>
              <a:pPr algn="ctr"/>
              <a:r>
                <a:rPr lang="tr-TR" sz="1200" dirty="0" smtClean="0">
                  <a:solidFill>
                    <a:schemeClr val="accent1">
                      <a:lumMod val="50000"/>
                    </a:schemeClr>
                  </a:solidFill>
                </a:rPr>
                <a:t>Hiyerarşik </a:t>
              </a:r>
              <a:r>
                <a:rPr lang="tr-TR" sz="1200" dirty="0" err="1" smtClean="0">
                  <a:solidFill>
                    <a:schemeClr val="accent1">
                      <a:lumMod val="50000"/>
                    </a:schemeClr>
                  </a:solidFill>
                </a:rPr>
                <a:t>Bayesçi</a:t>
              </a:r>
              <a:r>
                <a:rPr lang="tr-TR" sz="1200" dirty="0" smtClean="0">
                  <a:solidFill>
                    <a:schemeClr val="accent1">
                      <a:lumMod val="50000"/>
                    </a:schemeClr>
                  </a:solidFill>
                </a:rPr>
                <a:t> Ağlar (</a:t>
              </a:r>
              <a:r>
                <a:rPr lang="tr-TR" sz="1200" dirty="0" err="1" smtClean="0">
                  <a:solidFill>
                    <a:schemeClr val="accent1">
                      <a:lumMod val="50000"/>
                    </a:schemeClr>
                  </a:solidFill>
                </a:rPr>
                <a:t>HBN’ler</a:t>
              </a:r>
              <a:r>
                <a:rPr lang="tr-TR" sz="1200" dirty="0" smtClean="0">
                  <a:solidFill>
                    <a:schemeClr val="accent1">
                      <a:lumMod val="50000"/>
                    </a:schemeClr>
                  </a:solidFill>
                </a:rPr>
                <a:t>)</a:t>
              </a:r>
              <a:endParaRPr lang="tr-TR" sz="1200" dirty="0">
                <a:solidFill>
                  <a:schemeClr val="accent1">
                    <a:lumMod val="50000"/>
                  </a:schemeClr>
                </a:solidFill>
              </a:endParaRPr>
            </a:p>
          </p:txBody>
        </p:sp>
        <p:sp>
          <p:nvSpPr>
            <p:cNvPr id="18" name="TextBox 17"/>
            <p:cNvSpPr txBox="1"/>
            <p:nvPr/>
          </p:nvSpPr>
          <p:spPr>
            <a:xfrm>
              <a:off x="5545289" y="3954196"/>
              <a:ext cx="1596546" cy="461665"/>
            </a:xfrm>
            <a:prstGeom prst="rect">
              <a:avLst/>
            </a:prstGeom>
            <a:noFill/>
          </p:spPr>
          <p:txBody>
            <a:bodyPr wrap="square" rtlCol="0">
              <a:spAutoFit/>
            </a:bodyPr>
            <a:lstStyle/>
            <a:p>
              <a:pPr algn="ctr"/>
              <a:r>
                <a:rPr lang="tr-TR" sz="1200" dirty="0" err="1" smtClean="0">
                  <a:solidFill>
                    <a:schemeClr val="accent1">
                      <a:lumMod val="50000"/>
                    </a:schemeClr>
                  </a:solidFill>
                </a:rPr>
                <a:t>Markov</a:t>
              </a:r>
              <a:r>
                <a:rPr lang="tr-TR" sz="1200" dirty="0" smtClean="0">
                  <a:solidFill>
                    <a:schemeClr val="accent1">
                      <a:lumMod val="50000"/>
                    </a:schemeClr>
                  </a:solidFill>
                </a:rPr>
                <a:t> Mantık Ağları (</a:t>
              </a:r>
              <a:r>
                <a:rPr lang="tr-TR" sz="1200" dirty="0" err="1" smtClean="0">
                  <a:solidFill>
                    <a:schemeClr val="accent1">
                      <a:lumMod val="50000"/>
                    </a:schemeClr>
                  </a:solidFill>
                </a:rPr>
                <a:t>MLN’ler</a:t>
              </a:r>
              <a:r>
                <a:rPr lang="tr-TR" sz="1200" dirty="0" smtClean="0">
                  <a:solidFill>
                    <a:schemeClr val="accent1">
                      <a:lumMod val="50000"/>
                    </a:schemeClr>
                  </a:solidFill>
                </a:rPr>
                <a:t>)</a:t>
              </a:r>
              <a:endParaRPr lang="tr-TR" sz="1200" dirty="0">
                <a:solidFill>
                  <a:schemeClr val="accent1">
                    <a:lumMod val="50000"/>
                  </a:schemeClr>
                </a:solidFill>
              </a:endParaRPr>
            </a:p>
          </p:txBody>
        </p:sp>
        <p:sp>
          <p:nvSpPr>
            <p:cNvPr id="19" name="TextBox 18"/>
            <p:cNvSpPr txBox="1"/>
            <p:nvPr/>
          </p:nvSpPr>
          <p:spPr>
            <a:xfrm>
              <a:off x="5094932" y="4692608"/>
              <a:ext cx="2432345" cy="369332"/>
            </a:xfrm>
            <a:prstGeom prst="rect">
              <a:avLst/>
            </a:prstGeom>
            <a:noFill/>
          </p:spPr>
          <p:txBody>
            <a:bodyPr wrap="square" rtlCol="0">
              <a:spAutoFit/>
            </a:bodyPr>
            <a:lstStyle/>
            <a:p>
              <a:pPr algn="ctr"/>
              <a:r>
                <a:rPr lang="tr-TR" dirty="0" err="1" smtClean="0">
                  <a:solidFill>
                    <a:schemeClr val="accent1">
                      <a:lumMod val="50000"/>
                    </a:schemeClr>
                  </a:solidFill>
                </a:rPr>
                <a:t>Markov</a:t>
              </a:r>
              <a:r>
                <a:rPr lang="tr-TR" dirty="0" smtClean="0">
                  <a:solidFill>
                    <a:schemeClr val="accent1">
                      <a:lumMod val="50000"/>
                    </a:schemeClr>
                  </a:solidFill>
                </a:rPr>
                <a:t> Modelleri</a:t>
              </a:r>
              <a:endParaRPr lang="tr-TR" dirty="0">
                <a:solidFill>
                  <a:schemeClr val="accent1">
                    <a:lumMod val="50000"/>
                  </a:schemeClr>
                </a:solidFill>
              </a:endParaRPr>
            </a:p>
          </p:txBody>
        </p:sp>
        <p:sp>
          <p:nvSpPr>
            <p:cNvPr id="20" name="Oval 19"/>
            <p:cNvSpPr/>
            <p:nvPr/>
          </p:nvSpPr>
          <p:spPr>
            <a:xfrm>
              <a:off x="5093874" y="3892030"/>
              <a:ext cx="2432342" cy="1485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Oval 20"/>
            <p:cNvSpPr/>
            <p:nvPr/>
          </p:nvSpPr>
          <p:spPr>
            <a:xfrm>
              <a:off x="5068706" y="1622553"/>
              <a:ext cx="2571424" cy="18751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Oval 21"/>
            <p:cNvSpPr/>
            <p:nvPr/>
          </p:nvSpPr>
          <p:spPr>
            <a:xfrm>
              <a:off x="4914374" y="2442064"/>
              <a:ext cx="3004333" cy="20833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7276984" y="1424389"/>
              <a:ext cx="2526860" cy="26457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TextBox 23"/>
            <p:cNvSpPr txBox="1"/>
            <p:nvPr/>
          </p:nvSpPr>
          <p:spPr>
            <a:xfrm>
              <a:off x="7791664" y="1914316"/>
              <a:ext cx="1735758" cy="923330"/>
            </a:xfrm>
            <a:prstGeom prst="rect">
              <a:avLst/>
            </a:prstGeom>
            <a:noFill/>
          </p:spPr>
          <p:txBody>
            <a:bodyPr wrap="square" rtlCol="0">
              <a:spAutoFit/>
            </a:bodyPr>
            <a:lstStyle/>
            <a:p>
              <a:pPr algn="ctr"/>
              <a:r>
                <a:rPr lang="tr-TR" b="1" dirty="0" smtClean="0">
                  <a:solidFill>
                    <a:schemeClr val="accent1">
                      <a:lumMod val="50000"/>
                    </a:schemeClr>
                  </a:solidFill>
                </a:rPr>
                <a:t>Topluluk Öğrenmesi Yaklaşımları</a:t>
              </a:r>
              <a:endParaRPr lang="tr-TR" b="1" dirty="0">
                <a:solidFill>
                  <a:schemeClr val="accent1">
                    <a:lumMod val="50000"/>
                  </a:schemeClr>
                </a:solidFill>
              </a:endParaRPr>
            </a:p>
          </p:txBody>
        </p:sp>
        <p:sp>
          <p:nvSpPr>
            <p:cNvPr id="25" name="Oval 24"/>
            <p:cNvSpPr/>
            <p:nvPr/>
          </p:nvSpPr>
          <p:spPr>
            <a:xfrm>
              <a:off x="7276984" y="3127375"/>
              <a:ext cx="2526860" cy="26457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TextBox 25"/>
            <p:cNvSpPr txBox="1"/>
            <p:nvPr/>
          </p:nvSpPr>
          <p:spPr>
            <a:xfrm>
              <a:off x="7785636" y="4347822"/>
              <a:ext cx="1735758" cy="646331"/>
            </a:xfrm>
            <a:prstGeom prst="rect">
              <a:avLst/>
            </a:prstGeom>
            <a:noFill/>
          </p:spPr>
          <p:txBody>
            <a:bodyPr wrap="square" rtlCol="0">
              <a:spAutoFit/>
            </a:bodyPr>
            <a:lstStyle/>
            <a:p>
              <a:pPr algn="ctr"/>
              <a:r>
                <a:rPr lang="tr-TR" b="1" dirty="0" smtClean="0">
                  <a:solidFill>
                    <a:schemeClr val="accent1">
                      <a:lumMod val="50000"/>
                    </a:schemeClr>
                  </a:solidFill>
                </a:rPr>
                <a:t>Karar </a:t>
              </a:r>
            </a:p>
            <a:p>
              <a:pPr algn="ctr"/>
              <a:r>
                <a:rPr lang="tr-TR" b="1" dirty="0" smtClean="0">
                  <a:solidFill>
                    <a:schemeClr val="accent1">
                      <a:lumMod val="50000"/>
                    </a:schemeClr>
                  </a:solidFill>
                </a:rPr>
                <a:t>Ağaçları</a:t>
              </a:r>
              <a:endParaRPr lang="tr-TR" b="1" dirty="0">
                <a:solidFill>
                  <a:schemeClr val="accent1">
                    <a:lumMod val="50000"/>
                  </a:schemeClr>
                </a:solidFill>
              </a:endParaRPr>
            </a:p>
          </p:txBody>
        </p:sp>
        <p:sp>
          <p:nvSpPr>
            <p:cNvPr id="27" name="TextBox 26"/>
            <p:cNvSpPr txBox="1"/>
            <p:nvPr/>
          </p:nvSpPr>
          <p:spPr>
            <a:xfrm>
              <a:off x="7945307" y="3338249"/>
              <a:ext cx="1230534" cy="646331"/>
            </a:xfrm>
            <a:prstGeom prst="rect">
              <a:avLst/>
            </a:prstGeom>
            <a:noFill/>
          </p:spPr>
          <p:txBody>
            <a:bodyPr wrap="square" rtlCol="0">
              <a:spAutoFit/>
            </a:bodyPr>
            <a:lstStyle/>
            <a:p>
              <a:pPr algn="ctr"/>
              <a:r>
                <a:rPr lang="tr-TR" dirty="0" smtClean="0">
                  <a:solidFill>
                    <a:schemeClr val="accent1">
                      <a:lumMod val="50000"/>
                    </a:schemeClr>
                  </a:solidFill>
                </a:rPr>
                <a:t>Rastgele Orman </a:t>
              </a:r>
              <a:endParaRPr lang="tr-TR" dirty="0">
                <a:solidFill>
                  <a:schemeClr val="accent1">
                    <a:lumMod val="50000"/>
                  </a:schemeClr>
                </a:solidFill>
              </a:endParaRPr>
            </a:p>
          </p:txBody>
        </p:sp>
      </p:grpSp>
      <p:sp>
        <p:nvSpPr>
          <p:cNvPr id="3" name="Rectangle 2"/>
          <p:cNvSpPr/>
          <p:nvPr/>
        </p:nvSpPr>
        <p:spPr>
          <a:xfrm>
            <a:off x="8924112" y="506186"/>
            <a:ext cx="3150867" cy="299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0" name="Straight Arrow Connector 29"/>
          <p:cNvCxnSpPr/>
          <p:nvPr/>
        </p:nvCxnSpPr>
        <p:spPr>
          <a:xfrm>
            <a:off x="9250136" y="3143250"/>
            <a:ext cx="2604407" cy="16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9240088" y="793820"/>
            <a:ext cx="18709" cy="23557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16200000">
            <a:off x="7618213" y="1663582"/>
            <a:ext cx="2859244" cy="307777"/>
          </a:xfrm>
          <a:prstGeom prst="rect">
            <a:avLst/>
          </a:prstGeom>
          <a:noFill/>
        </p:spPr>
        <p:txBody>
          <a:bodyPr wrap="none" rtlCol="0">
            <a:spAutoFit/>
          </a:bodyPr>
          <a:lstStyle/>
          <a:p>
            <a:r>
              <a:rPr lang="tr-TR" sz="1400" dirty="0" smtClean="0"/>
              <a:t>Kestirim/Sınıflandırma Doğruluğu</a:t>
            </a:r>
            <a:endParaRPr lang="tr-TR" sz="1400" dirty="0"/>
          </a:p>
        </p:txBody>
      </p:sp>
      <p:sp>
        <p:nvSpPr>
          <p:cNvPr id="35" name="TextBox 34"/>
          <p:cNvSpPr txBox="1"/>
          <p:nvPr/>
        </p:nvSpPr>
        <p:spPr>
          <a:xfrm>
            <a:off x="9831550" y="3172026"/>
            <a:ext cx="1378904" cy="307777"/>
          </a:xfrm>
          <a:prstGeom prst="rect">
            <a:avLst/>
          </a:prstGeom>
          <a:noFill/>
        </p:spPr>
        <p:txBody>
          <a:bodyPr wrap="none" rtlCol="0">
            <a:spAutoFit/>
          </a:bodyPr>
          <a:lstStyle/>
          <a:p>
            <a:r>
              <a:rPr lang="tr-TR" sz="1400" dirty="0" err="1" smtClean="0"/>
              <a:t>Açıklanabilirlik</a:t>
            </a:r>
            <a:endParaRPr lang="tr-TR" sz="1400" dirty="0"/>
          </a:p>
        </p:txBody>
      </p:sp>
      <p:sp>
        <p:nvSpPr>
          <p:cNvPr id="36" name="Oval 35"/>
          <p:cNvSpPr/>
          <p:nvPr/>
        </p:nvSpPr>
        <p:spPr>
          <a:xfrm>
            <a:off x="10791930" y="2414954"/>
            <a:ext cx="20096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8" name="Straight Arrow Connector 37"/>
          <p:cNvCxnSpPr>
            <a:endCxn id="36" idx="3"/>
          </p:cNvCxnSpPr>
          <p:nvPr/>
        </p:nvCxnSpPr>
        <p:spPr>
          <a:xfrm flipV="1">
            <a:off x="7961393" y="2572576"/>
            <a:ext cx="2859968" cy="22982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10024623" y="1983204"/>
            <a:ext cx="20096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41" name="Straight Arrow Connector 40"/>
          <p:cNvCxnSpPr/>
          <p:nvPr/>
        </p:nvCxnSpPr>
        <p:spPr>
          <a:xfrm flipV="1">
            <a:off x="6275509" y="2099176"/>
            <a:ext cx="3749114" cy="3546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9723913" y="1694470"/>
            <a:ext cx="20096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5" name="Oval 44"/>
          <p:cNvSpPr/>
          <p:nvPr/>
        </p:nvSpPr>
        <p:spPr>
          <a:xfrm>
            <a:off x="9723913" y="1383616"/>
            <a:ext cx="20096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6" name="Oval 45"/>
          <p:cNvSpPr/>
          <p:nvPr/>
        </p:nvSpPr>
        <p:spPr>
          <a:xfrm>
            <a:off x="9378831" y="1055076"/>
            <a:ext cx="20096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47" name="Straight Arrow Connector 46"/>
          <p:cNvCxnSpPr>
            <a:endCxn id="44" idx="3"/>
          </p:cNvCxnSpPr>
          <p:nvPr/>
        </p:nvCxnSpPr>
        <p:spPr>
          <a:xfrm flipV="1">
            <a:off x="3414171" y="1852092"/>
            <a:ext cx="6339173" cy="376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8017857" y="1517424"/>
            <a:ext cx="1689632" cy="2204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8" idx="3"/>
            <a:endCxn id="46" idx="2"/>
          </p:cNvCxnSpPr>
          <p:nvPr/>
        </p:nvCxnSpPr>
        <p:spPr>
          <a:xfrm flipV="1">
            <a:off x="3004246" y="1147409"/>
            <a:ext cx="6374585" cy="14522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61461" y="6157614"/>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4090914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864" y="827734"/>
            <a:ext cx="8596668" cy="1320800"/>
          </a:xfrm>
        </p:spPr>
        <p:txBody>
          <a:bodyPr/>
          <a:lstStyle/>
          <a:p>
            <a:r>
              <a:rPr lang="tr-TR" dirty="0" smtClean="0"/>
              <a:t>Bilgi Piramidi Üzerinden Bir Açıklama</a:t>
            </a:r>
            <a:endParaRPr lang="tr-TR" dirty="0"/>
          </a:p>
        </p:txBody>
      </p:sp>
      <p:graphicFrame>
        <p:nvGraphicFramePr>
          <p:cNvPr id="4" name="Content Placeholder 3"/>
          <p:cNvGraphicFramePr>
            <a:graphicFrameLocks noGrp="1"/>
          </p:cNvGraphicFramePr>
          <p:nvPr>
            <p:ph idx="1"/>
          </p:nvPr>
        </p:nvGraphicFramePr>
        <p:xfrm>
          <a:off x="677864" y="1559380"/>
          <a:ext cx="4882016" cy="44826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etin kutusu 2"/>
          <p:cNvSpPr txBox="1"/>
          <p:nvPr/>
        </p:nvSpPr>
        <p:spPr>
          <a:xfrm>
            <a:off x="5312330" y="5015735"/>
            <a:ext cx="4284634" cy="707886"/>
          </a:xfrm>
          <a:prstGeom prst="rect">
            <a:avLst/>
          </a:prstGeom>
          <a:noFill/>
        </p:spPr>
        <p:txBody>
          <a:bodyPr wrap="none" rtlCol="0">
            <a:spAutoFit/>
          </a:bodyPr>
          <a:lstStyle/>
          <a:p>
            <a:r>
              <a:rPr lang="tr-TR" sz="2000" dirty="0"/>
              <a:t>252.144.122.355 IP Numaralı Trafik </a:t>
            </a:r>
          </a:p>
          <a:p>
            <a:r>
              <a:rPr lang="tr-TR" sz="2000" dirty="0"/>
              <a:t>Lambası: Kırmızı </a:t>
            </a:r>
            <a:r>
              <a:rPr lang="tr-TR" sz="2000" dirty="0" smtClean="0"/>
              <a:t>(</a:t>
            </a:r>
            <a:r>
              <a:rPr lang="tr-TR" sz="2000" dirty="0"/>
              <a:t>HAM)</a:t>
            </a:r>
          </a:p>
        </p:txBody>
      </p:sp>
      <p:sp>
        <p:nvSpPr>
          <p:cNvPr id="6" name="Metin kutusu 3"/>
          <p:cNvSpPr txBox="1"/>
          <p:nvPr/>
        </p:nvSpPr>
        <p:spPr>
          <a:xfrm>
            <a:off x="4760859" y="3851051"/>
            <a:ext cx="5393804" cy="1015663"/>
          </a:xfrm>
          <a:prstGeom prst="rect">
            <a:avLst/>
          </a:prstGeom>
          <a:noFill/>
        </p:spPr>
        <p:txBody>
          <a:bodyPr wrap="square" rtlCol="0">
            <a:spAutoFit/>
          </a:bodyPr>
          <a:lstStyle/>
          <a:p>
            <a:r>
              <a:rPr lang="tr-TR" sz="2000" dirty="0"/>
              <a:t>Cumhuriyet Caddesi ve Atatürk Bulvarı </a:t>
            </a:r>
            <a:r>
              <a:rPr lang="tr-TR" sz="2000" dirty="0" err="1"/>
              <a:t>kesişimindeki</a:t>
            </a:r>
            <a:r>
              <a:rPr lang="tr-TR" sz="2000" dirty="0"/>
              <a:t> güney-kuzey doğrultusundaki trafik lambası kırmızı (ANLAM)</a:t>
            </a:r>
          </a:p>
        </p:txBody>
      </p:sp>
      <p:sp>
        <p:nvSpPr>
          <p:cNvPr id="7" name="Metin kutusu 4"/>
          <p:cNvSpPr txBox="1"/>
          <p:nvPr/>
        </p:nvSpPr>
        <p:spPr>
          <a:xfrm>
            <a:off x="4226367" y="3040133"/>
            <a:ext cx="6042595" cy="707886"/>
          </a:xfrm>
          <a:prstGeom prst="rect">
            <a:avLst/>
          </a:prstGeom>
          <a:noFill/>
        </p:spPr>
        <p:txBody>
          <a:bodyPr wrap="square" rtlCol="0">
            <a:spAutoFit/>
          </a:bodyPr>
          <a:lstStyle/>
          <a:p>
            <a:r>
              <a:rPr lang="tr-TR" sz="2000" dirty="0"/>
              <a:t>Benim gittiğim yöndeki trafik lambası kırmızı (BAĞLAM)</a:t>
            </a:r>
          </a:p>
        </p:txBody>
      </p:sp>
      <p:sp>
        <p:nvSpPr>
          <p:cNvPr id="8" name="Metin kutusu 6"/>
          <p:cNvSpPr txBox="1"/>
          <p:nvPr/>
        </p:nvSpPr>
        <p:spPr>
          <a:xfrm>
            <a:off x="3948782" y="1719333"/>
            <a:ext cx="3916457" cy="707886"/>
          </a:xfrm>
          <a:prstGeom prst="rect">
            <a:avLst/>
          </a:prstGeom>
          <a:noFill/>
        </p:spPr>
        <p:txBody>
          <a:bodyPr wrap="none" rtlCol="0">
            <a:spAutoFit/>
          </a:bodyPr>
          <a:lstStyle/>
          <a:p>
            <a:r>
              <a:rPr lang="tr-TR" sz="2000" dirty="0"/>
              <a:t>Kullandığım aracı durdurmalıyım</a:t>
            </a:r>
          </a:p>
          <a:p>
            <a:r>
              <a:rPr lang="tr-TR" sz="2000" dirty="0" smtClean="0"/>
              <a:t>(KARAR / UYGULAMA)</a:t>
            </a:r>
            <a:endParaRPr lang="tr-TR" sz="2000" dirty="0"/>
          </a:p>
        </p:txBody>
      </p:sp>
      <p:sp>
        <p:nvSpPr>
          <p:cNvPr id="9" name="10 Metin kutusu"/>
          <p:cNvSpPr txBox="1"/>
          <p:nvPr/>
        </p:nvSpPr>
        <p:spPr>
          <a:xfrm>
            <a:off x="8179066" y="5349422"/>
            <a:ext cx="810735" cy="523220"/>
          </a:xfrm>
          <a:prstGeom prst="rect">
            <a:avLst/>
          </a:prstGeom>
          <a:noFill/>
        </p:spPr>
        <p:txBody>
          <a:bodyPr wrap="none" rtlCol="0">
            <a:spAutoFit/>
          </a:bodyPr>
          <a:lstStyle/>
          <a:p>
            <a:r>
              <a:rPr lang="tr-TR" sz="2800" dirty="0" smtClean="0">
                <a:solidFill>
                  <a:srgbClr val="FF0000"/>
                </a:solidFill>
              </a:rPr>
              <a:t>Veri</a:t>
            </a:r>
            <a:endParaRPr lang="tr-TR" sz="2800" dirty="0">
              <a:solidFill>
                <a:srgbClr val="FF0000"/>
              </a:solidFill>
            </a:endParaRPr>
          </a:p>
        </p:txBody>
      </p:sp>
      <p:sp>
        <p:nvSpPr>
          <p:cNvPr id="12" name="13 Metin kutusu"/>
          <p:cNvSpPr txBox="1"/>
          <p:nvPr/>
        </p:nvSpPr>
        <p:spPr>
          <a:xfrm>
            <a:off x="6652836" y="2071679"/>
            <a:ext cx="2258952" cy="830997"/>
          </a:xfrm>
          <a:prstGeom prst="rect">
            <a:avLst/>
          </a:prstGeom>
          <a:noFill/>
        </p:spPr>
        <p:txBody>
          <a:bodyPr wrap="none" rtlCol="0">
            <a:spAutoFit/>
          </a:bodyPr>
          <a:lstStyle/>
          <a:p>
            <a:r>
              <a:rPr lang="tr-TR" sz="2400" dirty="0" smtClean="0">
                <a:solidFill>
                  <a:srgbClr val="FF0000"/>
                </a:solidFill>
              </a:rPr>
              <a:t>Bilgelik, İrfan, </a:t>
            </a:r>
          </a:p>
          <a:p>
            <a:r>
              <a:rPr lang="tr-TR" sz="2400" dirty="0" smtClean="0">
                <a:solidFill>
                  <a:srgbClr val="FF0000"/>
                </a:solidFill>
              </a:rPr>
              <a:t>‘Hikmet’</a:t>
            </a:r>
            <a:endParaRPr lang="tr-TR" sz="2400" dirty="0">
              <a:solidFill>
                <a:srgbClr val="FF0000"/>
              </a:solidFill>
            </a:endParaRPr>
          </a:p>
        </p:txBody>
      </p:sp>
      <p:sp>
        <p:nvSpPr>
          <p:cNvPr id="13" name="10 Metin kutusu"/>
          <p:cNvSpPr txBox="1"/>
          <p:nvPr/>
        </p:nvSpPr>
        <p:spPr>
          <a:xfrm>
            <a:off x="8346845" y="4443852"/>
            <a:ext cx="1691489" cy="523220"/>
          </a:xfrm>
          <a:prstGeom prst="rect">
            <a:avLst/>
          </a:prstGeom>
          <a:noFill/>
        </p:spPr>
        <p:txBody>
          <a:bodyPr wrap="none" rtlCol="0">
            <a:spAutoFit/>
          </a:bodyPr>
          <a:lstStyle/>
          <a:p>
            <a:r>
              <a:rPr lang="tr-TR" sz="2800" dirty="0" smtClean="0">
                <a:solidFill>
                  <a:srgbClr val="FF0000"/>
                </a:solidFill>
              </a:rPr>
              <a:t>Malumat?</a:t>
            </a:r>
            <a:endParaRPr lang="tr-TR" sz="2800" dirty="0">
              <a:solidFill>
                <a:srgbClr val="FF0000"/>
              </a:solidFill>
            </a:endParaRPr>
          </a:p>
        </p:txBody>
      </p:sp>
      <p:sp>
        <p:nvSpPr>
          <p:cNvPr id="14" name="10 Metin kutusu"/>
          <p:cNvSpPr txBox="1"/>
          <p:nvPr/>
        </p:nvSpPr>
        <p:spPr>
          <a:xfrm>
            <a:off x="8346844" y="3292785"/>
            <a:ext cx="1010213" cy="523220"/>
          </a:xfrm>
          <a:prstGeom prst="rect">
            <a:avLst/>
          </a:prstGeom>
          <a:noFill/>
        </p:spPr>
        <p:txBody>
          <a:bodyPr wrap="none" rtlCol="0">
            <a:spAutoFit/>
          </a:bodyPr>
          <a:lstStyle/>
          <a:p>
            <a:r>
              <a:rPr lang="tr-TR" sz="2800" dirty="0" smtClean="0">
                <a:solidFill>
                  <a:srgbClr val="FF0000"/>
                </a:solidFill>
              </a:rPr>
              <a:t>Bilgi?</a:t>
            </a:r>
            <a:endParaRPr lang="tr-TR" sz="2800" dirty="0">
              <a:solidFill>
                <a:srgbClr val="FF0000"/>
              </a:solidFill>
            </a:endParaRPr>
          </a:p>
        </p:txBody>
      </p:sp>
      <p:sp>
        <p:nvSpPr>
          <p:cNvPr id="15" name="TextBox 14"/>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42577941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43148" y="382968"/>
            <a:ext cx="8596668" cy="1320800"/>
          </a:xfrm>
        </p:spPr>
        <p:txBody>
          <a:bodyPr/>
          <a:lstStyle/>
          <a:p>
            <a:r>
              <a:rPr lang="tr-TR" b="1" dirty="0" smtClean="0"/>
              <a:t>Yapılması Gereken</a:t>
            </a:r>
            <a:endParaRPr lang="tr-TR" b="1" dirty="0"/>
          </a:p>
        </p:txBody>
      </p:sp>
      <p:grpSp>
        <p:nvGrpSpPr>
          <p:cNvPr id="28" name="Group 27"/>
          <p:cNvGrpSpPr/>
          <p:nvPr/>
        </p:nvGrpSpPr>
        <p:grpSpPr>
          <a:xfrm>
            <a:off x="301452" y="941752"/>
            <a:ext cx="8487511" cy="5446696"/>
            <a:chOff x="1316333" y="660399"/>
            <a:chExt cx="8487511" cy="5446696"/>
          </a:xfrm>
        </p:grpSpPr>
        <p:sp>
          <p:nvSpPr>
            <p:cNvPr id="4" name="Oval 3"/>
            <p:cNvSpPr/>
            <p:nvPr/>
          </p:nvSpPr>
          <p:spPr>
            <a:xfrm>
              <a:off x="2051748" y="1527977"/>
              <a:ext cx="2669721" cy="23349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316333" y="773723"/>
              <a:ext cx="3778599" cy="3251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316333" y="2855407"/>
              <a:ext cx="3778599" cy="3251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TextBox 6"/>
            <p:cNvSpPr txBox="1"/>
            <p:nvPr/>
          </p:nvSpPr>
          <p:spPr>
            <a:xfrm>
              <a:off x="2051748" y="1055057"/>
              <a:ext cx="2051139" cy="369332"/>
            </a:xfrm>
            <a:prstGeom prst="rect">
              <a:avLst/>
            </a:prstGeom>
            <a:noFill/>
          </p:spPr>
          <p:txBody>
            <a:bodyPr wrap="none" rtlCol="0">
              <a:spAutoFit/>
            </a:bodyPr>
            <a:lstStyle/>
            <a:p>
              <a:r>
                <a:rPr lang="tr-TR" b="1" dirty="0" smtClean="0">
                  <a:solidFill>
                    <a:schemeClr val="accent1">
                      <a:lumMod val="50000"/>
                    </a:schemeClr>
                  </a:solidFill>
                </a:rPr>
                <a:t>Yapay Sinir Ağları</a:t>
              </a:r>
              <a:endParaRPr lang="tr-TR" b="1" dirty="0">
                <a:solidFill>
                  <a:schemeClr val="accent1">
                    <a:lumMod val="50000"/>
                  </a:schemeClr>
                </a:solidFill>
              </a:endParaRPr>
            </a:p>
          </p:txBody>
        </p:sp>
        <p:sp>
          <p:nvSpPr>
            <p:cNvPr id="8" name="TextBox 7"/>
            <p:cNvSpPr txBox="1"/>
            <p:nvPr/>
          </p:nvSpPr>
          <p:spPr>
            <a:xfrm>
              <a:off x="2808399" y="1812056"/>
              <a:ext cx="1321259" cy="923330"/>
            </a:xfrm>
            <a:prstGeom prst="rect">
              <a:avLst/>
            </a:prstGeom>
            <a:noFill/>
          </p:spPr>
          <p:txBody>
            <a:bodyPr wrap="none" rtlCol="0">
              <a:spAutoFit/>
            </a:bodyPr>
            <a:lstStyle/>
            <a:p>
              <a:pPr algn="ctr"/>
              <a:r>
                <a:rPr lang="tr-TR" dirty="0" smtClean="0">
                  <a:solidFill>
                    <a:srgbClr val="FF0000"/>
                  </a:solidFill>
                </a:rPr>
                <a:t>Açıklama </a:t>
              </a:r>
            </a:p>
            <a:p>
              <a:pPr algn="ctr"/>
              <a:r>
                <a:rPr lang="tr-TR" dirty="0" err="1" smtClean="0">
                  <a:solidFill>
                    <a:srgbClr val="FF0000"/>
                  </a:solidFill>
                </a:rPr>
                <a:t>Arayüzlü</a:t>
              </a:r>
              <a:endParaRPr lang="tr-TR" dirty="0" smtClean="0">
                <a:solidFill>
                  <a:srgbClr val="FF0000"/>
                </a:solidFill>
              </a:endParaRPr>
            </a:p>
            <a:p>
              <a:pPr algn="ctr"/>
              <a:r>
                <a:rPr lang="tr-TR" dirty="0" smtClean="0">
                  <a:solidFill>
                    <a:srgbClr val="FF0000"/>
                  </a:solidFill>
                </a:rPr>
                <a:t>Derin Ağlar</a:t>
              </a:r>
              <a:endParaRPr lang="tr-TR" dirty="0">
                <a:solidFill>
                  <a:srgbClr val="FF0000"/>
                </a:solidFill>
              </a:endParaRPr>
            </a:p>
          </p:txBody>
        </p:sp>
        <p:sp>
          <p:nvSpPr>
            <p:cNvPr id="9" name="TextBox 8"/>
            <p:cNvSpPr txBox="1"/>
            <p:nvPr/>
          </p:nvSpPr>
          <p:spPr>
            <a:xfrm>
              <a:off x="1426328" y="4266282"/>
              <a:ext cx="1527887" cy="646331"/>
            </a:xfrm>
            <a:prstGeom prst="rect">
              <a:avLst/>
            </a:prstGeom>
            <a:noFill/>
          </p:spPr>
          <p:txBody>
            <a:bodyPr wrap="square" rtlCol="0">
              <a:spAutoFit/>
            </a:bodyPr>
            <a:lstStyle/>
            <a:p>
              <a:r>
                <a:rPr lang="tr-TR" b="1" dirty="0" smtClean="0">
                  <a:solidFill>
                    <a:schemeClr val="accent1">
                      <a:lumMod val="50000"/>
                    </a:schemeClr>
                  </a:solidFill>
                </a:rPr>
                <a:t>İstatistiksel Yöntemler</a:t>
              </a:r>
              <a:endParaRPr lang="tr-TR" b="1" dirty="0">
                <a:solidFill>
                  <a:schemeClr val="accent1">
                    <a:lumMod val="50000"/>
                  </a:schemeClr>
                </a:solidFill>
              </a:endParaRPr>
            </a:p>
          </p:txBody>
        </p:sp>
        <p:sp>
          <p:nvSpPr>
            <p:cNvPr id="10" name="TextBox 9"/>
            <p:cNvSpPr txBox="1"/>
            <p:nvPr/>
          </p:nvSpPr>
          <p:spPr>
            <a:xfrm>
              <a:off x="3767595" y="4070140"/>
              <a:ext cx="1879578" cy="923330"/>
            </a:xfrm>
            <a:prstGeom prst="rect">
              <a:avLst/>
            </a:prstGeom>
            <a:noFill/>
          </p:spPr>
          <p:txBody>
            <a:bodyPr wrap="square" rtlCol="0">
              <a:spAutoFit/>
            </a:bodyPr>
            <a:lstStyle/>
            <a:p>
              <a:r>
                <a:rPr lang="tr-TR" dirty="0" smtClean="0">
                  <a:solidFill>
                    <a:schemeClr val="accent1">
                      <a:lumMod val="50000"/>
                    </a:schemeClr>
                  </a:solidFill>
                </a:rPr>
                <a:t>Ve-Veya Gramerleri (</a:t>
              </a:r>
              <a:r>
                <a:rPr lang="tr-TR" dirty="0" err="1" smtClean="0">
                  <a:solidFill>
                    <a:schemeClr val="accent1">
                      <a:lumMod val="50000"/>
                    </a:schemeClr>
                  </a:solidFill>
                </a:rPr>
                <a:t>AOG’ler</a:t>
              </a:r>
              <a:r>
                <a:rPr lang="tr-TR" dirty="0" smtClean="0">
                  <a:solidFill>
                    <a:schemeClr val="accent1">
                      <a:lumMod val="50000"/>
                    </a:schemeClr>
                  </a:solidFill>
                </a:rPr>
                <a:t>)</a:t>
              </a:r>
              <a:endParaRPr lang="tr-TR" dirty="0">
                <a:solidFill>
                  <a:schemeClr val="accent1">
                    <a:lumMod val="50000"/>
                  </a:schemeClr>
                </a:solidFill>
              </a:endParaRPr>
            </a:p>
          </p:txBody>
        </p:sp>
        <p:sp>
          <p:nvSpPr>
            <p:cNvPr id="11" name="TextBox 10"/>
            <p:cNvSpPr txBox="1"/>
            <p:nvPr/>
          </p:nvSpPr>
          <p:spPr>
            <a:xfrm>
              <a:off x="2861063" y="5068105"/>
              <a:ext cx="1879578" cy="646331"/>
            </a:xfrm>
            <a:prstGeom prst="rect">
              <a:avLst/>
            </a:prstGeom>
            <a:noFill/>
          </p:spPr>
          <p:txBody>
            <a:bodyPr wrap="square" rtlCol="0">
              <a:spAutoFit/>
            </a:bodyPr>
            <a:lstStyle/>
            <a:p>
              <a:r>
                <a:rPr lang="tr-TR" dirty="0" smtClean="0">
                  <a:solidFill>
                    <a:schemeClr val="accent1">
                      <a:lumMod val="50000"/>
                    </a:schemeClr>
                  </a:solidFill>
                </a:rPr>
                <a:t>Destek Vektör Makinesi (SVM)</a:t>
              </a:r>
              <a:endParaRPr lang="tr-TR" dirty="0">
                <a:solidFill>
                  <a:schemeClr val="accent1">
                    <a:lumMod val="50000"/>
                  </a:schemeClr>
                </a:solidFill>
              </a:endParaRPr>
            </a:p>
          </p:txBody>
        </p:sp>
        <p:sp>
          <p:nvSpPr>
            <p:cNvPr id="12" name="Oval 11"/>
            <p:cNvSpPr/>
            <p:nvPr/>
          </p:nvSpPr>
          <p:spPr>
            <a:xfrm>
              <a:off x="4121498" y="660399"/>
              <a:ext cx="3778599" cy="5446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TextBox 12"/>
            <p:cNvSpPr txBox="1"/>
            <p:nvPr/>
          </p:nvSpPr>
          <p:spPr>
            <a:xfrm>
              <a:off x="5014548" y="1120215"/>
              <a:ext cx="2133918" cy="369332"/>
            </a:xfrm>
            <a:prstGeom prst="rect">
              <a:avLst/>
            </a:prstGeom>
            <a:noFill/>
          </p:spPr>
          <p:txBody>
            <a:bodyPr wrap="none" rtlCol="0">
              <a:spAutoFit/>
            </a:bodyPr>
            <a:lstStyle/>
            <a:p>
              <a:r>
                <a:rPr lang="tr-TR" b="1" dirty="0" smtClean="0">
                  <a:solidFill>
                    <a:schemeClr val="accent1">
                      <a:lumMod val="50000"/>
                    </a:schemeClr>
                  </a:solidFill>
                </a:rPr>
                <a:t>Grafiksel Modeller</a:t>
              </a:r>
              <a:endParaRPr lang="tr-TR" b="1" dirty="0">
                <a:solidFill>
                  <a:schemeClr val="accent1">
                    <a:lumMod val="50000"/>
                  </a:schemeClr>
                </a:solidFill>
              </a:endParaRPr>
            </a:p>
          </p:txBody>
        </p:sp>
        <p:sp>
          <p:nvSpPr>
            <p:cNvPr id="14" name="TextBox 13"/>
            <p:cNvSpPr txBox="1"/>
            <p:nvPr/>
          </p:nvSpPr>
          <p:spPr>
            <a:xfrm>
              <a:off x="5330233" y="1987811"/>
              <a:ext cx="2117952" cy="369332"/>
            </a:xfrm>
            <a:prstGeom prst="rect">
              <a:avLst/>
            </a:prstGeom>
            <a:noFill/>
          </p:spPr>
          <p:txBody>
            <a:bodyPr wrap="none" rtlCol="0">
              <a:spAutoFit/>
            </a:bodyPr>
            <a:lstStyle/>
            <a:p>
              <a:r>
                <a:rPr lang="tr-TR" dirty="0" err="1" smtClean="0">
                  <a:solidFill>
                    <a:schemeClr val="accent1">
                      <a:lumMod val="50000"/>
                    </a:schemeClr>
                  </a:solidFill>
                </a:rPr>
                <a:t>Bayesçi</a:t>
              </a:r>
              <a:r>
                <a:rPr lang="tr-TR" dirty="0" smtClean="0">
                  <a:solidFill>
                    <a:schemeClr val="accent1">
                      <a:lumMod val="50000"/>
                    </a:schemeClr>
                  </a:solidFill>
                </a:rPr>
                <a:t> Kanı Ağları</a:t>
              </a:r>
              <a:endParaRPr lang="tr-TR" dirty="0">
                <a:solidFill>
                  <a:schemeClr val="accent1">
                    <a:lumMod val="50000"/>
                  </a:schemeClr>
                </a:solidFill>
              </a:endParaRPr>
            </a:p>
          </p:txBody>
        </p:sp>
        <p:sp>
          <p:nvSpPr>
            <p:cNvPr id="15" name="TextBox 14"/>
            <p:cNvSpPr txBox="1"/>
            <p:nvPr/>
          </p:nvSpPr>
          <p:spPr>
            <a:xfrm>
              <a:off x="5124018" y="2691918"/>
              <a:ext cx="2432345" cy="646331"/>
            </a:xfrm>
            <a:prstGeom prst="rect">
              <a:avLst/>
            </a:prstGeom>
            <a:noFill/>
          </p:spPr>
          <p:txBody>
            <a:bodyPr wrap="square" rtlCol="0">
              <a:spAutoFit/>
            </a:bodyPr>
            <a:lstStyle/>
            <a:p>
              <a:pPr algn="ctr"/>
              <a:r>
                <a:rPr lang="tr-TR" dirty="0" smtClean="0">
                  <a:solidFill>
                    <a:schemeClr val="accent1">
                      <a:lumMod val="50000"/>
                    </a:schemeClr>
                  </a:solidFill>
                </a:rPr>
                <a:t>İstatistiksel İlişkisel Öğrenme (SRL)</a:t>
              </a:r>
              <a:endParaRPr lang="tr-TR" dirty="0">
                <a:solidFill>
                  <a:schemeClr val="accent1">
                    <a:lumMod val="50000"/>
                  </a:schemeClr>
                </a:solidFill>
              </a:endParaRPr>
            </a:p>
          </p:txBody>
        </p:sp>
        <p:sp>
          <p:nvSpPr>
            <p:cNvPr id="16" name="TextBox 15"/>
            <p:cNvSpPr txBox="1"/>
            <p:nvPr/>
          </p:nvSpPr>
          <p:spPr>
            <a:xfrm>
              <a:off x="4900968" y="3429523"/>
              <a:ext cx="1596546" cy="461665"/>
            </a:xfrm>
            <a:prstGeom prst="rect">
              <a:avLst/>
            </a:prstGeom>
            <a:noFill/>
          </p:spPr>
          <p:txBody>
            <a:bodyPr wrap="square" rtlCol="0">
              <a:spAutoFit/>
            </a:bodyPr>
            <a:lstStyle/>
            <a:p>
              <a:pPr algn="ctr"/>
              <a:r>
                <a:rPr lang="tr-TR" sz="1200" dirty="0" smtClean="0">
                  <a:solidFill>
                    <a:schemeClr val="accent1">
                      <a:lumMod val="50000"/>
                    </a:schemeClr>
                  </a:solidFill>
                </a:rPr>
                <a:t>Koşullu Rastgele Alanlar (</a:t>
              </a:r>
              <a:r>
                <a:rPr lang="tr-TR" sz="1200" dirty="0" err="1" smtClean="0">
                  <a:solidFill>
                    <a:schemeClr val="accent1">
                      <a:lumMod val="50000"/>
                    </a:schemeClr>
                  </a:solidFill>
                </a:rPr>
                <a:t>CRF’ler</a:t>
              </a:r>
              <a:r>
                <a:rPr lang="tr-TR" sz="1200" dirty="0" smtClean="0">
                  <a:solidFill>
                    <a:schemeClr val="accent1">
                      <a:lumMod val="50000"/>
                    </a:schemeClr>
                  </a:solidFill>
                </a:rPr>
                <a:t>)</a:t>
              </a:r>
              <a:endParaRPr lang="tr-TR" sz="1200" dirty="0">
                <a:solidFill>
                  <a:schemeClr val="accent1">
                    <a:lumMod val="50000"/>
                  </a:schemeClr>
                </a:solidFill>
              </a:endParaRPr>
            </a:p>
          </p:txBody>
        </p:sp>
        <p:sp>
          <p:nvSpPr>
            <p:cNvPr id="17" name="TextBox 16"/>
            <p:cNvSpPr txBox="1"/>
            <p:nvPr/>
          </p:nvSpPr>
          <p:spPr>
            <a:xfrm>
              <a:off x="6366409" y="3450700"/>
              <a:ext cx="1596546" cy="461665"/>
            </a:xfrm>
            <a:prstGeom prst="rect">
              <a:avLst/>
            </a:prstGeom>
            <a:noFill/>
          </p:spPr>
          <p:txBody>
            <a:bodyPr wrap="square" rtlCol="0">
              <a:spAutoFit/>
            </a:bodyPr>
            <a:lstStyle/>
            <a:p>
              <a:pPr algn="ctr"/>
              <a:r>
                <a:rPr lang="tr-TR" sz="1200" dirty="0" smtClean="0">
                  <a:solidFill>
                    <a:schemeClr val="accent1">
                      <a:lumMod val="50000"/>
                    </a:schemeClr>
                  </a:solidFill>
                </a:rPr>
                <a:t>Hiyerarşik </a:t>
              </a:r>
              <a:r>
                <a:rPr lang="tr-TR" sz="1200" dirty="0" err="1" smtClean="0">
                  <a:solidFill>
                    <a:schemeClr val="accent1">
                      <a:lumMod val="50000"/>
                    </a:schemeClr>
                  </a:solidFill>
                </a:rPr>
                <a:t>Bayesçi</a:t>
              </a:r>
              <a:r>
                <a:rPr lang="tr-TR" sz="1200" dirty="0" smtClean="0">
                  <a:solidFill>
                    <a:schemeClr val="accent1">
                      <a:lumMod val="50000"/>
                    </a:schemeClr>
                  </a:solidFill>
                </a:rPr>
                <a:t> Ağlar (</a:t>
              </a:r>
              <a:r>
                <a:rPr lang="tr-TR" sz="1200" dirty="0" err="1" smtClean="0">
                  <a:solidFill>
                    <a:schemeClr val="accent1">
                      <a:lumMod val="50000"/>
                    </a:schemeClr>
                  </a:solidFill>
                </a:rPr>
                <a:t>HBN’ler</a:t>
              </a:r>
              <a:r>
                <a:rPr lang="tr-TR" sz="1200" dirty="0" smtClean="0">
                  <a:solidFill>
                    <a:schemeClr val="accent1">
                      <a:lumMod val="50000"/>
                    </a:schemeClr>
                  </a:solidFill>
                </a:rPr>
                <a:t>)</a:t>
              </a:r>
              <a:endParaRPr lang="tr-TR" sz="1200" dirty="0">
                <a:solidFill>
                  <a:schemeClr val="accent1">
                    <a:lumMod val="50000"/>
                  </a:schemeClr>
                </a:solidFill>
              </a:endParaRPr>
            </a:p>
          </p:txBody>
        </p:sp>
        <p:sp>
          <p:nvSpPr>
            <p:cNvPr id="18" name="TextBox 17"/>
            <p:cNvSpPr txBox="1"/>
            <p:nvPr/>
          </p:nvSpPr>
          <p:spPr>
            <a:xfrm>
              <a:off x="5545289" y="3954196"/>
              <a:ext cx="1596546" cy="461665"/>
            </a:xfrm>
            <a:prstGeom prst="rect">
              <a:avLst/>
            </a:prstGeom>
            <a:noFill/>
          </p:spPr>
          <p:txBody>
            <a:bodyPr wrap="square" rtlCol="0">
              <a:spAutoFit/>
            </a:bodyPr>
            <a:lstStyle/>
            <a:p>
              <a:pPr algn="ctr"/>
              <a:r>
                <a:rPr lang="tr-TR" sz="1200" dirty="0" err="1" smtClean="0">
                  <a:solidFill>
                    <a:schemeClr val="accent1">
                      <a:lumMod val="50000"/>
                    </a:schemeClr>
                  </a:solidFill>
                </a:rPr>
                <a:t>Markov</a:t>
              </a:r>
              <a:r>
                <a:rPr lang="tr-TR" sz="1200" dirty="0" smtClean="0">
                  <a:solidFill>
                    <a:schemeClr val="accent1">
                      <a:lumMod val="50000"/>
                    </a:schemeClr>
                  </a:solidFill>
                </a:rPr>
                <a:t> Mantık Ağları (</a:t>
              </a:r>
              <a:r>
                <a:rPr lang="tr-TR" sz="1200" dirty="0" err="1" smtClean="0">
                  <a:solidFill>
                    <a:schemeClr val="accent1">
                      <a:lumMod val="50000"/>
                    </a:schemeClr>
                  </a:solidFill>
                </a:rPr>
                <a:t>MLN’ler</a:t>
              </a:r>
              <a:r>
                <a:rPr lang="tr-TR" sz="1200" dirty="0" smtClean="0">
                  <a:solidFill>
                    <a:schemeClr val="accent1">
                      <a:lumMod val="50000"/>
                    </a:schemeClr>
                  </a:solidFill>
                </a:rPr>
                <a:t>)</a:t>
              </a:r>
              <a:endParaRPr lang="tr-TR" sz="1200" dirty="0">
                <a:solidFill>
                  <a:schemeClr val="accent1">
                    <a:lumMod val="50000"/>
                  </a:schemeClr>
                </a:solidFill>
              </a:endParaRPr>
            </a:p>
          </p:txBody>
        </p:sp>
        <p:sp>
          <p:nvSpPr>
            <p:cNvPr id="19" name="TextBox 18"/>
            <p:cNvSpPr txBox="1"/>
            <p:nvPr/>
          </p:nvSpPr>
          <p:spPr>
            <a:xfrm>
              <a:off x="5094932" y="4692608"/>
              <a:ext cx="2432345" cy="369332"/>
            </a:xfrm>
            <a:prstGeom prst="rect">
              <a:avLst/>
            </a:prstGeom>
            <a:noFill/>
          </p:spPr>
          <p:txBody>
            <a:bodyPr wrap="square" rtlCol="0">
              <a:spAutoFit/>
            </a:bodyPr>
            <a:lstStyle/>
            <a:p>
              <a:pPr algn="ctr"/>
              <a:r>
                <a:rPr lang="tr-TR" dirty="0" err="1" smtClean="0">
                  <a:solidFill>
                    <a:schemeClr val="accent1">
                      <a:lumMod val="50000"/>
                    </a:schemeClr>
                  </a:solidFill>
                </a:rPr>
                <a:t>Markov</a:t>
              </a:r>
              <a:r>
                <a:rPr lang="tr-TR" dirty="0" smtClean="0">
                  <a:solidFill>
                    <a:schemeClr val="accent1">
                      <a:lumMod val="50000"/>
                    </a:schemeClr>
                  </a:solidFill>
                </a:rPr>
                <a:t> Modelleri</a:t>
              </a:r>
              <a:endParaRPr lang="tr-TR" dirty="0">
                <a:solidFill>
                  <a:schemeClr val="accent1">
                    <a:lumMod val="50000"/>
                  </a:schemeClr>
                </a:solidFill>
              </a:endParaRPr>
            </a:p>
          </p:txBody>
        </p:sp>
        <p:sp>
          <p:nvSpPr>
            <p:cNvPr id="20" name="Oval 19"/>
            <p:cNvSpPr/>
            <p:nvPr/>
          </p:nvSpPr>
          <p:spPr>
            <a:xfrm>
              <a:off x="5093874" y="3892030"/>
              <a:ext cx="2432342" cy="1485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Oval 20"/>
            <p:cNvSpPr/>
            <p:nvPr/>
          </p:nvSpPr>
          <p:spPr>
            <a:xfrm>
              <a:off x="5068706" y="1622553"/>
              <a:ext cx="2571424" cy="18751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Oval 21"/>
            <p:cNvSpPr/>
            <p:nvPr/>
          </p:nvSpPr>
          <p:spPr>
            <a:xfrm>
              <a:off x="4914374" y="2442064"/>
              <a:ext cx="3004333" cy="20833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7276984" y="1424389"/>
              <a:ext cx="2526860" cy="26457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TextBox 23"/>
            <p:cNvSpPr txBox="1"/>
            <p:nvPr/>
          </p:nvSpPr>
          <p:spPr>
            <a:xfrm>
              <a:off x="7791664" y="1914316"/>
              <a:ext cx="1735758" cy="923330"/>
            </a:xfrm>
            <a:prstGeom prst="rect">
              <a:avLst/>
            </a:prstGeom>
            <a:noFill/>
          </p:spPr>
          <p:txBody>
            <a:bodyPr wrap="square" rtlCol="0">
              <a:spAutoFit/>
            </a:bodyPr>
            <a:lstStyle/>
            <a:p>
              <a:pPr algn="ctr"/>
              <a:r>
                <a:rPr lang="tr-TR" b="1" dirty="0" smtClean="0">
                  <a:solidFill>
                    <a:schemeClr val="accent1">
                      <a:lumMod val="50000"/>
                    </a:schemeClr>
                  </a:solidFill>
                </a:rPr>
                <a:t>Topluluk Öğrenmesi Yaklaşımları</a:t>
              </a:r>
              <a:endParaRPr lang="tr-TR" b="1" dirty="0">
                <a:solidFill>
                  <a:schemeClr val="accent1">
                    <a:lumMod val="50000"/>
                  </a:schemeClr>
                </a:solidFill>
              </a:endParaRPr>
            </a:p>
          </p:txBody>
        </p:sp>
        <p:sp>
          <p:nvSpPr>
            <p:cNvPr id="25" name="Oval 24"/>
            <p:cNvSpPr/>
            <p:nvPr/>
          </p:nvSpPr>
          <p:spPr>
            <a:xfrm>
              <a:off x="7276984" y="3127375"/>
              <a:ext cx="2526860" cy="26457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TextBox 25"/>
            <p:cNvSpPr txBox="1"/>
            <p:nvPr/>
          </p:nvSpPr>
          <p:spPr>
            <a:xfrm>
              <a:off x="7785636" y="4347822"/>
              <a:ext cx="1735758" cy="646331"/>
            </a:xfrm>
            <a:prstGeom prst="rect">
              <a:avLst/>
            </a:prstGeom>
            <a:noFill/>
          </p:spPr>
          <p:txBody>
            <a:bodyPr wrap="square" rtlCol="0">
              <a:spAutoFit/>
            </a:bodyPr>
            <a:lstStyle/>
            <a:p>
              <a:pPr algn="ctr"/>
              <a:r>
                <a:rPr lang="tr-TR" b="1" dirty="0" smtClean="0">
                  <a:solidFill>
                    <a:schemeClr val="accent1">
                      <a:lumMod val="50000"/>
                    </a:schemeClr>
                  </a:solidFill>
                </a:rPr>
                <a:t>Karar </a:t>
              </a:r>
            </a:p>
            <a:p>
              <a:pPr algn="ctr"/>
              <a:r>
                <a:rPr lang="tr-TR" b="1" dirty="0" smtClean="0">
                  <a:solidFill>
                    <a:schemeClr val="accent1">
                      <a:lumMod val="50000"/>
                    </a:schemeClr>
                  </a:solidFill>
                </a:rPr>
                <a:t>Ağaçları</a:t>
              </a:r>
              <a:endParaRPr lang="tr-TR" b="1" dirty="0">
                <a:solidFill>
                  <a:schemeClr val="accent1">
                    <a:lumMod val="50000"/>
                  </a:schemeClr>
                </a:solidFill>
              </a:endParaRPr>
            </a:p>
          </p:txBody>
        </p:sp>
        <p:sp>
          <p:nvSpPr>
            <p:cNvPr id="27" name="TextBox 26"/>
            <p:cNvSpPr txBox="1"/>
            <p:nvPr/>
          </p:nvSpPr>
          <p:spPr>
            <a:xfrm>
              <a:off x="7945307" y="3338249"/>
              <a:ext cx="1230534" cy="646331"/>
            </a:xfrm>
            <a:prstGeom prst="rect">
              <a:avLst/>
            </a:prstGeom>
            <a:noFill/>
          </p:spPr>
          <p:txBody>
            <a:bodyPr wrap="square" rtlCol="0">
              <a:spAutoFit/>
            </a:bodyPr>
            <a:lstStyle/>
            <a:p>
              <a:pPr algn="ctr"/>
              <a:r>
                <a:rPr lang="tr-TR" dirty="0" smtClean="0">
                  <a:solidFill>
                    <a:schemeClr val="accent1">
                      <a:lumMod val="50000"/>
                    </a:schemeClr>
                  </a:solidFill>
                </a:rPr>
                <a:t>Rastgele Orman </a:t>
              </a:r>
              <a:endParaRPr lang="tr-TR" dirty="0">
                <a:solidFill>
                  <a:schemeClr val="accent1">
                    <a:lumMod val="50000"/>
                  </a:schemeClr>
                </a:solidFill>
              </a:endParaRPr>
            </a:p>
          </p:txBody>
        </p:sp>
      </p:grpSp>
      <p:sp>
        <p:nvSpPr>
          <p:cNvPr id="3" name="Rectangle 2"/>
          <p:cNvSpPr/>
          <p:nvPr/>
        </p:nvSpPr>
        <p:spPr>
          <a:xfrm>
            <a:off x="8924112" y="506186"/>
            <a:ext cx="3150867" cy="299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0" name="Straight Arrow Connector 29"/>
          <p:cNvCxnSpPr/>
          <p:nvPr/>
        </p:nvCxnSpPr>
        <p:spPr>
          <a:xfrm>
            <a:off x="9250136" y="3143250"/>
            <a:ext cx="2604407" cy="16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9240088" y="793820"/>
            <a:ext cx="18709" cy="23557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16200000">
            <a:off x="7618213" y="1663582"/>
            <a:ext cx="2859244" cy="307777"/>
          </a:xfrm>
          <a:prstGeom prst="rect">
            <a:avLst/>
          </a:prstGeom>
          <a:noFill/>
        </p:spPr>
        <p:txBody>
          <a:bodyPr wrap="none" rtlCol="0">
            <a:spAutoFit/>
          </a:bodyPr>
          <a:lstStyle/>
          <a:p>
            <a:r>
              <a:rPr lang="tr-TR" sz="1400" dirty="0" smtClean="0"/>
              <a:t>Kestirim/Sınıflandırma Doğruluğu</a:t>
            </a:r>
            <a:endParaRPr lang="tr-TR" sz="1400" dirty="0"/>
          </a:p>
        </p:txBody>
      </p:sp>
      <p:sp>
        <p:nvSpPr>
          <p:cNvPr id="35" name="TextBox 34"/>
          <p:cNvSpPr txBox="1"/>
          <p:nvPr/>
        </p:nvSpPr>
        <p:spPr>
          <a:xfrm>
            <a:off x="9831550" y="3172026"/>
            <a:ext cx="1378904" cy="307777"/>
          </a:xfrm>
          <a:prstGeom prst="rect">
            <a:avLst/>
          </a:prstGeom>
          <a:noFill/>
        </p:spPr>
        <p:txBody>
          <a:bodyPr wrap="none" rtlCol="0">
            <a:spAutoFit/>
          </a:bodyPr>
          <a:lstStyle/>
          <a:p>
            <a:r>
              <a:rPr lang="tr-TR" sz="1400" dirty="0" err="1" smtClean="0"/>
              <a:t>Açıklanabilirlik</a:t>
            </a:r>
            <a:endParaRPr lang="tr-TR" sz="1400" dirty="0"/>
          </a:p>
        </p:txBody>
      </p:sp>
      <p:sp>
        <p:nvSpPr>
          <p:cNvPr id="36" name="Oval 35"/>
          <p:cNvSpPr/>
          <p:nvPr/>
        </p:nvSpPr>
        <p:spPr>
          <a:xfrm>
            <a:off x="10791930" y="2414954"/>
            <a:ext cx="20096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8" name="Straight Arrow Connector 37"/>
          <p:cNvCxnSpPr>
            <a:endCxn id="36" idx="3"/>
          </p:cNvCxnSpPr>
          <p:nvPr/>
        </p:nvCxnSpPr>
        <p:spPr>
          <a:xfrm flipV="1">
            <a:off x="7961393" y="2572576"/>
            <a:ext cx="2859968" cy="22982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10024623" y="1983204"/>
            <a:ext cx="20096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41" name="Straight Arrow Connector 40"/>
          <p:cNvCxnSpPr/>
          <p:nvPr/>
        </p:nvCxnSpPr>
        <p:spPr>
          <a:xfrm flipV="1">
            <a:off x="6275509" y="2099176"/>
            <a:ext cx="3749114" cy="3546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9723913" y="1694470"/>
            <a:ext cx="20096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5" name="Oval 44"/>
          <p:cNvSpPr/>
          <p:nvPr/>
        </p:nvSpPr>
        <p:spPr>
          <a:xfrm>
            <a:off x="9723913" y="1383616"/>
            <a:ext cx="20096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6" name="Oval 45"/>
          <p:cNvSpPr/>
          <p:nvPr/>
        </p:nvSpPr>
        <p:spPr>
          <a:xfrm>
            <a:off x="9378831" y="1055076"/>
            <a:ext cx="20096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47" name="Straight Arrow Connector 46"/>
          <p:cNvCxnSpPr>
            <a:endCxn id="44" idx="3"/>
          </p:cNvCxnSpPr>
          <p:nvPr/>
        </p:nvCxnSpPr>
        <p:spPr>
          <a:xfrm flipV="1">
            <a:off x="3414171" y="1852092"/>
            <a:ext cx="6339173" cy="376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8017857" y="1517424"/>
            <a:ext cx="1689632" cy="2204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8" idx="3"/>
            <a:endCxn id="46" idx="2"/>
          </p:cNvCxnSpPr>
          <p:nvPr/>
        </p:nvCxnSpPr>
        <p:spPr>
          <a:xfrm flipV="1">
            <a:off x="3004246" y="1147409"/>
            <a:ext cx="6374585" cy="14522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0791930" y="1055076"/>
            <a:ext cx="200967" cy="18466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2" name="Straight Arrow Connector 31"/>
          <p:cNvCxnSpPr>
            <a:endCxn id="43" idx="2"/>
          </p:cNvCxnSpPr>
          <p:nvPr/>
        </p:nvCxnSpPr>
        <p:spPr>
          <a:xfrm>
            <a:off x="9579798" y="1147409"/>
            <a:ext cx="121213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43" idx="4"/>
          </p:cNvCxnSpPr>
          <p:nvPr/>
        </p:nvCxnSpPr>
        <p:spPr>
          <a:xfrm flipV="1">
            <a:off x="10892413" y="1239742"/>
            <a:ext cx="1" cy="1175212"/>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9448023" y="6190806"/>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664905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77175" y="288890"/>
            <a:ext cx="8596668" cy="1320800"/>
          </a:xfrm>
        </p:spPr>
        <p:txBody>
          <a:bodyPr/>
          <a:lstStyle/>
          <a:p>
            <a:r>
              <a:rPr lang="tr-TR" b="1" dirty="0" smtClean="0"/>
              <a:t>Yapılması Gereken (Alternatif)</a:t>
            </a:r>
            <a:endParaRPr lang="tr-TR" b="1" dirty="0"/>
          </a:p>
        </p:txBody>
      </p:sp>
      <p:grpSp>
        <p:nvGrpSpPr>
          <p:cNvPr id="28" name="Group 27"/>
          <p:cNvGrpSpPr/>
          <p:nvPr/>
        </p:nvGrpSpPr>
        <p:grpSpPr>
          <a:xfrm>
            <a:off x="301452" y="941752"/>
            <a:ext cx="8487511" cy="5446696"/>
            <a:chOff x="1316333" y="660399"/>
            <a:chExt cx="8487511" cy="5446696"/>
          </a:xfrm>
        </p:grpSpPr>
        <p:sp>
          <p:nvSpPr>
            <p:cNvPr id="4" name="Oval 3"/>
            <p:cNvSpPr/>
            <p:nvPr/>
          </p:nvSpPr>
          <p:spPr>
            <a:xfrm>
              <a:off x="2051748" y="1527977"/>
              <a:ext cx="2669721" cy="23349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316333" y="773723"/>
              <a:ext cx="3778599" cy="3251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316333" y="2855407"/>
              <a:ext cx="3778599" cy="3251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TextBox 6"/>
            <p:cNvSpPr txBox="1"/>
            <p:nvPr/>
          </p:nvSpPr>
          <p:spPr>
            <a:xfrm>
              <a:off x="2051748" y="1055057"/>
              <a:ext cx="2051139" cy="369332"/>
            </a:xfrm>
            <a:prstGeom prst="rect">
              <a:avLst/>
            </a:prstGeom>
            <a:noFill/>
          </p:spPr>
          <p:txBody>
            <a:bodyPr wrap="none" rtlCol="0">
              <a:spAutoFit/>
            </a:bodyPr>
            <a:lstStyle/>
            <a:p>
              <a:r>
                <a:rPr lang="tr-TR" b="1" dirty="0" smtClean="0">
                  <a:solidFill>
                    <a:schemeClr val="accent1">
                      <a:lumMod val="50000"/>
                    </a:schemeClr>
                  </a:solidFill>
                </a:rPr>
                <a:t>Yapay Sinir Ağları</a:t>
              </a:r>
              <a:endParaRPr lang="tr-TR" b="1" dirty="0">
                <a:solidFill>
                  <a:schemeClr val="accent1">
                    <a:lumMod val="50000"/>
                  </a:schemeClr>
                </a:solidFill>
              </a:endParaRPr>
            </a:p>
          </p:txBody>
        </p:sp>
        <p:sp>
          <p:nvSpPr>
            <p:cNvPr id="8" name="TextBox 7"/>
            <p:cNvSpPr txBox="1"/>
            <p:nvPr/>
          </p:nvSpPr>
          <p:spPr>
            <a:xfrm>
              <a:off x="2697868" y="2133601"/>
              <a:ext cx="1321259" cy="369332"/>
            </a:xfrm>
            <a:prstGeom prst="rect">
              <a:avLst/>
            </a:prstGeom>
            <a:noFill/>
          </p:spPr>
          <p:txBody>
            <a:bodyPr wrap="none" rtlCol="0">
              <a:spAutoFit/>
            </a:bodyPr>
            <a:lstStyle/>
            <a:p>
              <a:r>
                <a:rPr lang="tr-TR" dirty="0" smtClean="0">
                  <a:solidFill>
                    <a:schemeClr val="accent1">
                      <a:lumMod val="50000"/>
                    </a:schemeClr>
                  </a:solidFill>
                </a:rPr>
                <a:t>Derin Ağlar</a:t>
              </a:r>
              <a:endParaRPr lang="tr-TR" dirty="0">
                <a:solidFill>
                  <a:schemeClr val="accent1">
                    <a:lumMod val="50000"/>
                  </a:schemeClr>
                </a:solidFill>
              </a:endParaRPr>
            </a:p>
          </p:txBody>
        </p:sp>
        <p:sp>
          <p:nvSpPr>
            <p:cNvPr id="9" name="TextBox 8"/>
            <p:cNvSpPr txBox="1"/>
            <p:nvPr/>
          </p:nvSpPr>
          <p:spPr>
            <a:xfrm>
              <a:off x="1426328" y="4266282"/>
              <a:ext cx="1527887" cy="646331"/>
            </a:xfrm>
            <a:prstGeom prst="rect">
              <a:avLst/>
            </a:prstGeom>
            <a:noFill/>
          </p:spPr>
          <p:txBody>
            <a:bodyPr wrap="square" rtlCol="0">
              <a:spAutoFit/>
            </a:bodyPr>
            <a:lstStyle/>
            <a:p>
              <a:r>
                <a:rPr lang="tr-TR" b="1" dirty="0" smtClean="0">
                  <a:solidFill>
                    <a:schemeClr val="accent1">
                      <a:lumMod val="50000"/>
                    </a:schemeClr>
                  </a:solidFill>
                </a:rPr>
                <a:t>İstatistiksel Yöntemler</a:t>
              </a:r>
              <a:endParaRPr lang="tr-TR" b="1" dirty="0">
                <a:solidFill>
                  <a:schemeClr val="accent1">
                    <a:lumMod val="50000"/>
                  </a:schemeClr>
                </a:solidFill>
              </a:endParaRPr>
            </a:p>
          </p:txBody>
        </p:sp>
        <p:sp>
          <p:nvSpPr>
            <p:cNvPr id="10" name="TextBox 9"/>
            <p:cNvSpPr txBox="1"/>
            <p:nvPr/>
          </p:nvSpPr>
          <p:spPr>
            <a:xfrm>
              <a:off x="3767595" y="3849078"/>
              <a:ext cx="1879578" cy="1200329"/>
            </a:xfrm>
            <a:prstGeom prst="rect">
              <a:avLst/>
            </a:prstGeom>
            <a:noFill/>
          </p:spPr>
          <p:txBody>
            <a:bodyPr wrap="square" rtlCol="0">
              <a:spAutoFit/>
            </a:bodyPr>
            <a:lstStyle/>
            <a:p>
              <a:r>
                <a:rPr lang="tr-TR" dirty="0" smtClean="0">
                  <a:solidFill>
                    <a:srgbClr val="FF0000"/>
                  </a:solidFill>
                </a:rPr>
                <a:t>Yorumlanabilir Ve-Veya Gramerleri (</a:t>
              </a:r>
              <a:r>
                <a:rPr lang="tr-TR" dirty="0" err="1" smtClean="0">
                  <a:solidFill>
                    <a:srgbClr val="FF0000"/>
                  </a:solidFill>
                </a:rPr>
                <a:t>AOG’ler</a:t>
              </a:r>
              <a:r>
                <a:rPr lang="tr-TR" dirty="0" smtClean="0">
                  <a:solidFill>
                    <a:srgbClr val="FF0000"/>
                  </a:solidFill>
                </a:rPr>
                <a:t>)</a:t>
              </a:r>
              <a:endParaRPr lang="tr-TR" dirty="0">
                <a:solidFill>
                  <a:srgbClr val="FF0000"/>
                </a:solidFill>
              </a:endParaRPr>
            </a:p>
          </p:txBody>
        </p:sp>
        <p:sp>
          <p:nvSpPr>
            <p:cNvPr id="11" name="TextBox 10"/>
            <p:cNvSpPr txBox="1"/>
            <p:nvPr/>
          </p:nvSpPr>
          <p:spPr>
            <a:xfrm>
              <a:off x="2861063" y="5068105"/>
              <a:ext cx="1879578" cy="646331"/>
            </a:xfrm>
            <a:prstGeom prst="rect">
              <a:avLst/>
            </a:prstGeom>
            <a:noFill/>
          </p:spPr>
          <p:txBody>
            <a:bodyPr wrap="square" rtlCol="0">
              <a:spAutoFit/>
            </a:bodyPr>
            <a:lstStyle/>
            <a:p>
              <a:r>
                <a:rPr lang="tr-TR" dirty="0" smtClean="0">
                  <a:solidFill>
                    <a:schemeClr val="accent1">
                      <a:lumMod val="50000"/>
                    </a:schemeClr>
                  </a:solidFill>
                </a:rPr>
                <a:t>Destek Vektör Makinesi (SVM)</a:t>
              </a:r>
              <a:endParaRPr lang="tr-TR" dirty="0">
                <a:solidFill>
                  <a:schemeClr val="accent1">
                    <a:lumMod val="50000"/>
                  </a:schemeClr>
                </a:solidFill>
              </a:endParaRPr>
            </a:p>
          </p:txBody>
        </p:sp>
        <p:sp>
          <p:nvSpPr>
            <p:cNvPr id="12" name="Oval 11"/>
            <p:cNvSpPr/>
            <p:nvPr/>
          </p:nvSpPr>
          <p:spPr>
            <a:xfrm>
              <a:off x="4121498" y="660399"/>
              <a:ext cx="3778599" cy="54466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TextBox 12"/>
            <p:cNvSpPr txBox="1"/>
            <p:nvPr/>
          </p:nvSpPr>
          <p:spPr>
            <a:xfrm>
              <a:off x="5014548" y="1120215"/>
              <a:ext cx="2133918" cy="369332"/>
            </a:xfrm>
            <a:prstGeom prst="rect">
              <a:avLst/>
            </a:prstGeom>
            <a:noFill/>
          </p:spPr>
          <p:txBody>
            <a:bodyPr wrap="none" rtlCol="0">
              <a:spAutoFit/>
            </a:bodyPr>
            <a:lstStyle/>
            <a:p>
              <a:r>
                <a:rPr lang="tr-TR" b="1" dirty="0" smtClean="0">
                  <a:solidFill>
                    <a:schemeClr val="accent1">
                      <a:lumMod val="50000"/>
                    </a:schemeClr>
                  </a:solidFill>
                </a:rPr>
                <a:t>Grafiksel Modeller</a:t>
              </a:r>
              <a:endParaRPr lang="tr-TR" b="1" dirty="0">
                <a:solidFill>
                  <a:schemeClr val="accent1">
                    <a:lumMod val="50000"/>
                  </a:schemeClr>
                </a:solidFill>
              </a:endParaRPr>
            </a:p>
          </p:txBody>
        </p:sp>
        <p:sp>
          <p:nvSpPr>
            <p:cNvPr id="14" name="TextBox 13"/>
            <p:cNvSpPr txBox="1"/>
            <p:nvPr/>
          </p:nvSpPr>
          <p:spPr>
            <a:xfrm>
              <a:off x="5370425" y="1827039"/>
              <a:ext cx="2117952" cy="646331"/>
            </a:xfrm>
            <a:prstGeom prst="rect">
              <a:avLst/>
            </a:prstGeom>
            <a:noFill/>
          </p:spPr>
          <p:txBody>
            <a:bodyPr wrap="none" rtlCol="0">
              <a:spAutoFit/>
            </a:bodyPr>
            <a:lstStyle/>
            <a:p>
              <a:r>
                <a:rPr lang="tr-TR" dirty="0">
                  <a:solidFill>
                    <a:srgbClr val="FF0000"/>
                  </a:solidFill>
                </a:rPr>
                <a:t>Yorumlanabilir </a:t>
              </a:r>
              <a:endParaRPr lang="tr-TR" dirty="0" smtClean="0">
                <a:solidFill>
                  <a:srgbClr val="FF0000"/>
                </a:solidFill>
              </a:endParaRPr>
            </a:p>
            <a:p>
              <a:r>
                <a:rPr lang="tr-TR" dirty="0" err="1" smtClean="0">
                  <a:solidFill>
                    <a:srgbClr val="FF0000"/>
                  </a:solidFill>
                </a:rPr>
                <a:t>Bayesçi</a:t>
              </a:r>
              <a:r>
                <a:rPr lang="tr-TR" dirty="0" smtClean="0">
                  <a:solidFill>
                    <a:srgbClr val="FF0000"/>
                  </a:solidFill>
                </a:rPr>
                <a:t> Kanı Ağları</a:t>
              </a:r>
              <a:endParaRPr lang="tr-TR" dirty="0">
                <a:solidFill>
                  <a:srgbClr val="FF0000"/>
                </a:solidFill>
              </a:endParaRPr>
            </a:p>
          </p:txBody>
        </p:sp>
        <p:sp>
          <p:nvSpPr>
            <p:cNvPr id="15" name="TextBox 14"/>
            <p:cNvSpPr txBox="1"/>
            <p:nvPr/>
          </p:nvSpPr>
          <p:spPr>
            <a:xfrm>
              <a:off x="5124018" y="2691918"/>
              <a:ext cx="2432345" cy="646331"/>
            </a:xfrm>
            <a:prstGeom prst="rect">
              <a:avLst/>
            </a:prstGeom>
            <a:noFill/>
          </p:spPr>
          <p:txBody>
            <a:bodyPr wrap="square" rtlCol="0">
              <a:spAutoFit/>
            </a:bodyPr>
            <a:lstStyle/>
            <a:p>
              <a:pPr algn="ctr"/>
              <a:r>
                <a:rPr lang="tr-TR" dirty="0" smtClean="0">
                  <a:solidFill>
                    <a:schemeClr val="accent1">
                      <a:lumMod val="50000"/>
                    </a:schemeClr>
                  </a:solidFill>
                </a:rPr>
                <a:t>İstatistiksel İlişkisel Öğrenme (SRL)</a:t>
              </a:r>
              <a:endParaRPr lang="tr-TR" dirty="0">
                <a:solidFill>
                  <a:schemeClr val="accent1">
                    <a:lumMod val="50000"/>
                  </a:schemeClr>
                </a:solidFill>
              </a:endParaRPr>
            </a:p>
          </p:txBody>
        </p:sp>
        <p:sp>
          <p:nvSpPr>
            <p:cNvPr id="16" name="TextBox 15"/>
            <p:cNvSpPr txBox="1"/>
            <p:nvPr/>
          </p:nvSpPr>
          <p:spPr>
            <a:xfrm>
              <a:off x="4900968" y="3429523"/>
              <a:ext cx="1596546" cy="461665"/>
            </a:xfrm>
            <a:prstGeom prst="rect">
              <a:avLst/>
            </a:prstGeom>
            <a:noFill/>
          </p:spPr>
          <p:txBody>
            <a:bodyPr wrap="square" rtlCol="0">
              <a:spAutoFit/>
            </a:bodyPr>
            <a:lstStyle/>
            <a:p>
              <a:pPr algn="ctr"/>
              <a:r>
                <a:rPr lang="tr-TR" sz="1200" dirty="0" smtClean="0">
                  <a:solidFill>
                    <a:schemeClr val="accent1">
                      <a:lumMod val="50000"/>
                    </a:schemeClr>
                  </a:solidFill>
                </a:rPr>
                <a:t>Koşullu Rastgele Alanlar (</a:t>
              </a:r>
              <a:r>
                <a:rPr lang="tr-TR" sz="1200" dirty="0" err="1" smtClean="0">
                  <a:solidFill>
                    <a:schemeClr val="accent1">
                      <a:lumMod val="50000"/>
                    </a:schemeClr>
                  </a:solidFill>
                </a:rPr>
                <a:t>CRF’ler</a:t>
              </a:r>
              <a:r>
                <a:rPr lang="tr-TR" sz="1200" dirty="0" smtClean="0">
                  <a:solidFill>
                    <a:schemeClr val="accent1">
                      <a:lumMod val="50000"/>
                    </a:schemeClr>
                  </a:solidFill>
                </a:rPr>
                <a:t>)</a:t>
              </a:r>
              <a:endParaRPr lang="tr-TR" sz="1200" dirty="0">
                <a:solidFill>
                  <a:schemeClr val="accent1">
                    <a:lumMod val="50000"/>
                  </a:schemeClr>
                </a:solidFill>
              </a:endParaRPr>
            </a:p>
          </p:txBody>
        </p:sp>
        <p:sp>
          <p:nvSpPr>
            <p:cNvPr id="17" name="TextBox 16"/>
            <p:cNvSpPr txBox="1"/>
            <p:nvPr/>
          </p:nvSpPr>
          <p:spPr>
            <a:xfrm>
              <a:off x="6366409" y="3450700"/>
              <a:ext cx="1596546" cy="461665"/>
            </a:xfrm>
            <a:prstGeom prst="rect">
              <a:avLst/>
            </a:prstGeom>
            <a:noFill/>
          </p:spPr>
          <p:txBody>
            <a:bodyPr wrap="square" rtlCol="0">
              <a:spAutoFit/>
            </a:bodyPr>
            <a:lstStyle/>
            <a:p>
              <a:pPr algn="ctr"/>
              <a:r>
                <a:rPr lang="tr-TR" sz="1200" dirty="0" smtClean="0">
                  <a:solidFill>
                    <a:schemeClr val="accent1">
                      <a:lumMod val="50000"/>
                    </a:schemeClr>
                  </a:solidFill>
                </a:rPr>
                <a:t>Hiyerarşik </a:t>
              </a:r>
              <a:r>
                <a:rPr lang="tr-TR" sz="1200" dirty="0" err="1" smtClean="0">
                  <a:solidFill>
                    <a:schemeClr val="accent1">
                      <a:lumMod val="50000"/>
                    </a:schemeClr>
                  </a:solidFill>
                </a:rPr>
                <a:t>Bayesçi</a:t>
              </a:r>
              <a:r>
                <a:rPr lang="tr-TR" sz="1200" dirty="0" smtClean="0">
                  <a:solidFill>
                    <a:schemeClr val="accent1">
                      <a:lumMod val="50000"/>
                    </a:schemeClr>
                  </a:solidFill>
                </a:rPr>
                <a:t> Ağlar (</a:t>
              </a:r>
              <a:r>
                <a:rPr lang="tr-TR" sz="1200" dirty="0" err="1" smtClean="0">
                  <a:solidFill>
                    <a:schemeClr val="accent1">
                      <a:lumMod val="50000"/>
                    </a:schemeClr>
                  </a:solidFill>
                </a:rPr>
                <a:t>HBN’ler</a:t>
              </a:r>
              <a:r>
                <a:rPr lang="tr-TR" sz="1200" dirty="0" smtClean="0">
                  <a:solidFill>
                    <a:schemeClr val="accent1">
                      <a:lumMod val="50000"/>
                    </a:schemeClr>
                  </a:solidFill>
                </a:rPr>
                <a:t>)</a:t>
              </a:r>
              <a:endParaRPr lang="tr-TR" sz="1200" dirty="0">
                <a:solidFill>
                  <a:schemeClr val="accent1">
                    <a:lumMod val="50000"/>
                  </a:schemeClr>
                </a:solidFill>
              </a:endParaRPr>
            </a:p>
          </p:txBody>
        </p:sp>
        <p:sp>
          <p:nvSpPr>
            <p:cNvPr id="18" name="TextBox 17"/>
            <p:cNvSpPr txBox="1"/>
            <p:nvPr/>
          </p:nvSpPr>
          <p:spPr>
            <a:xfrm>
              <a:off x="5545289" y="3954196"/>
              <a:ext cx="1596546" cy="461665"/>
            </a:xfrm>
            <a:prstGeom prst="rect">
              <a:avLst/>
            </a:prstGeom>
            <a:noFill/>
          </p:spPr>
          <p:txBody>
            <a:bodyPr wrap="square" rtlCol="0">
              <a:spAutoFit/>
            </a:bodyPr>
            <a:lstStyle/>
            <a:p>
              <a:pPr algn="ctr"/>
              <a:r>
                <a:rPr lang="tr-TR" sz="1200" dirty="0" err="1" smtClean="0">
                  <a:solidFill>
                    <a:schemeClr val="accent1">
                      <a:lumMod val="50000"/>
                    </a:schemeClr>
                  </a:solidFill>
                </a:rPr>
                <a:t>Markov</a:t>
              </a:r>
              <a:r>
                <a:rPr lang="tr-TR" sz="1200" dirty="0" smtClean="0">
                  <a:solidFill>
                    <a:schemeClr val="accent1">
                      <a:lumMod val="50000"/>
                    </a:schemeClr>
                  </a:solidFill>
                </a:rPr>
                <a:t> Mantık Ağları (</a:t>
              </a:r>
              <a:r>
                <a:rPr lang="tr-TR" sz="1200" dirty="0" err="1" smtClean="0">
                  <a:solidFill>
                    <a:schemeClr val="accent1">
                      <a:lumMod val="50000"/>
                    </a:schemeClr>
                  </a:solidFill>
                </a:rPr>
                <a:t>MLN’ler</a:t>
              </a:r>
              <a:r>
                <a:rPr lang="tr-TR" sz="1200" dirty="0" smtClean="0">
                  <a:solidFill>
                    <a:schemeClr val="accent1">
                      <a:lumMod val="50000"/>
                    </a:schemeClr>
                  </a:solidFill>
                </a:rPr>
                <a:t>)</a:t>
              </a:r>
              <a:endParaRPr lang="tr-TR" sz="1200" dirty="0">
                <a:solidFill>
                  <a:schemeClr val="accent1">
                    <a:lumMod val="50000"/>
                  </a:schemeClr>
                </a:solidFill>
              </a:endParaRPr>
            </a:p>
          </p:txBody>
        </p:sp>
        <p:sp>
          <p:nvSpPr>
            <p:cNvPr id="19" name="TextBox 18"/>
            <p:cNvSpPr txBox="1"/>
            <p:nvPr/>
          </p:nvSpPr>
          <p:spPr>
            <a:xfrm>
              <a:off x="5094932" y="4692608"/>
              <a:ext cx="2432345" cy="369332"/>
            </a:xfrm>
            <a:prstGeom prst="rect">
              <a:avLst/>
            </a:prstGeom>
            <a:noFill/>
          </p:spPr>
          <p:txBody>
            <a:bodyPr wrap="square" rtlCol="0">
              <a:spAutoFit/>
            </a:bodyPr>
            <a:lstStyle/>
            <a:p>
              <a:pPr algn="ctr"/>
              <a:r>
                <a:rPr lang="tr-TR" dirty="0" err="1" smtClean="0">
                  <a:solidFill>
                    <a:schemeClr val="accent1">
                      <a:lumMod val="50000"/>
                    </a:schemeClr>
                  </a:solidFill>
                </a:rPr>
                <a:t>Markov</a:t>
              </a:r>
              <a:r>
                <a:rPr lang="tr-TR" dirty="0" smtClean="0">
                  <a:solidFill>
                    <a:schemeClr val="accent1">
                      <a:lumMod val="50000"/>
                    </a:schemeClr>
                  </a:solidFill>
                </a:rPr>
                <a:t> Modelleri</a:t>
              </a:r>
              <a:endParaRPr lang="tr-TR" dirty="0">
                <a:solidFill>
                  <a:schemeClr val="accent1">
                    <a:lumMod val="50000"/>
                  </a:schemeClr>
                </a:solidFill>
              </a:endParaRPr>
            </a:p>
          </p:txBody>
        </p:sp>
        <p:sp>
          <p:nvSpPr>
            <p:cNvPr id="20" name="Oval 19"/>
            <p:cNvSpPr/>
            <p:nvPr/>
          </p:nvSpPr>
          <p:spPr>
            <a:xfrm>
              <a:off x="5093874" y="3892030"/>
              <a:ext cx="2432342" cy="1485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Oval 20"/>
            <p:cNvSpPr/>
            <p:nvPr/>
          </p:nvSpPr>
          <p:spPr>
            <a:xfrm>
              <a:off x="5068706" y="1622553"/>
              <a:ext cx="2571424" cy="18751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Oval 21"/>
            <p:cNvSpPr/>
            <p:nvPr/>
          </p:nvSpPr>
          <p:spPr>
            <a:xfrm>
              <a:off x="4914374" y="2442064"/>
              <a:ext cx="3004333" cy="20833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7276984" y="1424389"/>
              <a:ext cx="2526860" cy="26457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TextBox 23"/>
            <p:cNvSpPr txBox="1"/>
            <p:nvPr/>
          </p:nvSpPr>
          <p:spPr>
            <a:xfrm>
              <a:off x="7791664" y="1914316"/>
              <a:ext cx="1735758" cy="923330"/>
            </a:xfrm>
            <a:prstGeom prst="rect">
              <a:avLst/>
            </a:prstGeom>
            <a:noFill/>
          </p:spPr>
          <p:txBody>
            <a:bodyPr wrap="square" rtlCol="0">
              <a:spAutoFit/>
            </a:bodyPr>
            <a:lstStyle/>
            <a:p>
              <a:pPr algn="ctr"/>
              <a:r>
                <a:rPr lang="tr-TR" b="1" dirty="0" smtClean="0">
                  <a:solidFill>
                    <a:schemeClr val="accent1">
                      <a:lumMod val="50000"/>
                    </a:schemeClr>
                  </a:solidFill>
                </a:rPr>
                <a:t>Topluluk Öğrenmesi Yaklaşımları</a:t>
              </a:r>
              <a:endParaRPr lang="tr-TR" b="1" dirty="0">
                <a:solidFill>
                  <a:schemeClr val="accent1">
                    <a:lumMod val="50000"/>
                  </a:schemeClr>
                </a:solidFill>
              </a:endParaRPr>
            </a:p>
          </p:txBody>
        </p:sp>
        <p:sp>
          <p:nvSpPr>
            <p:cNvPr id="25" name="Oval 24"/>
            <p:cNvSpPr/>
            <p:nvPr/>
          </p:nvSpPr>
          <p:spPr>
            <a:xfrm>
              <a:off x="7276984" y="3127375"/>
              <a:ext cx="2526860" cy="26457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TextBox 25"/>
            <p:cNvSpPr txBox="1"/>
            <p:nvPr/>
          </p:nvSpPr>
          <p:spPr>
            <a:xfrm>
              <a:off x="7705251" y="4347822"/>
              <a:ext cx="1922632" cy="923330"/>
            </a:xfrm>
            <a:prstGeom prst="rect">
              <a:avLst/>
            </a:prstGeom>
            <a:noFill/>
          </p:spPr>
          <p:txBody>
            <a:bodyPr wrap="square" rtlCol="0">
              <a:spAutoFit/>
            </a:bodyPr>
            <a:lstStyle/>
            <a:p>
              <a:pPr algn="ctr"/>
              <a:r>
                <a:rPr lang="tr-TR" b="1" dirty="0">
                  <a:solidFill>
                    <a:srgbClr val="FF0000"/>
                  </a:solidFill>
                </a:rPr>
                <a:t>Yorumlanabilir </a:t>
              </a:r>
              <a:r>
                <a:rPr lang="tr-TR" b="1" dirty="0" smtClean="0">
                  <a:solidFill>
                    <a:srgbClr val="FF0000"/>
                  </a:solidFill>
                </a:rPr>
                <a:t>Karar </a:t>
              </a:r>
            </a:p>
            <a:p>
              <a:pPr algn="ctr"/>
              <a:r>
                <a:rPr lang="tr-TR" b="1" dirty="0" smtClean="0">
                  <a:solidFill>
                    <a:srgbClr val="FF0000"/>
                  </a:solidFill>
                </a:rPr>
                <a:t>Ağaçları</a:t>
              </a:r>
              <a:endParaRPr lang="tr-TR" b="1" dirty="0">
                <a:solidFill>
                  <a:srgbClr val="FF0000"/>
                </a:solidFill>
              </a:endParaRPr>
            </a:p>
          </p:txBody>
        </p:sp>
        <p:sp>
          <p:nvSpPr>
            <p:cNvPr id="27" name="TextBox 26"/>
            <p:cNvSpPr txBox="1"/>
            <p:nvPr/>
          </p:nvSpPr>
          <p:spPr>
            <a:xfrm>
              <a:off x="7774486" y="3257864"/>
              <a:ext cx="1733875" cy="584775"/>
            </a:xfrm>
            <a:prstGeom prst="rect">
              <a:avLst/>
            </a:prstGeom>
            <a:noFill/>
          </p:spPr>
          <p:txBody>
            <a:bodyPr wrap="square" rtlCol="0">
              <a:spAutoFit/>
            </a:bodyPr>
            <a:lstStyle/>
            <a:p>
              <a:pPr algn="ctr"/>
              <a:r>
                <a:rPr lang="tr-TR" sz="1600" dirty="0" smtClean="0">
                  <a:solidFill>
                    <a:srgbClr val="FF0000"/>
                  </a:solidFill>
                </a:rPr>
                <a:t>Yorumlanabilir Rastgele Orman </a:t>
              </a:r>
              <a:endParaRPr lang="tr-TR" sz="1600" dirty="0">
                <a:solidFill>
                  <a:srgbClr val="FF0000"/>
                </a:solidFill>
              </a:endParaRPr>
            </a:p>
          </p:txBody>
        </p:sp>
      </p:grpSp>
      <p:sp>
        <p:nvSpPr>
          <p:cNvPr id="3" name="Rectangle 2"/>
          <p:cNvSpPr/>
          <p:nvPr/>
        </p:nvSpPr>
        <p:spPr>
          <a:xfrm>
            <a:off x="8924112" y="506186"/>
            <a:ext cx="3150867" cy="2996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0" name="Straight Arrow Connector 29"/>
          <p:cNvCxnSpPr/>
          <p:nvPr/>
        </p:nvCxnSpPr>
        <p:spPr>
          <a:xfrm>
            <a:off x="9250136" y="3143250"/>
            <a:ext cx="2604407" cy="16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9240088" y="793820"/>
            <a:ext cx="18709" cy="23557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16200000">
            <a:off x="7618213" y="1663582"/>
            <a:ext cx="2859244" cy="307777"/>
          </a:xfrm>
          <a:prstGeom prst="rect">
            <a:avLst/>
          </a:prstGeom>
          <a:noFill/>
        </p:spPr>
        <p:txBody>
          <a:bodyPr wrap="none" rtlCol="0">
            <a:spAutoFit/>
          </a:bodyPr>
          <a:lstStyle/>
          <a:p>
            <a:r>
              <a:rPr lang="tr-TR" sz="1400" dirty="0" smtClean="0"/>
              <a:t>Kestirim/Sınıflandırma Doğruluğu</a:t>
            </a:r>
            <a:endParaRPr lang="tr-TR" sz="1400" dirty="0"/>
          </a:p>
        </p:txBody>
      </p:sp>
      <p:sp>
        <p:nvSpPr>
          <p:cNvPr id="35" name="TextBox 34"/>
          <p:cNvSpPr txBox="1"/>
          <p:nvPr/>
        </p:nvSpPr>
        <p:spPr>
          <a:xfrm>
            <a:off x="9831550" y="3172026"/>
            <a:ext cx="1378904" cy="307777"/>
          </a:xfrm>
          <a:prstGeom prst="rect">
            <a:avLst/>
          </a:prstGeom>
          <a:noFill/>
        </p:spPr>
        <p:txBody>
          <a:bodyPr wrap="none" rtlCol="0">
            <a:spAutoFit/>
          </a:bodyPr>
          <a:lstStyle/>
          <a:p>
            <a:r>
              <a:rPr lang="tr-TR" sz="1400" dirty="0" err="1" smtClean="0"/>
              <a:t>Açıklanabilirlik</a:t>
            </a:r>
            <a:endParaRPr lang="tr-TR" sz="1400" dirty="0"/>
          </a:p>
        </p:txBody>
      </p:sp>
      <p:sp>
        <p:nvSpPr>
          <p:cNvPr id="36" name="Oval 35"/>
          <p:cNvSpPr/>
          <p:nvPr/>
        </p:nvSpPr>
        <p:spPr>
          <a:xfrm>
            <a:off x="10791930" y="2414954"/>
            <a:ext cx="20096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8" name="Straight Arrow Connector 37"/>
          <p:cNvCxnSpPr>
            <a:endCxn id="36" idx="3"/>
          </p:cNvCxnSpPr>
          <p:nvPr/>
        </p:nvCxnSpPr>
        <p:spPr>
          <a:xfrm flipV="1">
            <a:off x="7961393" y="2572576"/>
            <a:ext cx="2859968" cy="22982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10024623" y="1983204"/>
            <a:ext cx="20096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41" name="Straight Arrow Connector 40"/>
          <p:cNvCxnSpPr/>
          <p:nvPr/>
        </p:nvCxnSpPr>
        <p:spPr>
          <a:xfrm flipV="1">
            <a:off x="6275509" y="2099176"/>
            <a:ext cx="3749114" cy="3546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9723913" y="1694470"/>
            <a:ext cx="20096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5" name="Oval 44"/>
          <p:cNvSpPr/>
          <p:nvPr/>
        </p:nvSpPr>
        <p:spPr>
          <a:xfrm>
            <a:off x="9723913" y="1383616"/>
            <a:ext cx="20096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6" name="Oval 45"/>
          <p:cNvSpPr/>
          <p:nvPr/>
        </p:nvSpPr>
        <p:spPr>
          <a:xfrm>
            <a:off x="9378831" y="1055076"/>
            <a:ext cx="20096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47" name="Straight Arrow Connector 46"/>
          <p:cNvCxnSpPr>
            <a:endCxn id="44" idx="3"/>
          </p:cNvCxnSpPr>
          <p:nvPr/>
        </p:nvCxnSpPr>
        <p:spPr>
          <a:xfrm flipV="1">
            <a:off x="3414171" y="1852092"/>
            <a:ext cx="6339173" cy="37684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8017857" y="1517424"/>
            <a:ext cx="1689632" cy="2204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8" idx="3"/>
            <a:endCxn id="46" idx="2"/>
          </p:cNvCxnSpPr>
          <p:nvPr/>
        </p:nvCxnSpPr>
        <p:spPr>
          <a:xfrm flipV="1">
            <a:off x="3004246" y="1147409"/>
            <a:ext cx="6374585" cy="14522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10190179" y="1578498"/>
            <a:ext cx="269355" cy="4258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0407570" y="1409378"/>
            <a:ext cx="200967" cy="18466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54" name="Straight Arrow Connector 53"/>
          <p:cNvCxnSpPr/>
          <p:nvPr/>
        </p:nvCxnSpPr>
        <p:spPr>
          <a:xfrm flipV="1">
            <a:off x="10963466" y="2008209"/>
            <a:ext cx="269355" cy="4258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11180857" y="1839089"/>
            <a:ext cx="200967" cy="18466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56" name="Straight Arrow Connector 55"/>
          <p:cNvCxnSpPr/>
          <p:nvPr/>
        </p:nvCxnSpPr>
        <p:spPr>
          <a:xfrm flipV="1">
            <a:off x="9940580" y="1289819"/>
            <a:ext cx="269355" cy="4258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10157971" y="1120699"/>
            <a:ext cx="200967" cy="18466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58" name="Straight Arrow Connector 57"/>
          <p:cNvCxnSpPr/>
          <p:nvPr/>
        </p:nvCxnSpPr>
        <p:spPr>
          <a:xfrm flipV="1">
            <a:off x="9889945" y="956567"/>
            <a:ext cx="269355" cy="4258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10107336" y="787447"/>
            <a:ext cx="200967" cy="18466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TextBox 51"/>
          <p:cNvSpPr txBox="1"/>
          <p:nvPr/>
        </p:nvSpPr>
        <p:spPr>
          <a:xfrm>
            <a:off x="10066707" y="6157614"/>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2812576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99585" y="404016"/>
            <a:ext cx="8596668" cy="1320800"/>
          </a:xfrm>
        </p:spPr>
        <p:txBody>
          <a:bodyPr/>
          <a:lstStyle/>
          <a:p>
            <a:r>
              <a:rPr lang="tr-TR" dirty="0" smtClean="0"/>
              <a:t>Konu ile İlgili Kavramlar</a:t>
            </a:r>
            <a:endParaRPr lang="tr-TR" dirty="0"/>
          </a:p>
        </p:txBody>
      </p:sp>
      <p:grpSp>
        <p:nvGrpSpPr>
          <p:cNvPr id="19" name="Group 18"/>
          <p:cNvGrpSpPr/>
          <p:nvPr/>
        </p:nvGrpSpPr>
        <p:grpSpPr>
          <a:xfrm>
            <a:off x="109615" y="1330848"/>
            <a:ext cx="11981905" cy="3948479"/>
            <a:chOff x="109615" y="1330848"/>
            <a:chExt cx="11981905" cy="3948479"/>
          </a:xfrm>
        </p:grpSpPr>
        <p:pic>
          <p:nvPicPr>
            <p:cNvPr id="4" name="Picture 3"/>
            <p:cNvPicPr>
              <a:picLocks noChangeAspect="1"/>
            </p:cNvPicPr>
            <p:nvPr/>
          </p:nvPicPr>
          <p:blipFill>
            <a:blip r:embed="rId2"/>
            <a:stretch>
              <a:fillRect/>
            </a:stretch>
          </p:blipFill>
          <p:spPr>
            <a:xfrm>
              <a:off x="109615" y="1330848"/>
              <a:ext cx="11981905" cy="3948479"/>
            </a:xfrm>
            <a:prstGeom prst="rect">
              <a:avLst/>
            </a:prstGeom>
          </p:spPr>
        </p:pic>
        <p:sp>
          <p:nvSpPr>
            <p:cNvPr id="5" name="TextBox 4"/>
            <p:cNvSpPr txBox="1"/>
            <p:nvPr/>
          </p:nvSpPr>
          <p:spPr>
            <a:xfrm>
              <a:off x="2292757" y="2170445"/>
              <a:ext cx="1023037" cy="307777"/>
            </a:xfrm>
            <a:prstGeom prst="rect">
              <a:avLst/>
            </a:prstGeom>
            <a:noFill/>
          </p:spPr>
          <p:txBody>
            <a:bodyPr wrap="none" rtlCol="0">
              <a:spAutoFit/>
            </a:bodyPr>
            <a:lstStyle/>
            <a:p>
              <a:r>
                <a:rPr lang="tr-TR" sz="1400" dirty="0" err="1" smtClean="0"/>
                <a:t>Ödünleşim</a:t>
              </a:r>
              <a:endParaRPr lang="tr-TR" sz="1400" dirty="0"/>
            </a:p>
          </p:txBody>
        </p:sp>
        <p:sp>
          <p:nvSpPr>
            <p:cNvPr id="6" name="TextBox 5"/>
            <p:cNvSpPr txBox="1"/>
            <p:nvPr/>
          </p:nvSpPr>
          <p:spPr>
            <a:xfrm>
              <a:off x="596261" y="2856633"/>
              <a:ext cx="1603324" cy="523220"/>
            </a:xfrm>
            <a:prstGeom prst="rect">
              <a:avLst/>
            </a:prstGeom>
            <a:noFill/>
          </p:spPr>
          <p:txBody>
            <a:bodyPr wrap="none" rtlCol="0">
              <a:spAutoFit/>
            </a:bodyPr>
            <a:lstStyle/>
            <a:p>
              <a:pPr algn="ctr"/>
              <a:r>
                <a:rPr lang="tr-TR" sz="1400" dirty="0" smtClean="0"/>
                <a:t>Doğru (</a:t>
              </a:r>
              <a:r>
                <a:rPr lang="tr-TR" sz="1400" i="1" dirty="0" err="1" smtClean="0"/>
                <a:t>Accurate</a:t>
              </a:r>
              <a:r>
                <a:rPr lang="tr-TR" sz="1400" dirty="0" smtClean="0"/>
                <a:t>) </a:t>
              </a:r>
            </a:p>
            <a:p>
              <a:pPr algn="ctr"/>
              <a:r>
                <a:rPr lang="tr-TR" sz="1400" dirty="0" smtClean="0"/>
                <a:t>Yapay Zeka</a:t>
              </a:r>
              <a:endParaRPr lang="tr-TR" sz="1400" dirty="0"/>
            </a:p>
          </p:txBody>
        </p:sp>
        <p:sp>
          <p:nvSpPr>
            <p:cNvPr id="7" name="TextBox 6"/>
            <p:cNvSpPr txBox="1"/>
            <p:nvPr/>
          </p:nvSpPr>
          <p:spPr>
            <a:xfrm>
              <a:off x="3936843" y="1799574"/>
              <a:ext cx="771365" cy="646331"/>
            </a:xfrm>
            <a:prstGeom prst="rect">
              <a:avLst/>
            </a:prstGeom>
            <a:noFill/>
          </p:spPr>
          <p:txBody>
            <a:bodyPr wrap="none" rtlCol="0">
              <a:spAutoFit/>
            </a:bodyPr>
            <a:lstStyle/>
            <a:p>
              <a:pPr algn="ctr"/>
              <a:r>
                <a:rPr lang="tr-TR" dirty="0" smtClean="0">
                  <a:solidFill>
                    <a:srgbClr val="FF9933"/>
                  </a:solidFill>
                </a:rPr>
                <a:t>Veri </a:t>
              </a:r>
            </a:p>
            <a:p>
              <a:pPr algn="ctr"/>
              <a:r>
                <a:rPr lang="tr-TR" dirty="0" smtClean="0">
                  <a:solidFill>
                    <a:srgbClr val="FF9933"/>
                  </a:solidFill>
                </a:rPr>
                <a:t>Bilimi</a:t>
              </a:r>
              <a:endParaRPr lang="tr-TR" dirty="0">
                <a:solidFill>
                  <a:srgbClr val="FF9933"/>
                </a:solidFill>
              </a:endParaRPr>
            </a:p>
          </p:txBody>
        </p:sp>
        <p:sp>
          <p:nvSpPr>
            <p:cNvPr id="8" name="TextBox 7"/>
            <p:cNvSpPr txBox="1"/>
            <p:nvPr/>
          </p:nvSpPr>
          <p:spPr>
            <a:xfrm>
              <a:off x="4974105" y="1799574"/>
              <a:ext cx="989374" cy="646331"/>
            </a:xfrm>
            <a:prstGeom prst="rect">
              <a:avLst/>
            </a:prstGeom>
            <a:noFill/>
          </p:spPr>
          <p:txBody>
            <a:bodyPr wrap="none" rtlCol="0">
              <a:spAutoFit/>
            </a:bodyPr>
            <a:lstStyle/>
            <a:p>
              <a:pPr algn="ctr"/>
              <a:r>
                <a:rPr lang="tr-TR" dirty="0" smtClean="0">
                  <a:solidFill>
                    <a:srgbClr val="FF9933"/>
                  </a:solidFill>
                </a:rPr>
                <a:t>Beşeri </a:t>
              </a:r>
            </a:p>
            <a:p>
              <a:pPr algn="ctr"/>
              <a:r>
                <a:rPr lang="tr-TR" dirty="0" smtClean="0">
                  <a:solidFill>
                    <a:srgbClr val="FF9933"/>
                  </a:solidFill>
                </a:rPr>
                <a:t>Bilimler</a:t>
              </a:r>
              <a:endParaRPr lang="tr-TR" dirty="0">
                <a:solidFill>
                  <a:srgbClr val="FF9933"/>
                </a:solidFill>
              </a:endParaRPr>
            </a:p>
          </p:txBody>
        </p:sp>
        <p:sp>
          <p:nvSpPr>
            <p:cNvPr id="9" name="TextBox 8"/>
            <p:cNvSpPr txBox="1"/>
            <p:nvPr/>
          </p:nvSpPr>
          <p:spPr>
            <a:xfrm>
              <a:off x="3344933" y="2732138"/>
              <a:ext cx="2506752" cy="523220"/>
            </a:xfrm>
            <a:prstGeom prst="rect">
              <a:avLst/>
            </a:prstGeom>
            <a:noFill/>
          </p:spPr>
          <p:txBody>
            <a:bodyPr wrap="square" rtlCol="0">
              <a:spAutoFit/>
            </a:bodyPr>
            <a:lstStyle/>
            <a:p>
              <a:pPr algn="ctr"/>
              <a:r>
                <a:rPr lang="tr-TR" sz="1400" dirty="0" smtClean="0"/>
                <a:t>Açıklanabilir (</a:t>
              </a:r>
              <a:r>
                <a:rPr lang="tr-TR" sz="1400" i="1" dirty="0" err="1" smtClean="0"/>
                <a:t>Explainable</a:t>
              </a:r>
              <a:r>
                <a:rPr lang="tr-TR" sz="1400" dirty="0" smtClean="0"/>
                <a:t>) </a:t>
              </a:r>
            </a:p>
            <a:p>
              <a:pPr algn="ctr"/>
              <a:r>
                <a:rPr lang="tr-TR" sz="1400" dirty="0" smtClean="0"/>
                <a:t>Yapay Zeka</a:t>
              </a:r>
              <a:endParaRPr lang="tr-TR" sz="1400" dirty="0"/>
            </a:p>
          </p:txBody>
        </p:sp>
        <p:sp>
          <p:nvSpPr>
            <p:cNvPr id="10" name="TextBox 9"/>
            <p:cNvSpPr txBox="1"/>
            <p:nvPr/>
          </p:nvSpPr>
          <p:spPr>
            <a:xfrm>
              <a:off x="3387864" y="3146039"/>
              <a:ext cx="2506752" cy="461665"/>
            </a:xfrm>
            <a:prstGeom prst="rect">
              <a:avLst/>
            </a:prstGeom>
            <a:noFill/>
          </p:spPr>
          <p:txBody>
            <a:bodyPr wrap="square" rtlCol="0">
              <a:spAutoFit/>
            </a:bodyPr>
            <a:lstStyle/>
            <a:p>
              <a:pPr algn="ctr"/>
              <a:r>
                <a:rPr lang="tr-TR" sz="1200" dirty="0" smtClean="0"/>
                <a:t>Yorumlanabilir, Anlaşılabilir, Kavranabilir, Açık</a:t>
              </a:r>
              <a:endParaRPr lang="tr-TR" sz="1200" dirty="0"/>
            </a:p>
          </p:txBody>
        </p:sp>
        <p:sp>
          <p:nvSpPr>
            <p:cNvPr id="11" name="TextBox 10"/>
            <p:cNvSpPr txBox="1"/>
            <p:nvPr/>
          </p:nvSpPr>
          <p:spPr>
            <a:xfrm>
              <a:off x="5983575" y="2653021"/>
              <a:ext cx="1639059" cy="523220"/>
            </a:xfrm>
            <a:prstGeom prst="rect">
              <a:avLst/>
            </a:prstGeom>
            <a:noFill/>
          </p:spPr>
          <p:txBody>
            <a:bodyPr wrap="square" rtlCol="0">
              <a:spAutoFit/>
            </a:bodyPr>
            <a:lstStyle/>
            <a:p>
              <a:pPr algn="ctr"/>
              <a:r>
                <a:rPr lang="tr-TR" sz="1400" dirty="0" smtClean="0"/>
                <a:t>İnsan – Makine </a:t>
              </a:r>
            </a:p>
            <a:p>
              <a:pPr algn="ctr"/>
              <a:r>
                <a:rPr lang="tr-TR" sz="1400" dirty="0" smtClean="0"/>
                <a:t>İşbirliği</a:t>
              </a:r>
              <a:endParaRPr lang="tr-TR" sz="1400" dirty="0"/>
            </a:p>
          </p:txBody>
        </p:sp>
        <p:sp>
          <p:nvSpPr>
            <p:cNvPr id="12" name="TextBox 11"/>
            <p:cNvSpPr txBox="1"/>
            <p:nvPr/>
          </p:nvSpPr>
          <p:spPr>
            <a:xfrm>
              <a:off x="6013719" y="3265406"/>
              <a:ext cx="1639059" cy="307777"/>
            </a:xfrm>
            <a:prstGeom prst="rect">
              <a:avLst/>
            </a:prstGeom>
            <a:noFill/>
          </p:spPr>
          <p:txBody>
            <a:bodyPr wrap="square" rtlCol="0">
              <a:spAutoFit/>
            </a:bodyPr>
            <a:lstStyle/>
            <a:p>
              <a:pPr algn="ctr"/>
              <a:r>
                <a:rPr lang="tr-TR" sz="1400" dirty="0" smtClean="0"/>
                <a:t>Sürekli Öğrenme</a:t>
              </a:r>
              <a:endParaRPr lang="tr-TR" sz="1400" dirty="0"/>
            </a:p>
          </p:txBody>
        </p:sp>
        <p:sp>
          <p:nvSpPr>
            <p:cNvPr id="13" name="TextBox 12"/>
            <p:cNvSpPr txBox="1"/>
            <p:nvPr/>
          </p:nvSpPr>
          <p:spPr>
            <a:xfrm rot="5400000">
              <a:off x="7047919" y="2913643"/>
              <a:ext cx="1639059" cy="523220"/>
            </a:xfrm>
            <a:prstGeom prst="rect">
              <a:avLst/>
            </a:prstGeom>
            <a:noFill/>
          </p:spPr>
          <p:txBody>
            <a:bodyPr wrap="square" rtlCol="0">
              <a:spAutoFit/>
            </a:bodyPr>
            <a:lstStyle/>
            <a:p>
              <a:pPr algn="ctr"/>
              <a:r>
                <a:rPr lang="tr-TR" sz="1400" dirty="0" smtClean="0"/>
                <a:t>Üçüncü Yapay Zeka Dalgası</a:t>
              </a:r>
              <a:endParaRPr lang="tr-TR" sz="1400" dirty="0"/>
            </a:p>
          </p:txBody>
        </p:sp>
        <p:sp>
          <p:nvSpPr>
            <p:cNvPr id="14" name="TextBox 13"/>
            <p:cNvSpPr txBox="1"/>
            <p:nvPr/>
          </p:nvSpPr>
          <p:spPr>
            <a:xfrm rot="5400000">
              <a:off x="7919737" y="3034244"/>
              <a:ext cx="1639059" cy="584775"/>
            </a:xfrm>
            <a:prstGeom prst="rect">
              <a:avLst/>
            </a:prstGeom>
            <a:noFill/>
          </p:spPr>
          <p:txBody>
            <a:bodyPr wrap="square" rtlCol="0">
              <a:spAutoFit/>
            </a:bodyPr>
            <a:lstStyle/>
            <a:p>
              <a:pPr algn="ctr"/>
              <a:r>
                <a:rPr lang="tr-TR" sz="1600" dirty="0" smtClean="0">
                  <a:solidFill>
                    <a:srgbClr val="0070C0"/>
                  </a:solidFill>
                </a:rPr>
                <a:t>Yapay Genel</a:t>
              </a:r>
            </a:p>
            <a:p>
              <a:pPr algn="ctr"/>
              <a:r>
                <a:rPr lang="tr-TR" sz="1600" dirty="0" smtClean="0">
                  <a:solidFill>
                    <a:srgbClr val="0070C0"/>
                  </a:solidFill>
                </a:rPr>
                <a:t> Zeka</a:t>
              </a:r>
              <a:endParaRPr lang="tr-TR" sz="1600" dirty="0">
                <a:solidFill>
                  <a:srgbClr val="0070C0"/>
                </a:solidFill>
              </a:endParaRPr>
            </a:p>
          </p:txBody>
        </p:sp>
        <p:sp>
          <p:nvSpPr>
            <p:cNvPr id="15" name="TextBox 14"/>
            <p:cNvSpPr txBox="1"/>
            <p:nvPr/>
          </p:nvSpPr>
          <p:spPr>
            <a:xfrm rot="5400000">
              <a:off x="9791673" y="3034244"/>
              <a:ext cx="1639059" cy="584775"/>
            </a:xfrm>
            <a:prstGeom prst="rect">
              <a:avLst/>
            </a:prstGeom>
            <a:noFill/>
          </p:spPr>
          <p:txBody>
            <a:bodyPr wrap="square" rtlCol="0">
              <a:spAutoFit/>
            </a:bodyPr>
            <a:lstStyle/>
            <a:p>
              <a:pPr algn="ctr"/>
              <a:r>
                <a:rPr lang="tr-TR" sz="1600" dirty="0" smtClean="0">
                  <a:solidFill>
                    <a:schemeClr val="bg1">
                      <a:lumMod val="50000"/>
                    </a:schemeClr>
                  </a:solidFill>
                </a:rPr>
                <a:t>Yapay Süper</a:t>
              </a:r>
            </a:p>
            <a:p>
              <a:pPr algn="ctr"/>
              <a:r>
                <a:rPr lang="tr-TR" sz="1600" dirty="0" smtClean="0">
                  <a:solidFill>
                    <a:schemeClr val="bg1">
                      <a:lumMod val="50000"/>
                    </a:schemeClr>
                  </a:solidFill>
                </a:rPr>
                <a:t> Zeka</a:t>
              </a:r>
              <a:endParaRPr lang="tr-TR" sz="1600" dirty="0">
                <a:solidFill>
                  <a:schemeClr val="bg1">
                    <a:lumMod val="50000"/>
                  </a:schemeClr>
                </a:solidFill>
              </a:endParaRPr>
            </a:p>
          </p:txBody>
        </p:sp>
        <p:sp>
          <p:nvSpPr>
            <p:cNvPr id="16" name="TextBox 15"/>
            <p:cNvSpPr txBox="1"/>
            <p:nvPr/>
          </p:nvSpPr>
          <p:spPr>
            <a:xfrm>
              <a:off x="3348408" y="4262914"/>
              <a:ext cx="2506752" cy="523220"/>
            </a:xfrm>
            <a:prstGeom prst="rect">
              <a:avLst/>
            </a:prstGeom>
            <a:noFill/>
          </p:spPr>
          <p:txBody>
            <a:bodyPr wrap="square" rtlCol="0">
              <a:spAutoFit/>
            </a:bodyPr>
            <a:lstStyle/>
            <a:p>
              <a:pPr algn="ctr"/>
              <a:r>
                <a:rPr lang="tr-TR" sz="1400" dirty="0" smtClean="0"/>
                <a:t>Sorumlu (</a:t>
              </a:r>
              <a:r>
                <a:rPr lang="tr-TR" sz="1400" i="1" dirty="0" err="1" smtClean="0"/>
                <a:t>Responsible</a:t>
              </a:r>
              <a:r>
                <a:rPr lang="tr-TR" sz="1400" dirty="0" smtClean="0"/>
                <a:t>) </a:t>
              </a:r>
            </a:p>
            <a:p>
              <a:pPr algn="ctr"/>
              <a:r>
                <a:rPr lang="tr-TR" sz="1400" dirty="0" smtClean="0"/>
                <a:t>Yapay Zeka</a:t>
              </a:r>
              <a:endParaRPr lang="tr-TR" sz="1400" dirty="0"/>
            </a:p>
          </p:txBody>
        </p:sp>
        <p:sp>
          <p:nvSpPr>
            <p:cNvPr id="18" name="TextBox 17"/>
            <p:cNvSpPr txBox="1"/>
            <p:nvPr/>
          </p:nvSpPr>
          <p:spPr>
            <a:xfrm>
              <a:off x="3315794" y="4796182"/>
              <a:ext cx="2506752" cy="276999"/>
            </a:xfrm>
            <a:prstGeom prst="rect">
              <a:avLst/>
            </a:prstGeom>
            <a:noFill/>
          </p:spPr>
          <p:txBody>
            <a:bodyPr wrap="square" rtlCol="0">
              <a:spAutoFit/>
            </a:bodyPr>
            <a:lstStyle/>
            <a:p>
              <a:pPr algn="ctr"/>
              <a:r>
                <a:rPr lang="tr-TR" sz="1200" dirty="0" smtClean="0"/>
                <a:t>Hesap Verebilir, Şeffaf, Adil, Etik</a:t>
              </a:r>
              <a:endParaRPr lang="tr-TR" sz="1200" dirty="0"/>
            </a:p>
          </p:txBody>
        </p:sp>
      </p:grpSp>
      <p:sp>
        <p:nvSpPr>
          <p:cNvPr id="20" name="TextBox 19"/>
          <p:cNvSpPr txBox="1"/>
          <p:nvPr/>
        </p:nvSpPr>
        <p:spPr>
          <a:xfrm>
            <a:off x="5018061" y="5967044"/>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16537142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a:xfrm>
            <a:off x="698599" y="982395"/>
            <a:ext cx="8596668" cy="1320800"/>
          </a:xfrm>
        </p:spPr>
        <p:txBody>
          <a:bodyPr/>
          <a:lstStyle/>
          <a:p>
            <a:r>
              <a:rPr lang="tr-TR" altLang="tr-TR" dirty="0">
                <a:latin typeface="Tahoma" panose="020B0604030504040204" pitchFamily="34" charset="0"/>
              </a:rPr>
              <a:t>Algoritma Şeffaflığı</a:t>
            </a:r>
            <a:endParaRPr lang="en-US" dirty="0">
              <a:latin typeface="Tahoma" pitchFamily="34" charset="0"/>
            </a:endParaRPr>
          </a:p>
        </p:txBody>
      </p:sp>
      <p:sp>
        <p:nvSpPr>
          <p:cNvPr id="3" name="Rectangle 44"/>
          <p:cNvSpPr txBox="1">
            <a:spLocks noChangeArrowheads="1"/>
          </p:cNvSpPr>
          <p:nvPr/>
        </p:nvSpPr>
        <p:spPr bwMode="auto">
          <a:xfrm>
            <a:off x="1415481" y="1696616"/>
            <a:ext cx="9289032" cy="4684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r>
              <a:rPr lang="tr-TR" sz="2800" kern="0" dirty="0"/>
              <a:t>Sadece ‘Yapay Zeka’ ile Sınırlı Olmamakla Birlikte: Algoritma İçeren Yazılımların Doğrulama ve Geçerleme Faaliyetleri</a:t>
            </a:r>
          </a:p>
          <a:p>
            <a:pPr marL="800100" lvl="1" indent="-342900">
              <a:buClr>
                <a:schemeClr val="folHlink"/>
              </a:buClr>
              <a:buSzPct val="60000"/>
            </a:pPr>
            <a:r>
              <a:rPr lang="tr-TR" kern="0" dirty="0"/>
              <a:t>Algoritma Şeffaflığı (</a:t>
            </a:r>
            <a:r>
              <a:rPr lang="tr-TR" i="1" kern="0" dirty="0" err="1"/>
              <a:t>Algorithm</a:t>
            </a:r>
            <a:r>
              <a:rPr lang="tr-TR" i="1" kern="0" dirty="0"/>
              <a:t> </a:t>
            </a:r>
            <a:r>
              <a:rPr lang="tr-TR" i="1" kern="0" dirty="0" err="1"/>
              <a:t>Transparency</a:t>
            </a:r>
            <a:r>
              <a:rPr lang="tr-TR" kern="0" dirty="0"/>
              <a:t>) </a:t>
            </a:r>
          </a:p>
          <a:p>
            <a:pPr marL="800100" lvl="1" indent="-342900">
              <a:buClr>
                <a:schemeClr val="folHlink"/>
              </a:buClr>
              <a:buSzPct val="60000"/>
            </a:pPr>
            <a:r>
              <a:rPr lang="tr-TR" kern="0" dirty="0"/>
              <a:t>Algoritma Hesap Verebilirliği </a:t>
            </a:r>
            <a:r>
              <a:rPr lang="tr-TR" kern="0" dirty="0">
                <a:solidFill>
                  <a:srgbClr val="000000"/>
                </a:solidFill>
                <a:latin typeface="Arial"/>
              </a:rPr>
              <a:t>(</a:t>
            </a:r>
            <a:r>
              <a:rPr lang="tr-TR" i="1" kern="0" dirty="0" err="1">
                <a:solidFill>
                  <a:srgbClr val="000000"/>
                </a:solidFill>
                <a:latin typeface="Arial"/>
              </a:rPr>
              <a:t>Algorithm</a:t>
            </a:r>
            <a:r>
              <a:rPr lang="tr-TR" i="1" kern="0" dirty="0">
                <a:solidFill>
                  <a:srgbClr val="000000"/>
                </a:solidFill>
                <a:latin typeface="Arial"/>
              </a:rPr>
              <a:t> </a:t>
            </a:r>
            <a:r>
              <a:rPr lang="tr-TR" i="1" kern="0" dirty="0" err="1">
                <a:solidFill>
                  <a:srgbClr val="000000"/>
                </a:solidFill>
                <a:latin typeface="Arial"/>
              </a:rPr>
              <a:t>Accountability</a:t>
            </a:r>
            <a:r>
              <a:rPr lang="tr-TR" kern="0" dirty="0">
                <a:solidFill>
                  <a:srgbClr val="000000"/>
                </a:solidFill>
                <a:latin typeface="Arial"/>
              </a:rPr>
              <a:t>)</a:t>
            </a:r>
            <a:endParaRPr lang="tr-TR" sz="2400" kern="0" dirty="0"/>
          </a:p>
        </p:txBody>
      </p:sp>
      <p:sp>
        <p:nvSpPr>
          <p:cNvPr id="4" name="TextBox 3"/>
          <p:cNvSpPr txBox="1"/>
          <p:nvPr/>
        </p:nvSpPr>
        <p:spPr>
          <a:xfrm>
            <a:off x="5028561" y="6150496"/>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40188133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a:xfrm>
            <a:off x="677334" y="924890"/>
            <a:ext cx="8596668" cy="1320800"/>
          </a:xfrm>
        </p:spPr>
        <p:txBody>
          <a:bodyPr/>
          <a:lstStyle/>
          <a:p>
            <a:r>
              <a:rPr lang="tr-TR" dirty="0">
                <a:latin typeface="Tahoma" pitchFamily="34" charset="0"/>
              </a:rPr>
              <a:t>Kör Göze Parmak Bir Örnek</a:t>
            </a:r>
            <a:endParaRPr lang="en-US" dirty="0">
              <a:latin typeface="Tahoma" pitchFamily="34" charset="0"/>
            </a:endParaRPr>
          </a:p>
        </p:txBody>
      </p:sp>
      <p:pic>
        <p:nvPicPr>
          <p:cNvPr id="4" name="Picture 2"/>
          <p:cNvPicPr>
            <a:picLocks noChangeAspect="1" noChangeArrowheads="1"/>
          </p:cNvPicPr>
          <p:nvPr/>
        </p:nvPicPr>
        <p:blipFill>
          <a:blip r:embed="rId2"/>
          <a:srcRect/>
          <a:stretch>
            <a:fillRect/>
          </a:stretch>
        </p:blipFill>
        <p:spPr bwMode="auto">
          <a:xfrm>
            <a:off x="6859376" y="2492897"/>
            <a:ext cx="4133168" cy="2598205"/>
          </a:xfrm>
          <a:prstGeom prst="rect">
            <a:avLst/>
          </a:prstGeom>
          <a:noFill/>
          <a:ln w="9525">
            <a:noFill/>
            <a:miter lim="800000"/>
            <a:headEnd/>
            <a:tailEnd/>
          </a:ln>
          <a:effectLst/>
        </p:spPr>
      </p:pic>
      <p:sp>
        <p:nvSpPr>
          <p:cNvPr id="5" name="Rectangle 44"/>
          <p:cNvSpPr txBox="1">
            <a:spLocks noChangeArrowheads="1"/>
          </p:cNvSpPr>
          <p:nvPr/>
        </p:nvSpPr>
        <p:spPr bwMode="auto">
          <a:xfrm>
            <a:off x="1166770" y="1816122"/>
            <a:ext cx="5937342"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defTabSz="914400" eaLnBrk="0" fontAlgn="base" hangingPunct="0">
              <a:spcBef>
                <a:spcPct val="20000"/>
              </a:spcBef>
              <a:spcAft>
                <a:spcPct val="0"/>
              </a:spcAft>
              <a:buClr>
                <a:schemeClr val="folHlink"/>
              </a:buClr>
              <a:buSzPct val="60000"/>
              <a:buFont typeface="Wingdings" panose="05000000000000000000" pitchFamily="2" charset="2"/>
              <a:buChar char="n"/>
              <a:defRPr/>
            </a:pPr>
            <a:r>
              <a:rPr lang="tr-TR" kern="0" dirty="0"/>
              <a:t>Bu yazılım (algoritma) yanlış (etik dışı, hukuk dışı, vb.) bir karar verirse:</a:t>
            </a:r>
          </a:p>
          <a:p>
            <a:pPr marL="800100" lvl="1" indent="-342900">
              <a:spcBef>
                <a:spcPct val="20000"/>
              </a:spcBef>
              <a:buClr>
                <a:schemeClr val="folHlink"/>
              </a:buClr>
              <a:buSzPct val="60000"/>
              <a:buFont typeface="Wingdings" panose="05000000000000000000" pitchFamily="2" charset="2"/>
              <a:buChar char="n"/>
            </a:pPr>
            <a:r>
              <a:rPr lang="tr-TR" kern="0" dirty="0"/>
              <a:t>Bu modeli, kim bu şekilde kurdu?</a:t>
            </a:r>
          </a:p>
          <a:p>
            <a:pPr marL="1257300" lvl="2" indent="-342900">
              <a:spcBef>
                <a:spcPct val="20000"/>
              </a:spcBef>
              <a:buClr>
                <a:schemeClr val="folHlink"/>
              </a:buClr>
              <a:buSzPct val="60000"/>
              <a:buFont typeface="Wingdings" panose="05000000000000000000" pitchFamily="2" charset="2"/>
              <a:buChar char="n"/>
            </a:pPr>
            <a:r>
              <a:rPr lang="tr-TR" kern="0" dirty="0"/>
              <a:t>Katman sayısını kim belirledi?</a:t>
            </a:r>
          </a:p>
          <a:p>
            <a:pPr marL="1257300" lvl="2" indent="-342900">
              <a:spcBef>
                <a:spcPct val="20000"/>
              </a:spcBef>
              <a:buClr>
                <a:schemeClr val="folHlink"/>
              </a:buClr>
              <a:buSzPct val="60000"/>
              <a:buFont typeface="Wingdings" panose="05000000000000000000" pitchFamily="2" charset="2"/>
              <a:buChar char="n"/>
            </a:pPr>
            <a:r>
              <a:rPr lang="tr-TR" kern="0" dirty="0"/>
              <a:t>Her bir katmandaki nöron sayısını kim belirledi?</a:t>
            </a:r>
          </a:p>
          <a:p>
            <a:pPr marL="1257300" lvl="2" indent="-342900">
              <a:spcBef>
                <a:spcPct val="20000"/>
              </a:spcBef>
              <a:buClr>
                <a:schemeClr val="folHlink"/>
              </a:buClr>
              <a:buSzPct val="60000"/>
              <a:buFont typeface="Wingdings" panose="05000000000000000000" pitchFamily="2" charset="2"/>
              <a:buChar char="n"/>
            </a:pPr>
            <a:r>
              <a:rPr lang="tr-TR" kern="0" dirty="0"/>
              <a:t>Nöronlardaki aktivasyon fonksiyonlarını kim belirledi?</a:t>
            </a:r>
          </a:p>
          <a:p>
            <a:pPr marL="800100" lvl="1" indent="-342900">
              <a:spcBef>
                <a:spcPct val="20000"/>
              </a:spcBef>
              <a:buClr>
                <a:schemeClr val="folHlink"/>
              </a:buClr>
              <a:buSzPct val="60000"/>
              <a:buFont typeface="Wingdings" panose="05000000000000000000" pitchFamily="2" charset="2"/>
              <a:buChar char="n"/>
            </a:pPr>
            <a:r>
              <a:rPr lang="tr-TR" kern="0" dirty="0"/>
              <a:t>Bu modeli kim nasıl eğitti?</a:t>
            </a:r>
          </a:p>
          <a:p>
            <a:pPr marL="1257300" lvl="2" indent="-342900">
              <a:spcBef>
                <a:spcPct val="20000"/>
              </a:spcBef>
              <a:buClr>
                <a:schemeClr val="folHlink"/>
              </a:buClr>
              <a:buSzPct val="60000"/>
              <a:buFont typeface="Wingdings" panose="05000000000000000000" pitchFamily="2" charset="2"/>
              <a:buChar char="n"/>
            </a:pPr>
            <a:r>
              <a:rPr lang="tr-TR" kern="0" dirty="0"/>
              <a:t>Eğitim setini kim belirledi?</a:t>
            </a:r>
          </a:p>
          <a:p>
            <a:pPr marL="1257300" lvl="2" indent="-342900">
              <a:spcBef>
                <a:spcPct val="20000"/>
              </a:spcBef>
              <a:buClr>
                <a:schemeClr val="folHlink"/>
              </a:buClr>
              <a:buSzPct val="60000"/>
              <a:buFont typeface="Wingdings" panose="05000000000000000000" pitchFamily="2" charset="2"/>
              <a:buChar char="n"/>
            </a:pPr>
            <a:r>
              <a:rPr lang="tr-TR" kern="0" dirty="0"/>
              <a:t>Eğitim </a:t>
            </a:r>
            <a:r>
              <a:rPr lang="tr-TR" kern="0" dirty="0" err="1"/>
              <a:t>epoch’larını</a:t>
            </a:r>
            <a:r>
              <a:rPr lang="tr-TR" kern="0" dirty="0"/>
              <a:t> kim nasıl sıraladı?</a:t>
            </a:r>
          </a:p>
          <a:p>
            <a:pPr marL="1257300" lvl="2" indent="-342900">
              <a:spcBef>
                <a:spcPct val="20000"/>
              </a:spcBef>
              <a:buClr>
                <a:schemeClr val="folHlink"/>
              </a:buClr>
              <a:buSzPct val="60000"/>
              <a:buFont typeface="Wingdings" panose="05000000000000000000" pitchFamily="2" charset="2"/>
              <a:buChar char="n"/>
            </a:pPr>
            <a:endParaRPr lang="tr-TR" sz="3200" kern="0" dirty="0"/>
          </a:p>
          <a:p>
            <a:pPr marL="800100" lvl="1" indent="-342900">
              <a:spcBef>
                <a:spcPct val="20000"/>
              </a:spcBef>
              <a:buClr>
                <a:schemeClr val="folHlink"/>
              </a:buClr>
              <a:buSzPct val="60000"/>
              <a:buFont typeface="Wingdings" panose="05000000000000000000" pitchFamily="2" charset="2"/>
              <a:buChar char="n"/>
            </a:pPr>
            <a:endParaRPr lang="tr-TR" sz="3200" kern="0" dirty="0"/>
          </a:p>
          <a:p>
            <a:pPr marL="1257300" lvl="2" indent="-342900">
              <a:spcBef>
                <a:spcPct val="20000"/>
              </a:spcBef>
              <a:buClr>
                <a:schemeClr val="folHlink"/>
              </a:buClr>
              <a:buSzPct val="60000"/>
              <a:buFont typeface="Wingdings" panose="05000000000000000000" pitchFamily="2" charset="2"/>
              <a:buChar char="n"/>
            </a:pPr>
            <a:endParaRPr lang="tr-TR" sz="2800" kern="0" dirty="0"/>
          </a:p>
        </p:txBody>
      </p:sp>
      <p:sp>
        <p:nvSpPr>
          <p:cNvPr id="6" name="TextBox 5"/>
          <p:cNvSpPr txBox="1"/>
          <p:nvPr/>
        </p:nvSpPr>
        <p:spPr>
          <a:xfrm>
            <a:off x="5094749" y="6270002"/>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55156566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p:txBody>
          <a:bodyPr/>
          <a:lstStyle/>
          <a:p>
            <a:r>
              <a:rPr lang="tr-TR" altLang="tr-TR" dirty="0">
                <a:latin typeface="Tahoma" panose="020B0604030504040204" pitchFamily="34" charset="0"/>
              </a:rPr>
              <a:t>Tanımlar… Tanımlar… </a:t>
            </a:r>
            <a:endParaRPr lang="en-US" dirty="0">
              <a:latin typeface="Tahoma" pitchFamily="34" charset="0"/>
            </a:endParaRPr>
          </a:p>
        </p:txBody>
      </p:sp>
      <p:sp>
        <p:nvSpPr>
          <p:cNvPr id="3" name="Rectangle 44"/>
          <p:cNvSpPr txBox="1">
            <a:spLocks noChangeArrowheads="1"/>
          </p:cNvSpPr>
          <p:nvPr/>
        </p:nvSpPr>
        <p:spPr bwMode="auto">
          <a:xfrm>
            <a:off x="1415481" y="1696616"/>
            <a:ext cx="9289032" cy="4684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r>
              <a:rPr lang="tr-TR" sz="2800" dirty="0" err="1"/>
              <a:t>Algoritmik</a:t>
            </a:r>
            <a:r>
              <a:rPr lang="tr-TR" sz="2800" dirty="0"/>
              <a:t> Zarar (</a:t>
            </a:r>
            <a:r>
              <a:rPr lang="tr-TR" sz="2800" i="1" dirty="0" err="1"/>
              <a:t>Algorithmic</a:t>
            </a:r>
            <a:r>
              <a:rPr lang="tr-TR" sz="2800" i="1" dirty="0"/>
              <a:t> </a:t>
            </a:r>
            <a:r>
              <a:rPr lang="tr-TR" sz="2800" i="1" dirty="0" err="1"/>
              <a:t>Harm</a:t>
            </a:r>
            <a:r>
              <a:rPr lang="tr-TR" sz="2800" dirty="0"/>
              <a:t>) </a:t>
            </a:r>
          </a:p>
          <a:p>
            <a:r>
              <a:rPr lang="tr-TR" sz="2800" dirty="0" err="1"/>
              <a:t>Algoritmik</a:t>
            </a:r>
            <a:r>
              <a:rPr lang="tr-TR" sz="2800" dirty="0"/>
              <a:t> Ayrımcılık (</a:t>
            </a:r>
            <a:r>
              <a:rPr lang="tr-TR" sz="2800" i="1" dirty="0" err="1"/>
              <a:t>Algorithmic</a:t>
            </a:r>
            <a:r>
              <a:rPr lang="tr-TR" sz="2800" i="1" dirty="0"/>
              <a:t> </a:t>
            </a:r>
            <a:r>
              <a:rPr lang="tr-TR" sz="2800" i="1" dirty="0" err="1"/>
              <a:t>Discrimination</a:t>
            </a:r>
            <a:r>
              <a:rPr lang="tr-TR" sz="2800" dirty="0"/>
              <a:t>)</a:t>
            </a:r>
          </a:p>
          <a:p>
            <a:pPr lvl="1"/>
            <a:r>
              <a:rPr lang="tr-TR" sz="2400" dirty="0"/>
              <a:t>Medyaya yansıyan örnekler: Google’ın ve </a:t>
            </a:r>
            <a:r>
              <a:rPr lang="tr-TR" sz="2400" dirty="0" err="1"/>
              <a:t>Tesla’nın</a:t>
            </a:r>
            <a:r>
              <a:rPr lang="tr-TR" sz="2400" dirty="0"/>
              <a:t> otonom araç kazaları, çeşitli sohbet robotlarının cinsiyetçi/ırkçı tavırları, vb.</a:t>
            </a:r>
          </a:p>
          <a:p>
            <a:endParaRPr lang="tr-TR" sz="1600" dirty="0"/>
          </a:p>
          <a:p>
            <a:r>
              <a:rPr lang="tr-TR" sz="2800" dirty="0"/>
              <a:t>Adillik (</a:t>
            </a:r>
            <a:r>
              <a:rPr lang="tr-TR" sz="2800" i="1" dirty="0" err="1"/>
              <a:t>Fairness</a:t>
            </a:r>
            <a:r>
              <a:rPr lang="tr-TR" sz="2800" dirty="0"/>
              <a:t>)</a:t>
            </a:r>
          </a:p>
          <a:p>
            <a:r>
              <a:rPr lang="tr-TR" sz="2800" dirty="0" err="1"/>
              <a:t>Açıklanabilirlik</a:t>
            </a:r>
            <a:r>
              <a:rPr lang="tr-TR" sz="2800" dirty="0"/>
              <a:t> (</a:t>
            </a:r>
            <a:r>
              <a:rPr lang="tr-TR" sz="2800" i="1" dirty="0" err="1"/>
              <a:t>Explainability</a:t>
            </a:r>
            <a:r>
              <a:rPr lang="tr-TR" sz="2800" dirty="0"/>
              <a:t>)</a:t>
            </a:r>
          </a:p>
          <a:p>
            <a:r>
              <a:rPr lang="tr-TR" sz="2800" dirty="0" err="1"/>
              <a:t>Sorgulanabilirlik</a:t>
            </a:r>
            <a:r>
              <a:rPr lang="tr-TR" sz="2800" dirty="0"/>
              <a:t> (</a:t>
            </a:r>
            <a:r>
              <a:rPr lang="tr-TR" sz="2800" i="1" dirty="0" err="1"/>
              <a:t>Auditability</a:t>
            </a:r>
            <a:r>
              <a:rPr lang="tr-TR" sz="2800" dirty="0"/>
              <a:t>)</a:t>
            </a:r>
          </a:p>
          <a:p>
            <a:r>
              <a:rPr lang="tr-TR" sz="2800" dirty="0"/>
              <a:t>Sorumluluk (</a:t>
            </a:r>
            <a:r>
              <a:rPr lang="tr-TR" sz="2800" i="1" dirty="0" err="1"/>
              <a:t>Responsibility</a:t>
            </a:r>
            <a:r>
              <a:rPr lang="tr-TR" sz="2800" dirty="0"/>
              <a:t>)</a:t>
            </a:r>
          </a:p>
          <a:p>
            <a:r>
              <a:rPr lang="tr-TR" sz="2800" dirty="0"/>
              <a:t>Doğruluk (</a:t>
            </a:r>
            <a:r>
              <a:rPr lang="tr-TR" sz="2800" i="1" dirty="0" err="1"/>
              <a:t>Accuracy</a:t>
            </a:r>
            <a:r>
              <a:rPr lang="tr-TR" sz="2800" dirty="0"/>
              <a:t>)</a:t>
            </a:r>
          </a:p>
          <a:p>
            <a:endParaRPr lang="tr-TR" sz="2800" dirty="0"/>
          </a:p>
        </p:txBody>
      </p:sp>
      <p:sp>
        <p:nvSpPr>
          <p:cNvPr id="4" name="TextBox 3"/>
          <p:cNvSpPr txBox="1"/>
          <p:nvPr/>
        </p:nvSpPr>
        <p:spPr>
          <a:xfrm>
            <a:off x="6264127" y="6254397"/>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7042024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p:txBody>
          <a:bodyPr/>
          <a:lstStyle/>
          <a:p>
            <a:r>
              <a:rPr lang="tr-TR" altLang="tr-TR" dirty="0">
                <a:latin typeface="Tahoma" panose="020B0604030504040204" pitchFamily="34" charset="0"/>
              </a:rPr>
              <a:t>Şeffaflık Neden Gerekli?</a:t>
            </a:r>
            <a:endParaRPr lang="en-US" dirty="0">
              <a:latin typeface="Tahoma" pitchFamily="34" charset="0"/>
            </a:endParaRPr>
          </a:p>
        </p:txBody>
      </p:sp>
      <p:sp>
        <p:nvSpPr>
          <p:cNvPr id="3" name="Rectangle 44"/>
          <p:cNvSpPr txBox="1">
            <a:spLocks noChangeArrowheads="1"/>
          </p:cNvSpPr>
          <p:nvPr/>
        </p:nvSpPr>
        <p:spPr bwMode="auto">
          <a:xfrm>
            <a:off x="1415481" y="1696616"/>
            <a:ext cx="9289032" cy="4684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r>
              <a:rPr lang="tr-TR" sz="2800" dirty="0"/>
              <a:t>Niceliksel Girdi Etkisi (</a:t>
            </a:r>
            <a:r>
              <a:rPr lang="tr-TR" sz="2800" i="1" dirty="0" err="1"/>
              <a:t>Quantitative</a:t>
            </a:r>
            <a:r>
              <a:rPr lang="tr-TR" sz="2800" i="1" dirty="0"/>
              <a:t> </a:t>
            </a:r>
            <a:r>
              <a:rPr lang="tr-TR" sz="2800" i="1" dirty="0" err="1"/>
              <a:t>Input</a:t>
            </a:r>
            <a:r>
              <a:rPr lang="tr-TR" sz="2800" i="1" dirty="0"/>
              <a:t> </a:t>
            </a:r>
            <a:r>
              <a:rPr lang="tr-TR" sz="2800" i="1" dirty="0" err="1"/>
              <a:t>Influence</a:t>
            </a:r>
            <a:r>
              <a:rPr lang="tr-TR" sz="2800" i="1" dirty="0"/>
              <a:t> – QII</a:t>
            </a:r>
            <a:r>
              <a:rPr lang="tr-TR" sz="2800" dirty="0"/>
              <a:t>)’</a:t>
            </a:r>
            <a:r>
              <a:rPr lang="tr-TR" sz="2800" dirty="0" err="1"/>
              <a:t>nin</a:t>
            </a:r>
            <a:r>
              <a:rPr lang="tr-TR" sz="2800" dirty="0"/>
              <a:t> Bilinmesi</a:t>
            </a:r>
          </a:p>
          <a:p>
            <a:r>
              <a:rPr lang="tr-TR" sz="2800" dirty="0"/>
              <a:t>Şahıs/Kişi Bazında </a:t>
            </a:r>
          </a:p>
          <a:p>
            <a:pPr lvl="1"/>
            <a:r>
              <a:rPr lang="tr-TR" sz="2400" dirty="0"/>
              <a:t>Herhangi bir talebi (örneğin Kredi, Nitelikli Göçmenlik, Şartlı Tahliye, Tutuksuz Yargılanma, vb.) reddedilen bir kişi, talebinin hangi sebepten ötürü reddedildiğini öğrenmek isterse</a:t>
            </a:r>
          </a:p>
          <a:p>
            <a:r>
              <a:rPr lang="tr-TR" sz="2800" dirty="0"/>
              <a:t>Kurum Bazında</a:t>
            </a:r>
          </a:p>
          <a:p>
            <a:pPr lvl="1"/>
            <a:r>
              <a:rPr lang="tr-TR" sz="2400" dirty="0"/>
              <a:t>Kurum, kullanmakta olduğu yazılım/algoritma tarafından verilen kararlarda hangi özniteliğin (ya da hangi girdinin) daha etkili olduğunu öğrenmek isterse</a:t>
            </a:r>
          </a:p>
          <a:p>
            <a:endParaRPr lang="tr-TR" sz="2800" dirty="0"/>
          </a:p>
        </p:txBody>
      </p:sp>
      <p:sp>
        <p:nvSpPr>
          <p:cNvPr id="4" name="TextBox 3"/>
          <p:cNvSpPr txBox="1"/>
          <p:nvPr/>
        </p:nvSpPr>
        <p:spPr>
          <a:xfrm>
            <a:off x="5126443" y="6323701"/>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7011072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p:txBody>
          <a:bodyPr/>
          <a:lstStyle/>
          <a:p>
            <a:r>
              <a:rPr lang="tr-TR" altLang="tr-TR" dirty="0" err="1">
                <a:latin typeface="Tahoma" panose="020B0604030504040204" pitchFamily="34" charset="0"/>
              </a:rPr>
              <a:t>Algoritmik</a:t>
            </a:r>
            <a:r>
              <a:rPr lang="tr-TR" altLang="tr-TR" dirty="0">
                <a:latin typeface="Tahoma" panose="020B0604030504040204" pitchFamily="34" charset="0"/>
              </a:rPr>
              <a:t> Ayrımcılık</a:t>
            </a:r>
            <a:endParaRPr lang="en-US" dirty="0">
              <a:latin typeface="Tahoma" pitchFamily="34" charset="0"/>
            </a:endParaRPr>
          </a:p>
        </p:txBody>
      </p:sp>
      <p:sp>
        <p:nvSpPr>
          <p:cNvPr id="3" name="Rectangle 44"/>
          <p:cNvSpPr txBox="1">
            <a:spLocks noChangeArrowheads="1"/>
          </p:cNvSpPr>
          <p:nvPr/>
        </p:nvSpPr>
        <p:spPr bwMode="auto">
          <a:xfrm>
            <a:off x="1415481" y="1696616"/>
            <a:ext cx="9289032" cy="4684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0" indent="0">
              <a:buNone/>
            </a:pPr>
            <a:r>
              <a:rPr lang="tr-TR" sz="2000" b="1" dirty="0"/>
              <a:t>Doğru Bir Yaklaşım Mı?</a:t>
            </a:r>
            <a:endParaRPr lang="tr-TR" b="1" dirty="0"/>
          </a:p>
          <a:p>
            <a:pPr lvl="0"/>
            <a:r>
              <a:rPr lang="tr-TR" sz="2000" dirty="0"/>
              <a:t>Bazılarına göre etik olmadığı için kesinlikle uygun değil</a:t>
            </a:r>
            <a:endParaRPr lang="tr-TR" dirty="0"/>
          </a:p>
          <a:p>
            <a:pPr lvl="0"/>
            <a:r>
              <a:rPr lang="tr-TR" sz="2000" dirty="0"/>
              <a:t>Bazılarına göre ise etik olmamasına karşın performans artırımı için gerekli</a:t>
            </a:r>
            <a:endParaRPr lang="tr-TR" dirty="0"/>
          </a:p>
          <a:p>
            <a:pPr lvl="0"/>
            <a:r>
              <a:rPr lang="tr-TR" sz="2000" dirty="0"/>
              <a:t>Örnek: ABD’de birçok eyalette “polis devriye görev rotalarının oluşturulması” için kullanılan algoritma</a:t>
            </a:r>
            <a:endParaRPr lang="tr-TR" dirty="0"/>
          </a:p>
          <a:p>
            <a:pPr lvl="1"/>
            <a:r>
              <a:rPr lang="tr-TR" sz="1800" dirty="0"/>
              <a:t>Algoritmanın iki </a:t>
            </a:r>
            <a:r>
              <a:rPr lang="tr-TR" sz="1800" dirty="0" err="1"/>
              <a:t>modu</a:t>
            </a:r>
            <a:r>
              <a:rPr lang="tr-TR" sz="1800" dirty="0"/>
              <a:t> var</a:t>
            </a:r>
            <a:endParaRPr lang="tr-TR" dirty="0"/>
          </a:p>
          <a:p>
            <a:pPr lvl="1"/>
            <a:r>
              <a:rPr lang="tr-TR" sz="1800" dirty="0"/>
              <a:t>Bazı eyaletlerde algoritmanın kesinlikle yönsüz/yansız/nötr çalışması talep edilmiş</a:t>
            </a:r>
            <a:endParaRPr lang="tr-TR" dirty="0"/>
          </a:p>
          <a:p>
            <a:pPr lvl="1"/>
            <a:r>
              <a:rPr lang="tr-TR" sz="1800" dirty="0"/>
              <a:t>Bazı eyaletlerde ise özellikle sosyoekonomik düzeyi düşük ve azınlıkların yaşadığı mahallelere daha çok atama yapılacak şekilde çalışması talep edilmiş</a:t>
            </a:r>
            <a:endParaRPr lang="tr-TR" dirty="0"/>
          </a:p>
          <a:p>
            <a:pPr lvl="2"/>
            <a:r>
              <a:rPr lang="tr-TR" sz="1800" dirty="0"/>
              <a:t>“Sosyoekonomik düzeyi düşük ve azınlıkların yaşadığı mahalleler” kriteri mi?</a:t>
            </a:r>
            <a:endParaRPr lang="tr-TR" sz="2800" dirty="0"/>
          </a:p>
          <a:p>
            <a:pPr lvl="2"/>
            <a:r>
              <a:rPr lang="tr-TR" sz="1800" dirty="0"/>
              <a:t>Yoksa “Suç oranı yüksek mahalleler” kriteri mi?</a:t>
            </a:r>
            <a:endParaRPr lang="tr-TR" sz="2800" dirty="0"/>
          </a:p>
          <a:p>
            <a:pPr lvl="2"/>
            <a:r>
              <a:rPr lang="tr-TR" sz="1800" dirty="0"/>
              <a:t>“Zaten her ikisi de aynı kapıya çıkıyor” iddiası </a:t>
            </a:r>
            <a:r>
              <a:rPr lang="tr-TR" sz="1800" dirty="0" smtClean="0"/>
              <a:t>mı?</a:t>
            </a:r>
            <a:endParaRPr lang="tr-TR" sz="2800" dirty="0"/>
          </a:p>
          <a:p>
            <a:endParaRPr lang="tr-TR" sz="2800" dirty="0"/>
          </a:p>
        </p:txBody>
      </p:sp>
      <p:sp>
        <p:nvSpPr>
          <p:cNvPr id="4" name="TextBox 3"/>
          <p:cNvSpPr txBox="1"/>
          <p:nvPr/>
        </p:nvSpPr>
        <p:spPr>
          <a:xfrm>
            <a:off x="5105177" y="6329960"/>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33186535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p:txBody>
          <a:bodyPr/>
          <a:lstStyle/>
          <a:p>
            <a:r>
              <a:rPr lang="tr-TR" altLang="tr-TR" dirty="0">
                <a:latin typeface="Tahoma" panose="020B0604030504040204" pitchFamily="34" charset="0"/>
              </a:rPr>
              <a:t>Peki Niye? - 1</a:t>
            </a:r>
            <a:endParaRPr lang="en-US" dirty="0">
              <a:latin typeface="Tahoma" pitchFamily="34" charset="0"/>
            </a:endParaRPr>
          </a:p>
        </p:txBody>
      </p:sp>
      <p:sp>
        <p:nvSpPr>
          <p:cNvPr id="3" name="Rectangle 44"/>
          <p:cNvSpPr txBox="1">
            <a:spLocks noChangeArrowheads="1"/>
          </p:cNvSpPr>
          <p:nvPr/>
        </p:nvSpPr>
        <p:spPr bwMode="auto">
          <a:xfrm>
            <a:off x="1415481" y="1696616"/>
            <a:ext cx="9289032" cy="4684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r>
              <a:rPr lang="tr-TR" sz="2800" dirty="0"/>
              <a:t>Yönlü/Yanlı veya Kalitesiz Veri</a:t>
            </a:r>
          </a:p>
          <a:p>
            <a:pPr lvl="1"/>
            <a:r>
              <a:rPr lang="tr-TR" sz="2400" dirty="0"/>
              <a:t>Bazı yüz tanıma algoritmalarının performansının beyaz ırk için yüksek olması; diğer ırklar için düşük olması</a:t>
            </a:r>
          </a:p>
          <a:p>
            <a:pPr lvl="1"/>
            <a:r>
              <a:rPr lang="tr-TR" sz="2400" dirty="0" err="1"/>
              <a:t>Nikon’un</a:t>
            </a:r>
            <a:r>
              <a:rPr lang="tr-TR" sz="2400" dirty="0"/>
              <a:t> fotoğraf makinelerinin içindeki algoritmaların sarı ırk için çoğunlukla “kapalı göz” uyarısı vermesi</a:t>
            </a:r>
          </a:p>
          <a:p>
            <a:pPr lvl="1"/>
            <a:endParaRPr lang="tr-TR" sz="2400" dirty="0"/>
          </a:p>
          <a:p>
            <a:r>
              <a:rPr lang="tr-TR" sz="2800" dirty="0"/>
              <a:t>Kötü/Yanlış Kural Tanımlamaları</a:t>
            </a:r>
          </a:p>
          <a:p>
            <a:pPr lvl="1"/>
            <a:r>
              <a:rPr lang="tr-TR" sz="2400" dirty="0"/>
              <a:t>Sosyal Kredi </a:t>
            </a:r>
            <a:r>
              <a:rPr lang="tr-TR" sz="2400" dirty="0" err="1"/>
              <a:t>Skorlama</a:t>
            </a:r>
            <a:r>
              <a:rPr lang="tr-TR" sz="2400" dirty="0"/>
              <a:t> Şirketleri </a:t>
            </a:r>
            <a:r>
              <a:rPr lang="tr-TR" sz="2400" dirty="0" err="1"/>
              <a:t>Kreditech</a:t>
            </a:r>
            <a:r>
              <a:rPr lang="tr-TR" sz="2400" dirty="0"/>
              <a:t> ve </a:t>
            </a:r>
            <a:r>
              <a:rPr lang="tr-TR" sz="2400" dirty="0" err="1"/>
              <a:t>Tala</a:t>
            </a:r>
            <a:r>
              <a:rPr lang="tr-TR" sz="2400" dirty="0"/>
              <a:t> </a:t>
            </a:r>
            <a:r>
              <a:rPr lang="tr-TR" sz="2400" dirty="0" err="1"/>
              <a:t>Mobile’ın</a:t>
            </a:r>
            <a:r>
              <a:rPr lang="tr-TR" sz="2400" dirty="0"/>
              <a:t>, bir kişinin kredibilitesini hesaplarken kişinin ödeme geçmişinden ziyade oturduğu bölge ve alışveriş yaptığı mağazaları göz önünde bulunduruyor olması</a:t>
            </a:r>
          </a:p>
          <a:p>
            <a:endParaRPr lang="tr-TR" sz="2800" dirty="0"/>
          </a:p>
        </p:txBody>
      </p:sp>
      <p:sp>
        <p:nvSpPr>
          <p:cNvPr id="4" name="TextBox 3"/>
          <p:cNvSpPr txBox="1"/>
          <p:nvPr/>
        </p:nvSpPr>
        <p:spPr>
          <a:xfrm>
            <a:off x="5158340" y="6265029"/>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2752736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p:txBody>
          <a:bodyPr/>
          <a:lstStyle/>
          <a:p>
            <a:r>
              <a:rPr lang="tr-TR" altLang="tr-TR" dirty="0">
                <a:latin typeface="Tahoma" panose="020B0604030504040204" pitchFamily="34" charset="0"/>
              </a:rPr>
              <a:t>Peki Niye? - 2</a:t>
            </a:r>
            <a:endParaRPr lang="en-US" dirty="0">
              <a:latin typeface="Tahoma" pitchFamily="34" charset="0"/>
            </a:endParaRPr>
          </a:p>
        </p:txBody>
      </p:sp>
      <p:sp>
        <p:nvSpPr>
          <p:cNvPr id="3" name="Rectangle 44"/>
          <p:cNvSpPr txBox="1">
            <a:spLocks noChangeArrowheads="1"/>
          </p:cNvSpPr>
          <p:nvPr/>
        </p:nvSpPr>
        <p:spPr bwMode="auto">
          <a:xfrm>
            <a:off x="1415481" y="1696616"/>
            <a:ext cx="9289032" cy="4684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r>
              <a:rPr lang="tr-TR" sz="2800" dirty="0"/>
              <a:t>Bağlam Dışı Çalışma Hataları</a:t>
            </a:r>
          </a:p>
          <a:p>
            <a:pPr lvl="1"/>
            <a:r>
              <a:rPr lang="tr-TR" sz="2400" dirty="0"/>
              <a:t>Yüz tanıma </a:t>
            </a:r>
            <a:r>
              <a:rPr lang="tr-TR" sz="2400"/>
              <a:t>algoritmalarının </a:t>
            </a:r>
            <a:r>
              <a:rPr lang="tr-TR" sz="2400" smtClean="0"/>
              <a:t>maske </a:t>
            </a:r>
            <a:r>
              <a:rPr lang="tr-TR" sz="2400" dirty="0"/>
              <a:t>görünce yüz olarak algılamaları</a:t>
            </a:r>
            <a:r>
              <a:rPr lang="tr-TR" dirty="0"/>
              <a:t> 	</a:t>
            </a:r>
          </a:p>
          <a:p>
            <a:pPr lvl="1"/>
            <a:endParaRPr lang="tr-TR" dirty="0"/>
          </a:p>
          <a:p>
            <a:r>
              <a:rPr lang="tr-TR" sz="2800" dirty="0"/>
              <a:t>Geri Besleme Döngüleri</a:t>
            </a:r>
          </a:p>
          <a:p>
            <a:pPr lvl="1"/>
            <a:r>
              <a:rPr lang="tr-TR" sz="2400" dirty="0"/>
              <a:t>Performans değerlendirmede yanlış yönlendirici</a:t>
            </a:r>
          </a:p>
          <a:p>
            <a:pPr marL="0" indent="0">
              <a:buNone/>
            </a:pPr>
            <a:r>
              <a:rPr lang="tr-TR" sz="2800" dirty="0"/>
              <a:t> </a:t>
            </a:r>
          </a:p>
          <a:p>
            <a:r>
              <a:rPr lang="tr-TR" sz="2800" dirty="0"/>
              <a:t>İnsan Davranışlarındaki “Bilinçaltı” Ayrımcılık Eğilimi</a:t>
            </a:r>
          </a:p>
          <a:p>
            <a:pPr lvl="1"/>
            <a:r>
              <a:rPr lang="tr-TR" sz="2400" dirty="0"/>
              <a:t>Youtube’un, belirli bir süre boyunca </a:t>
            </a:r>
            <a:r>
              <a:rPr lang="tr-TR" sz="2400" dirty="0" err="1"/>
              <a:t>Stevie</a:t>
            </a:r>
            <a:r>
              <a:rPr lang="tr-TR" sz="2400" dirty="0"/>
              <a:t> </a:t>
            </a:r>
            <a:r>
              <a:rPr lang="tr-TR" sz="2400" dirty="0" err="1"/>
              <a:t>Wonder</a:t>
            </a:r>
            <a:r>
              <a:rPr lang="tr-TR" sz="2400" dirty="0"/>
              <a:t> videosu izleyince Ray Charles videoları önermeye başlaması</a:t>
            </a:r>
          </a:p>
          <a:p>
            <a:endParaRPr lang="tr-TR" sz="2800" dirty="0"/>
          </a:p>
        </p:txBody>
      </p:sp>
      <p:sp>
        <p:nvSpPr>
          <p:cNvPr id="4" name="TextBox 3"/>
          <p:cNvSpPr txBox="1"/>
          <p:nvPr/>
        </p:nvSpPr>
        <p:spPr>
          <a:xfrm>
            <a:off x="5126443" y="6275661"/>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1219798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1 Başlık"/>
          <p:cNvSpPr>
            <a:spLocks noGrp="1"/>
          </p:cNvSpPr>
          <p:nvPr>
            <p:ph type="title"/>
          </p:nvPr>
        </p:nvSpPr>
        <p:spPr>
          <a:xfrm>
            <a:off x="680697" y="790353"/>
            <a:ext cx="8596668" cy="1320800"/>
          </a:xfrm>
        </p:spPr>
        <p:txBody>
          <a:bodyPr/>
          <a:lstStyle/>
          <a:p>
            <a:r>
              <a:rPr lang="tr-TR" altLang="en-US" dirty="0">
                <a:latin typeface="Tahoma" panose="020B0604030504040204" pitchFamily="34" charset="0"/>
              </a:rPr>
              <a:t>Veri Analitiği – İstatistik – Yapay Zeka</a:t>
            </a:r>
          </a:p>
        </p:txBody>
      </p:sp>
      <p:pic>
        <p:nvPicPr>
          <p:cNvPr id="1026" name="Picture 2" descr="Hermes Büst - Decros - Doğal Taşın Her Hal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0697" y="1657425"/>
            <a:ext cx="487680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834086" y="2420888"/>
            <a:ext cx="4305052" cy="1754326"/>
          </a:xfrm>
          <a:prstGeom prst="rect">
            <a:avLst/>
          </a:prstGeom>
          <a:noFill/>
        </p:spPr>
        <p:txBody>
          <a:bodyPr wrap="square" rtlCol="0">
            <a:spAutoFit/>
          </a:bodyPr>
          <a:lstStyle/>
          <a:p>
            <a:r>
              <a:rPr lang="tr-TR" dirty="0"/>
              <a:t>Elimizde bir büst olsun</a:t>
            </a:r>
          </a:p>
          <a:p>
            <a:endParaRPr lang="tr-TR" dirty="0"/>
          </a:p>
          <a:p>
            <a:r>
              <a:rPr lang="tr-TR" dirty="0"/>
              <a:t>Söz konusu büst, tarihteki ünlü bir şahsa dair olsun; ayrıca ünlü bir heykeltıraşın eseri olduğu düşünülüyor olsun </a:t>
            </a:r>
          </a:p>
        </p:txBody>
      </p:sp>
      <p:sp>
        <p:nvSpPr>
          <p:cNvPr id="5" name="TextBox 4"/>
          <p:cNvSpPr txBox="1"/>
          <p:nvPr/>
        </p:nvSpPr>
        <p:spPr>
          <a:xfrm>
            <a:off x="5126443" y="6416100"/>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54688229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p:txBody>
          <a:bodyPr/>
          <a:lstStyle/>
          <a:p>
            <a:r>
              <a:rPr lang="tr-TR" altLang="tr-TR" dirty="0">
                <a:latin typeface="Tahoma" panose="020B0604030504040204" pitchFamily="34" charset="0"/>
              </a:rPr>
              <a:t>Algoritmalar ve Temel İşlevleri - 1</a:t>
            </a:r>
            <a:endParaRPr lang="en-US" dirty="0">
              <a:latin typeface="Tahoma" pitchFamily="34" charset="0"/>
            </a:endParaRPr>
          </a:p>
        </p:txBody>
      </p:sp>
      <p:graphicFrame>
        <p:nvGraphicFramePr>
          <p:cNvPr id="2" name="Tablo 1"/>
          <p:cNvGraphicFramePr>
            <a:graphicFrameLocks noGrp="1"/>
          </p:cNvGraphicFramePr>
          <p:nvPr>
            <p:extLst>
              <p:ext uri="{D42A27DB-BD31-4B8C-83A1-F6EECF244321}">
                <p14:modId xmlns:p14="http://schemas.microsoft.com/office/powerpoint/2010/main" val="2894734276"/>
              </p:ext>
            </p:extLst>
          </p:nvPr>
        </p:nvGraphicFramePr>
        <p:xfrm>
          <a:off x="2264735" y="1270000"/>
          <a:ext cx="9558670" cy="4609808"/>
        </p:xfrm>
        <a:graphic>
          <a:graphicData uri="http://schemas.openxmlformats.org/drawingml/2006/table">
            <a:tbl>
              <a:tblPr firstRow="1" firstCol="1" bandRow="1">
                <a:tableStyleId>{5C22544A-7EE6-4342-B048-85BDC9FD1C3A}</a:tableStyleId>
              </a:tblPr>
              <a:tblGrid>
                <a:gridCol w="2222947">
                  <a:extLst>
                    <a:ext uri="{9D8B030D-6E8A-4147-A177-3AD203B41FA5}">
                      <a16:colId xmlns:a16="http://schemas.microsoft.com/office/drawing/2014/main" val="20000"/>
                    </a:ext>
                  </a:extLst>
                </a:gridCol>
                <a:gridCol w="4297697">
                  <a:extLst>
                    <a:ext uri="{9D8B030D-6E8A-4147-A177-3AD203B41FA5}">
                      <a16:colId xmlns:a16="http://schemas.microsoft.com/office/drawing/2014/main" val="20001"/>
                    </a:ext>
                  </a:extLst>
                </a:gridCol>
                <a:gridCol w="3038026">
                  <a:extLst>
                    <a:ext uri="{9D8B030D-6E8A-4147-A177-3AD203B41FA5}">
                      <a16:colId xmlns:a16="http://schemas.microsoft.com/office/drawing/2014/main" val="20002"/>
                    </a:ext>
                  </a:extLst>
                </a:gridCol>
              </a:tblGrid>
              <a:tr h="246334">
                <a:tc>
                  <a:txBody>
                    <a:bodyPr/>
                    <a:lstStyle/>
                    <a:p>
                      <a:pPr>
                        <a:lnSpc>
                          <a:spcPct val="107000"/>
                        </a:lnSpc>
                        <a:spcAft>
                          <a:spcPts val="0"/>
                        </a:spcAft>
                      </a:pPr>
                      <a:r>
                        <a:rPr lang="tr-TR" sz="1400" dirty="0">
                          <a:effectLst/>
                        </a:rPr>
                        <a:t>İşlev</a:t>
                      </a:r>
                      <a:endParaRPr lang="tr-T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400">
                          <a:effectLst/>
                        </a:rPr>
                        <a:t>Tür</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400">
                          <a:effectLst/>
                        </a:rPr>
                        <a:t>Örnekler</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46334">
                <a:tc rowSpan="5">
                  <a:txBody>
                    <a:bodyPr/>
                    <a:lstStyle/>
                    <a:p>
                      <a:pPr>
                        <a:lnSpc>
                          <a:spcPct val="107000"/>
                        </a:lnSpc>
                        <a:spcAft>
                          <a:spcPts val="0"/>
                        </a:spcAft>
                      </a:pPr>
                      <a:r>
                        <a:rPr lang="tr-TR" sz="1400" dirty="0" err="1">
                          <a:effectLst/>
                        </a:rPr>
                        <a:t>Önceliklendirme</a:t>
                      </a:r>
                      <a:endParaRPr lang="tr-T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400">
                          <a:effectLst/>
                        </a:rPr>
                        <a:t>Genel Amaçlı Arama Motorları</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400">
                          <a:effectLst/>
                        </a:rPr>
                        <a:t>Google, Bing, Baidu</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92668">
                <a:tc vMerge="1">
                  <a:txBody>
                    <a:bodyPr/>
                    <a:lstStyle/>
                    <a:p>
                      <a:endParaRPr lang="tr-TR"/>
                    </a:p>
                  </a:txBody>
                  <a:tcPr/>
                </a:tc>
                <a:tc>
                  <a:txBody>
                    <a:bodyPr/>
                    <a:lstStyle/>
                    <a:p>
                      <a:pPr>
                        <a:lnSpc>
                          <a:spcPct val="107000"/>
                        </a:lnSpc>
                        <a:spcAft>
                          <a:spcPts val="0"/>
                        </a:spcAft>
                      </a:pPr>
                      <a:r>
                        <a:rPr lang="tr-TR" sz="1400">
                          <a:effectLst/>
                        </a:rPr>
                        <a:t>Özel Amaçlı Arama Motorları</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400">
                          <a:effectLst/>
                        </a:rPr>
                        <a:t>Genealogy, Image Search, Shutterstock</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46334">
                <a:tc vMerge="1">
                  <a:txBody>
                    <a:bodyPr/>
                    <a:lstStyle/>
                    <a:p>
                      <a:endParaRPr lang="tr-TR"/>
                    </a:p>
                  </a:txBody>
                  <a:tcPr/>
                </a:tc>
                <a:tc>
                  <a:txBody>
                    <a:bodyPr/>
                    <a:lstStyle/>
                    <a:p>
                      <a:pPr>
                        <a:lnSpc>
                          <a:spcPct val="107000"/>
                        </a:lnSpc>
                        <a:spcAft>
                          <a:spcPts val="0"/>
                        </a:spcAft>
                      </a:pPr>
                      <a:r>
                        <a:rPr lang="tr-TR" sz="1400" dirty="0">
                          <a:effectLst/>
                        </a:rPr>
                        <a:t>Meta Arama Motorları</a:t>
                      </a:r>
                      <a:endParaRPr lang="tr-T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400">
                          <a:effectLst/>
                        </a:rPr>
                        <a:t>Info.com</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46334">
                <a:tc vMerge="1">
                  <a:txBody>
                    <a:bodyPr/>
                    <a:lstStyle/>
                    <a:p>
                      <a:endParaRPr lang="tr-TR"/>
                    </a:p>
                  </a:txBody>
                  <a:tcPr/>
                </a:tc>
                <a:tc>
                  <a:txBody>
                    <a:bodyPr/>
                    <a:lstStyle/>
                    <a:p>
                      <a:pPr>
                        <a:lnSpc>
                          <a:spcPct val="107000"/>
                        </a:lnSpc>
                        <a:spcAft>
                          <a:spcPts val="0"/>
                        </a:spcAft>
                      </a:pPr>
                      <a:r>
                        <a:rPr lang="tr-TR" sz="1400">
                          <a:effectLst/>
                        </a:rPr>
                        <a:t>Soru/Cevap Motorları</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400">
                          <a:effectLst/>
                        </a:rPr>
                        <a:t>Quora, Ask.com</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46334">
                <a:tc vMerge="1">
                  <a:txBody>
                    <a:bodyPr/>
                    <a:lstStyle/>
                    <a:p>
                      <a:endParaRPr lang="tr-TR"/>
                    </a:p>
                  </a:txBody>
                  <a:tcPr/>
                </a:tc>
                <a:tc>
                  <a:txBody>
                    <a:bodyPr/>
                    <a:lstStyle/>
                    <a:p>
                      <a:pPr>
                        <a:lnSpc>
                          <a:spcPct val="107000"/>
                        </a:lnSpc>
                        <a:spcAft>
                          <a:spcPts val="0"/>
                        </a:spcAft>
                      </a:pPr>
                      <a:r>
                        <a:rPr lang="tr-TR" sz="1400">
                          <a:effectLst/>
                        </a:rPr>
                        <a:t>Sosyal Medya Zaman Akışları</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400">
                          <a:effectLst/>
                        </a:rPr>
                        <a:t>Facebook, Twitter</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46334">
                <a:tc rowSpan="4">
                  <a:txBody>
                    <a:bodyPr/>
                    <a:lstStyle/>
                    <a:p>
                      <a:pPr>
                        <a:lnSpc>
                          <a:spcPct val="107000"/>
                        </a:lnSpc>
                        <a:spcAft>
                          <a:spcPts val="0"/>
                        </a:spcAft>
                      </a:pPr>
                      <a:r>
                        <a:rPr lang="tr-TR" sz="1400">
                          <a:effectLst/>
                        </a:rPr>
                        <a:t>Sınıflandırma</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400" dirty="0">
                          <a:effectLst/>
                        </a:rPr>
                        <a:t>İtibar/Bilinirlik Sistemleri</a:t>
                      </a:r>
                      <a:endParaRPr lang="tr-T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400">
                          <a:effectLst/>
                        </a:rPr>
                        <a:t>Ebay, Uber, Airbnb</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46334">
                <a:tc vMerge="1">
                  <a:txBody>
                    <a:bodyPr/>
                    <a:lstStyle/>
                    <a:p>
                      <a:endParaRPr lang="tr-TR"/>
                    </a:p>
                  </a:txBody>
                  <a:tcPr/>
                </a:tc>
                <a:tc>
                  <a:txBody>
                    <a:bodyPr/>
                    <a:lstStyle/>
                    <a:p>
                      <a:pPr>
                        <a:lnSpc>
                          <a:spcPct val="107000"/>
                        </a:lnSpc>
                        <a:spcAft>
                          <a:spcPts val="0"/>
                        </a:spcAft>
                      </a:pPr>
                      <a:r>
                        <a:rPr lang="tr-TR" sz="1400" dirty="0">
                          <a:effectLst/>
                        </a:rPr>
                        <a:t>Haber Değerleme Sistemleri</a:t>
                      </a:r>
                      <a:endParaRPr lang="tr-T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400">
                          <a:effectLst/>
                        </a:rPr>
                        <a:t>Reddit, Digg</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246334">
                <a:tc vMerge="1">
                  <a:txBody>
                    <a:bodyPr/>
                    <a:lstStyle/>
                    <a:p>
                      <a:endParaRPr lang="tr-TR"/>
                    </a:p>
                  </a:txBody>
                  <a:tcPr/>
                </a:tc>
                <a:tc>
                  <a:txBody>
                    <a:bodyPr/>
                    <a:lstStyle/>
                    <a:p>
                      <a:pPr>
                        <a:lnSpc>
                          <a:spcPct val="107000"/>
                        </a:lnSpc>
                        <a:spcAft>
                          <a:spcPts val="0"/>
                        </a:spcAft>
                      </a:pPr>
                      <a:r>
                        <a:rPr lang="tr-TR" sz="1400" dirty="0">
                          <a:effectLst/>
                        </a:rPr>
                        <a:t>Kredi Değerleme Sistemleri</a:t>
                      </a:r>
                      <a:endParaRPr lang="tr-T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400">
                          <a:effectLst/>
                        </a:rPr>
                        <a:t>Credit Karma</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246334">
                <a:tc vMerge="1">
                  <a:txBody>
                    <a:bodyPr/>
                    <a:lstStyle/>
                    <a:p>
                      <a:endParaRPr lang="tr-TR"/>
                    </a:p>
                  </a:txBody>
                  <a:tcPr/>
                </a:tc>
                <a:tc>
                  <a:txBody>
                    <a:bodyPr/>
                    <a:lstStyle/>
                    <a:p>
                      <a:pPr>
                        <a:lnSpc>
                          <a:spcPct val="107000"/>
                        </a:lnSpc>
                        <a:spcAft>
                          <a:spcPts val="0"/>
                        </a:spcAft>
                      </a:pPr>
                      <a:r>
                        <a:rPr lang="tr-TR" sz="1400" dirty="0">
                          <a:effectLst/>
                        </a:rPr>
                        <a:t>Sosyal Değerleme Sistemleri</a:t>
                      </a:r>
                      <a:endParaRPr lang="tr-T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400">
                          <a:effectLst/>
                        </a:rPr>
                        <a:t>Klout</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422130">
                <a:tc rowSpan="2">
                  <a:txBody>
                    <a:bodyPr/>
                    <a:lstStyle/>
                    <a:p>
                      <a:pPr>
                        <a:lnSpc>
                          <a:spcPct val="107000"/>
                        </a:lnSpc>
                        <a:spcAft>
                          <a:spcPts val="0"/>
                        </a:spcAft>
                      </a:pPr>
                      <a:r>
                        <a:rPr lang="tr-TR" sz="1400">
                          <a:effectLst/>
                        </a:rPr>
                        <a:t>İlişkilendirme</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400" dirty="0" err="1">
                          <a:effectLst/>
                        </a:rPr>
                        <a:t>Öngörüsel</a:t>
                      </a:r>
                      <a:r>
                        <a:rPr lang="tr-TR" sz="1400" dirty="0">
                          <a:effectLst/>
                        </a:rPr>
                        <a:t> Politika Oluşturma Sistemleri</a:t>
                      </a:r>
                      <a:endParaRPr lang="tr-T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400" dirty="0" err="1">
                          <a:effectLst/>
                        </a:rPr>
                        <a:t>PredPol</a:t>
                      </a:r>
                      <a:endParaRPr lang="tr-T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0"/>
                  </a:ext>
                </a:extLst>
              </a:tr>
              <a:tr h="492668">
                <a:tc vMerge="1">
                  <a:txBody>
                    <a:bodyPr/>
                    <a:lstStyle/>
                    <a:p>
                      <a:endParaRPr lang="tr-TR"/>
                    </a:p>
                  </a:txBody>
                  <a:tcPr/>
                </a:tc>
                <a:tc>
                  <a:txBody>
                    <a:bodyPr/>
                    <a:lstStyle/>
                    <a:p>
                      <a:pPr>
                        <a:lnSpc>
                          <a:spcPct val="107000"/>
                        </a:lnSpc>
                        <a:spcAft>
                          <a:spcPts val="0"/>
                        </a:spcAft>
                      </a:pPr>
                      <a:r>
                        <a:rPr lang="tr-TR" sz="1400">
                          <a:effectLst/>
                        </a:rPr>
                        <a:t>Gelişim/Eğilim Öngörü Sistemleri</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400" dirty="0" err="1">
                          <a:effectLst/>
                        </a:rPr>
                        <a:t>ScoreAhit</a:t>
                      </a:r>
                      <a:r>
                        <a:rPr lang="tr-TR" sz="1400" dirty="0">
                          <a:effectLst/>
                        </a:rPr>
                        <a:t>, Music </a:t>
                      </a:r>
                      <a:r>
                        <a:rPr lang="tr-TR" sz="1400" dirty="0" err="1">
                          <a:effectLst/>
                        </a:rPr>
                        <a:t>Xray</a:t>
                      </a:r>
                      <a:r>
                        <a:rPr lang="tr-TR" sz="1400" dirty="0">
                          <a:effectLst/>
                        </a:rPr>
                        <a:t>, Google </a:t>
                      </a:r>
                      <a:r>
                        <a:rPr lang="tr-TR" sz="1400" dirty="0" err="1">
                          <a:effectLst/>
                        </a:rPr>
                        <a:t>Flu</a:t>
                      </a:r>
                      <a:r>
                        <a:rPr lang="tr-TR" sz="1400" dirty="0">
                          <a:effectLst/>
                        </a:rPr>
                        <a:t> </a:t>
                      </a:r>
                      <a:r>
                        <a:rPr lang="tr-TR" sz="1400" dirty="0" err="1">
                          <a:effectLst/>
                        </a:rPr>
                        <a:t>Trends</a:t>
                      </a:r>
                      <a:endParaRPr lang="tr-T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1"/>
                  </a:ext>
                </a:extLst>
              </a:tr>
              <a:tr h="246334">
                <a:tc rowSpan="4">
                  <a:txBody>
                    <a:bodyPr/>
                    <a:lstStyle/>
                    <a:p>
                      <a:pPr>
                        <a:lnSpc>
                          <a:spcPct val="107000"/>
                        </a:lnSpc>
                        <a:spcAft>
                          <a:spcPts val="0"/>
                        </a:spcAft>
                      </a:pPr>
                      <a:r>
                        <a:rPr lang="tr-TR" sz="1400">
                          <a:effectLst/>
                        </a:rPr>
                        <a:t>Filtreleme</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400">
                          <a:effectLst/>
                        </a:rPr>
                        <a:t>Spam Filtreleme Sistemleri</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400" dirty="0">
                          <a:effectLst/>
                        </a:rPr>
                        <a:t>Norton</a:t>
                      </a:r>
                      <a:endParaRPr lang="tr-T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2"/>
                  </a:ext>
                </a:extLst>
              </a:tr>
              <a:tr h="246334">
                <a:tc vMerge="1">
                  <a:txBody>
                    <a:bodyPr/>
                    <a:lstStyle/>
                    <a:p>
                      <a:endParaRPr lang="tr-TR"/>
                    </a:p>
                  </a:txBody>
                  <a:tcPr/>
                </a:tc>
                <a:tc>
                  <a:txBody>
                    <a:bodyPr/>
                    <a:lstStyle/>
                    <a:p>
                      <a:pPr>
                        <a:lnSpc>
                          <a:spcPct val="107000"/>
                        </a:lnSpc>
                        <a:spcAft>
                          <a:spcPts val="0"/>
                        </a:spcAft>
                      </a:pPr>
                      <a:r>
                        <a:rPr lang="tr-TR" sz="1400">
                          <a:effectLst/>
                        </a:rPr>
                        <a:t>Çocuk Koruma Filtreleri </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400" dirty="0">
                          <a:effectLst/>
                        </a:rPr>
                        <a:t>Net </a:t>
                      </a:r>
                      <a:r>
                        <a:rPr lang="tr-TR" sz="1400" dirty="0" err="1">
                          <a:effectLst/>
                        </a:rPr>
                        <a:t>Nanny</a:t>
                      </a:r>
                      <a:endParaRPr lang="tr-T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3"/>
                  </a:ext>
                </a:extLst>
              </a:tr>
              <a:tr h="246334">
                <a:tc vMerge="1">
                  <a:txBody>
                    <a:bodyPr/>
                    <a:lstStyle/>
                    <a:p>
                      <a:endParaRPr lang="tr-TR"/>
                    </a:p>
                  </a:txBody>
                  <a:tcPr/>
                </a:tc>
                <a:tc>
                  <a:txBody>
                    <a:bodyPr/>
                    <a:lstStyle/>
                    <a:p>
                      <a:pPr>
                        <a:lnSpc>
                          <a:spcPct val="107000"/>
                        </a:lnSpc>
                        <a:spcAft>
                          <a:spcPts val="0"/>
                        </a:spcAft>
                      </a:pPr>
                      <a:r>
                        <a:rPr lang="tr-TR" sz="1400">
                          <a:effectLst/>
                        </a:rPr>
                        <a:t>Tavsiye Sistemleri</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400" dirty="0" err="1">
                          <a:effectLst/>
                        </a:rPr>
                        <a:t>Spotify</a:t>
                      </a:r>
                      <a:r>
                        <a:rPr lang="tr-TR" sz="1400" dirty="0">
                          <a:effectLst/>
                        </a:rPr>
                        <a:t>, </a:t>
                      </a:r>
                      <a:r>
                        <a:rPr lang="tr-TR" sz="1400" dirty="0" err="1">
                          <a:effectLst/>
                        </a:rPr>
                        <a:t>Netflix</a:t>
                      </a:r>
                      <a:endParaRPr lang="tr-T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4"/>
                  </a:ext>
                </a:extLst>
              </a:tr>
              <a:tr h="246334">
                <a:tc vMerge="1">
                  <a:txBody>
                    <a:bodyPr/>
                    <a:lstStyle/>
                    <a:p>
                      <a:endParaRPr lang="tr-TR"/>
                    </a:p>
                  </a:txBody>
                  <a:tcPr/>
                </a:tc>
                <a:tc>
                  <a:txBody>
                    <a:bodyPr/>
                    <a:lstStyle/>
                    <a:p>
                      <a:pPr>
                        <a:lnSpc>
                          <a:spcPct val="107000"/>
                        </a:lnSpc>
                        <a:spcAft>
                          <a:spcPts val="0"/>
                        </a:spcAft>
                      </a:pPr>
                      <a:r>
                        <a:rPr lang="tr-TR" sz="1400">
                          <a:effectLst/>
                        </a:rPr>
                        <a:t>Haber Derleme Sistemleri</a:t>
                      </a:r>
                      <a:endParaRPr lang="tr-T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tr-TR" sz="1400" dirty="0">
                          <a:effectLst/>
                        </a:rPr>
                        <a:t>Facebook News </a:t>
                      </a:r>
                      <a:r>
                        <a:rPr lang="tr-TR" sz="1400" dirty="0" err="1">
                          <a:effectLst/>
                        </a:rPr>
                        <a:t>Feed</a:t>
                      </a:r>
                      <a:endParaRPr lang="tr-T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5"/>
                  </a:ext>
                </a:extLst>
              </a:tr>
            </a:tbl>
          </a:graphicData>
        </a:graphic>
      </p:graphicFrame>
      <p:sp>
        <p:nvSpPr>
          <p:cNvPr id="4" name="TextBox 3"/>
          <p:cNvSpPr txBox="1"/>
          <p:nvPr/>
        </p:nvSpPr>
        <p:spPr>
          <a:xfrm>
            <a:off x="0" y="6204949"/>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9079202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p:txBody>
          <a:bodyPr/>
          <a:lstStyle/>
          <a:p>
            <a:r>
              <a:rPr lang="tr-TR" altLang="tr-TR" dirty="0">
                <a:latin typeface="Tahoma" panose="020B0604030504040204" pitchFamily="34" charset="0"/>
              </a:rPr>
              <a:t>Algoritmalar ve Temel İşlevleri - 2</a:t>
            </a:r>
            <a:endParaRPr lang="en-US" dirty="0">
              <a:latin typeface="Tahoma" pitchFamily="34" charset="0"/>
            </a:endParaRPr>
          </a:p>
        </p:txBody>
      </p:sp>
      <p:sp>
        <p:nvSpPr>
          <p:cNvPr id="3" name="Rectangle 44"/>
          <p:cNvSpPr txBox="1">
            <a:spLocks noChangeArrowheads="1"/>
          </p:cNvSpPr>
          <p:nvPr/>
        </p:nvSpPr>
        <p:spPr bwMode="auto">
          <a:xfrm>
            <a:off x="1415481" y="1696616"/>
            <a:ext cx="9289032" cy="4684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r>
              <a:rPr lang="tr-TR" sz="2800" dirty="0" err="1"/>
              <a:t>Önceliklendirme</a:t>
            </a:r>
            <a:endParaRPr lang="tr-TR" sz="2800" dirty="0"/>
          </a:p>
          <a:p>
            <a:pPr lvl="1"/>
            <a:r>
              <a:rPr lang="tr-TR" sz="2400" dirty="0"/>
              <a:t>New York şehrinde, belirli değerin üzerinde bir yangın riski taşımakta olduğu belirlenen binalar için tahliye kararı verilmekte</a:t>
            </a:r>
          </a:p>
          <a:p>
            <a:pPr lvl="1"/>
            <a:r>
              <a:rPr lang="tr-TR" sz="2400" dirty="0"/>
              <a:t>Bu değerlendirmeyi yapacak görevli sayısının kısıtlı olmasından ötürü bir </a:t>
            </a:r>
            <a:r>
              <a:rPr lang="tr-TR" sz="2400" dirty="0" err="1"/>
              <a:t>önceliklendirme</a:t>
            </a:r>
            <a:r>
              <a:rPr lang="tr-TR" sz="2400" dirty="0"/>
              <a:t> algoritması kullanılmaya başlanmış</a:t>
            </a:r>
          </a:p>
          <a:p>
            <a:pPr lvl="1"/>
            <a:r>
              <a:rPr lang="tr-TR" sz="2400" dirty="0"/>
              <a:t>Kontrol sonrası tahliye karar oranı %13’ten %70’e çıkmış</a:t>
            </a:r>
          </a:p>
          <a:p>
            <a:pPr lvl="1"/>
            <a:r>
              <a:rPr lang="tr-TR" sz="2400" dirty="0"/>
              <a:t>Bu bir başarı hikayesi (mi?)</a:t>
            </a:r>
          </a:p>
          <a:p>
            <a:pPr marL="0" indent="0">
              <a:buNone/>
            </a:pPr>
            <a:endParaRPr lang="tr-TR" sz="2800" dirty="0"/>
          </a:p>
          <a:p>
            <a:endParaRPr lang="tr-TR" sz="2800" dirty="0"/>
          </a:p>
        </p:txBody>
      </p:sp>
      <p:sp>
        <p:nvSpPr>
          <p:cNvPr id="4" name="TextBox 3"/>
          <p:cNvSpPr txBox="1"/>
          <p:nvPr/>
        </p:nvSpPr>
        <p:spPr>
          <a:xfrm>
            <a:off x="5105178" y="6243764"/>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6330086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p:txBody>
          <a:bodyPr/>
          <a:lstStyle/>
          <a:p>
            <a:r>
              <a:rPr lang="tr-TR" altLang="tr-TR" dirty="0">
                <a:latin typeface="Tahoma" panose="020B0604030504040204" pitchFamily="34" charset="0"/>
              </a:rPr>
              <a:t>Algoritmalar ve Temel İşlevleri - 3</a:t>
            </a:r>
            <a:endParaRPr lang="en-US" dirty="0">
              <a:latin typeface="Tahoma" pitchFamily="34" charset="0"/>
            </a:endParaRPr>
          </a:p>
        </p:txBody>
      </p:sp>
      <p:sp>
        <p:nvSpPr>
          <p:cNvPr id="3" name="Rectangle 44"/>
          <p:cNvSpPr txBox="1">
            <a:spLocks noChangeArrowheads="1"/>
          </p:cNvSpPr>
          <p:nvPr/>
        </p:nvSpPr>
        <p:spPr bwMode="auto">
          <a:xfrm>
            <a:off x="1415481" y="1696616"/>
            <a:ext cx="9289032" cy="4684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r>
              <a:rPr lang="tr-TR" sz="2800" dirty="0" err="1"/>
              <a:t>Önceliklendirme</a:t>
            </a:r>
            <a:endParaRPr lang="tr-TR" sz="2800" dirty="0"/>
          </a:p>
          <a:p>
            <a:pPr lvl="1"/>
            <a:r>
              <a:rPr lang="tr-TR" sz="2400" dirty="0"/>
              <a:t>Birçok eyalette şartlı tahliye edilenlere rehabilitasyon/danışmanlık hizmeti verilmesine yönelik bir </a:t>
            </a:r>
            <a:r>
              <a:rPr lang="tr-TR" sz="2400" dirty="0" err="1"/>
              <a:t>önceliklendirme</a:t>
            </a:r>
            <a:r>
              <a:rPr lang="tr-TR" sz="2400" dirty="0"/>
              <a:t> algoritması kullanılmaya başlanmış</a:t>
            </a:r>
            <a:endParaRPr lang="tr-TR" sz="3600" dirty="0"/>
          </a:p>
          <a:p>
            <a:pPr lvl="1"/>
            <a:r>
              <a:rPr lang="tr-TR" sz="2400" dirty="0"/>
              <a:t>Michigan eyaletinde, yeniden suç işleme oranlarında %10 azalma sağlanmış</a:t>
            </a:r>
            <a:endParaRPr lang="tr-TR" sz="3600" dirty="0"/>
          </a:p>
          <a:p>
            <a:pPr lvl="1"/>
            <a:r>
              <a:rPr lang="tr-TR" sz="2400" dirty="0"/>
              <a:t>Bu bir başarı hikayesi (mi?)</a:t>
            </a:r>
            <a:endParaRPr lang="tr-TR" sz="3600" dirty="0"/>
          </a:p>
          <a:p>
            <a:pPr marL="0" indent="0">
              <a:buNone/>
            </a:pPr>
            <a:endParaRPr lang="tr-TR" sz="2800" dirty="0"/>
          </a:p>
          <a:p>
            <a:endParaRPr lang="tr-TR" sz="2800" dirty="0"/>
          </a:p>
        </p:txBody>
      </p:sp>
      <p:sp>
        <p:nvSpPr>
          <p:cNvPr id="4" name="TextBox 3"/>
          <p:cNvSpPr txBox="1"/>
          <p:nvPr/>
        </p:nvSpPr>
        <p:spPr>
          <a:xfrm>
            <a:off x="5147708" y="6150496"/>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4306317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p:txBody>
          <a:bodyPr/>
          <a:lstStyle/>
          <a:p>
            <a:r>
              <a:rPr lang="tr-TR" altLang="tr-TR" dirty="0">
                <a:latin typeface="Tahoma" panose="020B0604030504040204" pitchFamily="34" charset="0"/>
              </a:rPr>
              <a:t>Algoritmalar ve Temel İşlevleri - 4</a:t>
            </a:r>
            <a:endParaRPr lang="en-US" dirty="0">
              <a:latin typeface="Tahoma" pitchFamily="34" charset="0"/>
            </a:endParaRPr>
          </a:p>
        </p:txBody>
      </p:sp>
      <p:sp>
        <p:nvSpPr>
          <p:cNvPr id="3" name="Rectangle 44"/>
          <p:cNvSpPr txBox="1">
            <a:spLocks noChangeArrowheads="1"/>
          </p:cNvSpPr>
          <p:nvPr/>
        </p:nvSpPr>
        <p:spPr bwMode="auto">
          <a:xfrm>
            <a:off x="1245360" y="1270000"/>
            <a:ext cx="9289032" cy="4684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r>
              <a:rPr lang="tr-TR" sz="2800" dirty="0"/>
              <a:t>Sınıflandırma</a:t>
            </a:r>
          </a:p>
          <a:p>
            <a:pPr lvl="1"/>
            <a:r>
              <a:rPr lang="tr-TR" sz="2400" dirty="0"/>
              <a:t>İkili Sınıflandırıcılarda: Yanlış Pozitifler, Yanlış Negatifler</a:t>
            </a:r>
          </a:p>
          <a:p>
            <a:pPr lvl="2"/>
            <a:r>
              <a:rPr lang="tr-TR" sz="2000" dirty="0"/>
              <a:t>Hangisini Daha Çok </a:t>
            </a:r>
            <a:r>
              <a:rPr lang="tr-TR" sz="2000" dirty="0" err="1"/>
              <a:t>Tolere</a:t>
            </a:r>
            <a:r>
              <a:rPr lang="tr-TR" sz="2000" dirty="0"/>
              <a:t> Edebiliriz/Etmeliyiz?</a:t>
            </a:r>
          </a:p>
          <a:p>
            <a:pPr lvl="1"/>
            <a:r>
              <a:rPr lang="tr-TR" sz="2400" dirty="0"/>
              <a:t>Peki Çoklu Sınıflandırıcılarda?</a:t>
            </a:r>
          </a:p>
          <a:p>
            <a:pPr marL="0" indent="0">
              <a:buNone/>
            </a:pPr>
            <a:endParaRPr lang="tr-TR" sz="2800" dirty="0"/>
          </a:p>
          <a:p>
            <a:r>
              <a:rPr lang="tr-TR" sz="2800" dirty="0"/>
              <a:t>İlişkilendirme</a:t>
            </a:r>
          </a:p>
          <a:p>
            <a:pPr lvl="1"/>
            <a:r>
              <a:rPr lang="tr-TR" sz="2400" dirty="0"/>
              <a:t>IBM’in </a:t>
            </a:r>
            <a:r>
              <a:rPr lang="tr-TR" sz="2400" dirty="0" err="1"/>
              <a:t>InfoSphere</a:t>
            </a:r>
            <a:r>
              <a:rPr lang="tr-TR" sz="2400" dirty="0"/>
              <a:t> Identity </a:t>
            </a:r>
            <a:r>
              <a:rPr lang="tr-TR" sz="2400" dirty="0" err="1"/>
              <a:t>Insight</a:t>
            </a:r>
            <a:r>
              <a:rPr lang="tr-TR" sz="2400" dirty="0"/>
              <a:t> yazılımı, Johnson Smith isimli bir vatandaşın “koruyucu aile/ebeveyn” olma başvurusunu, kardeşi </a:t>
            </a:r>
            <a:r>
              <a:rPr lang="tr-TR" sz="2400" dirty="0" smtClean="0"/>
              <a:t>cinayet </a:t>
            </a:r>
            <a:r>
              <a:rPr lang="tr-TR" sz="2400" dirty="0"/>
              <a:t>hükümlüsü olduğu için reddetmiş</a:t>
            </a:r>
          </a:p>
          <a:p>
            <a:pPr lvl="1"/>
            <a:r>
              <a:rPr lang="tr-TR" sz="2400" dirty="0"/>
              <a:t>Bu bir başarı hikayesi (mi?)</a:t>
            </a:r>
          </a:p>
          <a:p>
            <a:pPr lvl="1"/>
            <a:r>
              <a:rPr lang="tr-TR" sz="2400" dirty="0"/>
              <a:t>Suçun şahsiliği?</a:t>
            </a:r>
          </a:p>
          <a:p>
            <a:pPr marL="0" indent="0">
              <a:buNone/>
            </a:pPr>
            <a:endParaRPr lang="tr-TR" sz="2800" dirty="0"/>
          </a:p>
          <a:p>
            <a:endParaRPr lang="tr-TR" sz="2800" dirty="0"/>
          </a:p>
        </p:txBody>
      </p:sp>
      <p:sp>
        <p:nvSpPr>
          <p:cNvPr id="4" name="TextBox 3"/>
          <p:cNvSpPr txBox="1"/>
          <p:nvPr/>
        </p:nvSpPr>
        <p:spPr>
          <a:xfrm>
            <a:off x="5126443" y="6153448"/>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1299288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p:txBody>
          <a:bodyPr/>
          <a:lstStyle/>
          <a:p>
            <a:r>
              <a:rPr lang="tr-TR" altLang="tr-TR" dirty="0">
                <a:latin typeface="Tahoma" panose="020B0604030504040204" pitchFamily="34" charset="0"/>
              </a:rPr>
              <a:t>Algoritmalar ve Temel İşlevleri - 5</a:t>
            </a:r>
            <a:endParaRPr lang="en-US" dirty="0">
              <a:latin typeface="Tahoma" pitchFamily="34" charset="0"/>
            </a:endParaRPr>
          </a:p>
        </p:txBody>
      </p:sp>
      <p:sp>
        <p:nvSpPr>
          <p:cNvPr id="3" name="Rectangle 44"/>
          <p:cNvSpPr txBox="1">
            <a:spLocks noChangeArrowheads="1"/>
          </p:cNvSpPr>
          <p:nvPr/>
        </p:nvSpPr>
        <p:spPr bwMode="auto">
          <a:xfrm>
            <a:off x="1415481" y="1696616"/>
            <a:ext cx="9289032" cy="4684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r>
              <a:rPr lang="tr-TR" sz="2800" dirty="0"/>
              <a:t>Filtreleme</a:t>
            </a:r>
          </a:p>
          <a:p>
            <a:pPr lvl="1"/>
            <a:r>
              <a:rPr lang="tr-TR" sz="2400" dirty="0" err="1"/>
              <a:t>Zite</a:t>
            </a:r>
            <a:r>
              <a:rPr lang="tr-TR" sz="2400" dirty="0"/>
              <a:t> ve </a:t>
            </a:r>
            <a:r>
              <a:rPr lang="tr-TR" sz="2400" dirty="0" err="1"/>
              <a:t>Flipboard</a:t>
            </a:r>
            <a:r>
              <a:rPr lang="tr-TR" sz="2400" dirty="0"/>
              <a:t> gibi uygulamalar, haber okuma profilinize bakarak size uygun (ilginizi çekebilecek) haberleri </a:t>
            </a:r>
            <a:r>
              <a:rPr lang="tr-TR" sz="2400" dirty="0" smtClean="0"/>
              <a:t>size </a:t>
            </a:r>
            <a:r>
              <a:rPr lang="tr-TR" sz="2400" dirty="0"/>
              <a:t>sunuyorlar</a:t>
            </a:r>
          </a:p>
          <a:p>
            <a:pPr lvl="1"/>
            <a:r>
              <a:rPr lang="tr-TR" sz="2400" dirty="0"/>
              <a:t>Bu bir başarı hikayesi (mi?)</a:t>
            </a:r>
          </a:p>
          <a:p>
            <a:pPr lvl="1"/>
            <a:r>
              <a:rPr lang="tr-TR" sz="2400" dirty="0"/>
              <a:t>Kişilerin daha yanlı/yönlü, hatta radikal olmasına sebep olmaz mı?</a:t>
            </a:r>
          </a:p>
          <a:p>
            <a:pPr marL="0" indent="0">
              <a:buNone/>
            </a:pPr>
            <a:endParaRPr lang="tr-TR" sz="2800" dirty="0"/>
          </a:p>
          <a:p>
            <a:endParaRPr lang="tr-TR" sz="2800" dirty="0"/>
          </a:p>
        </p:txBody>
      </p:sp>
      <p:sp>
        <p:nvSpPr>
          <p:cNvPr id="4" name="TextBox 3"/>
          <p:cNvSpPr txBox="1"/>
          <p:nvPr/>
        </p:nvSpPr>
        <p:spPr>
          <a:xfrm>
            <a:off x="5126443" y="628629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8371367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p:txBody>
          <a:bodyPr/>
          <a:lstStyle/>
          <a:p>
            <a:r>
              <a:rPr lang="tr-TR" altLang="tr-TR" dirty="0">
                <a:latin typeface="Tahoma" panose="020B0604030504040204" pitchFamily="34" charset="0"/>
              </a:rPr>
              <a:t>Şeffaflığın Önündeki Temel Engeller</a:t>
            </a:r>
            <a:endParaRPr lang="en-US" dirty="0">
              <a:latin typeface="Tahoma" pitchFamily="34" charset="0"/>
            </a:endParaRPr>
          </a:p>
        </p:txBody>
      </p:sp>
      <p:sp>
        <p:nvSpPr>
          <p:cNvPr id="3" name="Rectangle 44"/>
          <p:cNvSpPr txBox="1">
            <a:spLocks noChangeArrowheads="1"/>
          </p:cNvSpPr>
          <p:nvPr/>
        </p:nvSpPr>
        <p:spPr bwMode="auto">
          <a:xfrm>
            <a:off x="1415481" y="1696616"/>
            <a:ext cx="9289032" cy="4684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r>
              <a:rPr lang="tr-TR" sz="2800" dirty="0"/>
              <a:t>Veri Şeffaflığı</a:t>
            </a:r>
          </a:p>
          <a:p>
            <a:pPr lvl="1"/>
            <a:r>
              <a:rPr lang="tr-TR" sz="2400" dirty="0"/>
              <a:t>Algoritma </a:t>
            </a:r>
            <a:r>
              <a:rPr lang="tr-TR" sz="2400" dirty="0" err="1"/>
              <a:t>Şeffaflığı’nın</a:t>
            </a:r>
            <a:r>
              <a:rPr lang="tr-TR" sz="2400" dirty="0"/>
              <a:t> olmazsa olmazı</a:t>
            </a:r>
          </a:p>
          <a:p>
            <a:pPr lvl="1"/>
            <a:r>
              <a:rPr lang="tr-TR" sz="2400" dirty="0"/>
              <a:t>Ancak ‘Kişisel Verilerin Güvenliği’?</a:t>
            </a:r>
          </a:p>
          <a:p>
            <a:pPr lvl="1"/>
            <a:r>
              <a:rPr lang="tr-TR" sz="2400" dirty="0" err="1"/>
              <a:t>Farksal</a:t>
            </a:r>
            <a:r>
              <a:rPr lang="tr-TR" sz="2400" dirty="0"/>
              <a:t> Mahremiyet (</a:t>
            </a:r>
            <a:r>
              <a:rPr lang="tr-TR" sz="2400" i="1" dirty="0" err="1"/>
              <a:t>Differential</a:t>
            </a:r>
            <a:r>
              <a:rPr lang="tr-TR" sz="2400" i="1" dirty="0"/>
              <a:t> </a:t>
            </a:r>
            <a:r>
              <a:rPr lang="tr-TR" sz="2400" i="1" dirty="0" err="1"/>
              <a:t>Privacy</a:t>
            </a:r>
            <a:r>
              <a:rPr lang="tr-TR" sz="2400" dirty="0"/>
              <a:t>): Yeni Gelişen Bir Konu Daha!...</a:t>
            </a:r>
          </a:p>
          <a:p>
            <a:endParaRPr lang="tr-TR" sz="2800" dirty="0"/>
          </a:p>
          <a:p>
            <a:r>
              <a:rPr lang="tr-TR" sz="2800" dirty="0"/>
              <a:t>Algoritma/yazılım geliştiricilerinin ticari gizliliği bahane ederek yazılımlarını açmaması</a:t>
            </a:r>
          </a:p>
          <a:p>
            <a:endParaRPr lang="tr-TR" sz="2800" dirty="0"/>
          </a:p>
          <a:p>
            <a:r>
              <a:rPr lang="tr-TR" sz="2800" dirty="0"/>
              <a:t>Kara kutu yöntemlerinin bazen yanılması</a:t>
            </a:r>
          </a:p>
          <a:p>
            <a:pPr marL="0" indent="0">
              <a:buNone/>
            </a:pPr>
            <a:endParaRPr lang="tr-TR" sz="2800" dirty="0"/>
          </a:p>
          <a:p>
            <a:endParaRPr lang="tr-TR" sz="2800" dirty="0"/>
          </a:p>
        </p:txBody>
      </p:sp>
      <p:sp>
        <p:nvSpPr>
          <p:cNvPr id="4" name="TextBox 3"/>
          <p:cNvSpPr txBox="1"/>
          <p:nvPr/>
        </p:nvSpPr>
        <p:spPr>
          <a:xfrm>
            <a:off x="5126443" y="6328820"/>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44091918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p:txBody>
          <a:bodyPr/>
          <a:lstStyle/>
          <a:p>
            <a:r>
              <a:rPr lang="tr-TR" altLang="tr-TR" dirty="0">
                <a:latin typeface="Tahoma" panose="020B0604030504040204" pitchFamily="34" charset="0"/>
              </a:rPr>
              <a:t>Şeffaflığın Önündeki Temel Engeller</a:t>
            </a:r>
            <a:endParaRPr lang="en-US" dirty="0">
              <a:latin typeface="Tahoma" pitchFamily="34" charset="0"/>
            </a:endParaRPr>
          </a:p>
        </p:txBody>
      </p:sp>
      <p:sp>
        <p:nvSpPr>
          <p:cNvPr id="3" name="Rectangle 44"/>
          <p:cNvSpPr txBox="1">
            <a:spLocks noChangeArrowheads="1"/>
          </p:cNvSpPr>
          <p:nvPr/>
        </p:nvSpPr>
        <p:spPr bwMode="auto">
          <a:xfrm>
            <a:off x="1415481" y="1696616"/>
            <a:ext cx="9289032" cy="4684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r>
              <a:rPr lang="tr-TR" sz="2800" dirty="0"/>
              <a:t>Algoritma/yazılım geliştiricilerinin ticari gizliliği bahane ederek yazılımları hakkında en ufak bilgi dahi vermemesi</a:t>
            </a:r>
          </a:p>
          <a:p>
            <a:pPr lvl="1"/>
            <a:r>
              <a:rPr lang="tr-TR" sz="2400" dirty="0"/>
              <a:t>Google’ın, Otomatik Tamamlama işlevi için </a:t>
            </a:r>
            <a:r>
              <a:rPr lang="tr-TR" sz="2400" dirty="0" err="1"/>
              <a:t>İngilizce’de</a:t>
            </a:r>
            <a:r>
              <a:rPr lang="tr-TR" sz="2400" dirty="0"/>
              <a:t> seks çağrışımı yapan 110 adet sözcüğü algoritmasında hariç tuttuğunu açıklaması</a:t>
            </a:r>
          </a:p>
          <a:p>
            <a:pPr lvl="1"/>
            <a:r>
              <a:rPr lang="tr-TR" sz="2400" dirty="0"/>
              <a:t>Diğer kurallar?</a:t>
            </a:r>
          </a:p>
          <a:p>
            <a:pPr lvl="1"/>
            <a:r>
              <a:rPr lang="tr-TR" sz="2400" dirty="0"/>
              <a:t>Bir Alman vatandaşının, kendi ismini Google’da yazınca yanına otomatik olarak “</a:t>
            </a:r>
            <a:r>
              <a:rPr lang="tr-TR" sz="2400" i="1" dirty="0" err="1"/>
              <a:t>fraud</a:t>
            </a:r>
            <a:r>
              <a:rPr lang="tr-TR" sz="2400" dirty="0"/>
              <a:t>” sözcüğünü getirmesinden ötürü dava açması…  Ardından ne oldu?</a:t>
            </a:r>
          </a:p>
          <a:p>
            <a:pPr lvl="1"/>
            <a:r>
              <a:rPr lang="tr-TR" sz="2400" dirty="0"/>
              <a:t>Diğer firmaların diğer yazılımları?</a:t>
            </a:r>
          </a:p>
          <a:p>
            <a:pPr lvl="1"/>
            <a:endParaRPr lang="tr-TR" sz="2400" dirty="0"/>
          </a:p>
          <a:p>
            <a:pPr marL="0" indent="0">
              <a:buNone/>
            </a:pPr>
            <a:endParaRPr lang="tr-TR" sz="2800" dirty="0"/>
          </a:p>
          <a:p>
            <a:endParaRPr lang="tr-TR" sz="2800" dirty="0"/>
          </a:p>
        </p:txBody>
      </p:sp>
      <p:sp>
        <p:nvSpPr>
          <p:cNvPr id="4" name="TextBox 3"/>
          <p:cNvSpPr txBox="1"/>
          <p:nvPr/>
        </p:nvSpPr>
        <p:spPr>
          <a:xfrm>
            <a:off x="5126443" y="6318187"/>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48365113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p:txBody>
          <a:bodyPr/>
          <a:lstStyle/>
          <a:p>
            <a:r>
              <a:rPr lang="tr-TR" altLang="tr-TR" dirty="0">
                <a:latin typeface="Tahoma" panose="020B0604030504040204" pitchFamily="34" charset="0"/>
              </a:rPr>
              <a:t>Şeffaflığın Önündeki Temel Engeller</a:t>
            </a:r>
            <a:endParaRPr lang="en-US" dirty="0">
              <a:latin typeface="Tahoma" pitchFamily="34" charset="0"/>
            </a:endParaRPr>
          </a:p>
        </p:txBody>
      </p:sp>
      <p:sp>
        <p:nvSpPr>
          <p:cNvPr id="3" name="Rectangle 44"/>
          <p:cNvSpPr txBox="1">
            <a:spLocks noChangeArrowheads="1"/>
          </p:cNvSpPr>
          <p:nvPr/>
        </p:nvSpPr>
        <p:spPr bwMode="auto">
          <a:xfrm>
            <a:off x="1415481" y="1696616"/>
            <a:ext cx="9289032" cy="4684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r>
              <a:rPr lang="tr-TR" sz="2800" dirty="0"/>
              <a:t>Kara kutu yöntemlerinin bazen yanılması</a:t>
            </a:r>
          </a:p>
          <a:p>
            <a:pPr lvl="1"/>
            <a:r>
              <a:rPr lang="tr-TR" sz="2400" dirty="0"/>
              <a:t>Obama’nın seçim kampanyasında kullanılan ve kişiye göre özelleştirilmiş mesaj oluşturma algoritması:</a:t>
            </a:r>
          </a:p>
          <a:p>
            <a:pPr lvl="2"/>
            <a:r>
              <a:rPr lang="tr-TR" sz="2000" dirty="0"/>
              <a:t>Yapılan tersine mühendislik çalışmasına göre: Belirleyici faktör “Yaş”</a:t>
            </a:r>
          </a:p>
          <a:p>
            <a:pPr lvl="2"/>
            <a:r>
              <a:rPr lang="tr-TR" sz="2000" dirty="0"/>
              <a:t>Tasarımı yapan kuruma göre: Belirleyici faktör “”Daha Önceki Kampanyalardaki Bağış Yapma Durumu”</a:t>
            </a:r>
          </a:p>
          <a:p>
            <a:pPr lvl="1"/>
            <a:r>
              <a:rPr lang="tr-TR" sz="2400" dirty="0"/>
              <a:t>Tutuklu/tutuksuz yargılamaya karar veren </a:t>
            </a:r>
            <a:r>
              <a:rPr lang="tr-TR" sz="2400" dirty="0" err="1"/>
              <a:t>Public</a:t>
            </a:r>
            <a:r>
              <a:rPr lang="tr-TR" sz="2400" dirty="0"/>
              <a:t> </a:t>
            </a:r>
            <a:r>
              <a:rPr lang="tr-TR" sz="2400" dirty="0" err="1"/>
              <a:t>Safety</a:t>
            </a:r>
            <a:r>
              <a:rPr lang="tr-TR" sz="2400" dirty="0"/>
              <a:t> </a:t>
            </a:r>
            <a:r>
              <a:rPr lang="tr-TR" sz="2400" dirty="0" err="1"/>
              <a:t>Assessment</a:t>
            </a:r>
            <a:r>
              <a:rPr lang="tr-TR" sz="2400" dirty="0"/>
              <a:t> yazılımı/algoritması: </a:t>
            </a:r>
          </a:p>
          <a:p>
            <a:pPr lvl="2"/>
            <a:r>
              <a:rPr lang="tr-TR" sz="2000" dirty="0"/>
              <a:t>Yapılan tersine mühendislik çalışmasına göre skorlar ve oranlar: </a:t>
            </a:r>
          </a:p>
          <a:p>
            <a:pPr marL="914400" lvl="2" indent="0">
              <a:buNone/>
            </a:pPr>
            <a:r>
              <a:rPr lang="tr-TR" sz="2000" dirty="0"/>
              <a:t>	</a:t>
            </a:r>
            <a:r>
              <a:rPr lang="en-US" sz="2000" dirty="0"/>
              <a:t>1 (</a:t>
            </a:r>
            <a:r>
              <a:rPr lang="tr-TR" sz="2000" dirty="0"/>
              <a:t>%</a:t>
            </a:r>
            <a:r>
              <a:rPr lang="en-US" sz="2000" dirty="0"/>
              <a:t>10), 2 (</a:t>
            </a:r>
            <a:r>
              <a:rPr lang="tr-TR" sz="2000" dirty="0"/>
              <a:t>%</a:t>
            </a:r>
            <a:r>
              <a:rPr lang="en-US" sz="2000" dirty="0"/>
              <a:t>15</a:t>
            </a:r>
            <a:r>
              <a:rPr lang="tr-TR" sz="2000" dirty="0"/>
              <a:t>)</a:t>
            </a:r>
            <a:r>
              <a:rPr lang="en-US" sz="2000" dirty="0"/>
              <a:t>, 3 (</a:t>
            </a:r>
            <a:r>
              <a:rPr lang="tr-TR" sz="2000" dirty="0"/>
              <a:t>%</a:t>
            </a:r>
            <a:r>
              <a:rPr lang="en-US" sz="2000" dirty="0"/>
              <a:t>20), 4 (</a:t>
            </a:r>
            <a:r>
              <a:rPr lang="tr-TR" sz="2000" dirty="0"/>
              <a:t>%</a:t>
            </a:r>
            <a:r>
              <a:rPr lang="en-US" sz="2000" dirty="0"/>
              <a:t>31), 5 (</a:t>
            </a:r>
            <a:r>
              <a:rPr lang="tr-TR" sz="2000" dirty="0"/>
              <a:t>%</a:t>
            </a:r>
            <a:r>
              <a:rPr lang="en-US" sz="2000" dirty="0"/>
              <a:t>35), 6 (</a:t>
            </a:r>
            <a:r>
              <a:rPr lang="tr-TR" sz="2000" dirty="0"/>
              <a:t>%</a:t>
            </a:r>
            <a:r>
              <a:rPr lang="en-US" sz="2000" dirty="0"/>
              <a:t>40)</a:t>
            </a:r>
            <a:endParaRPr lang="tr-TR" sz="2000" dirty="0"/>
          </a:p>
          <a:p>
            <a:pPr lvl="2"/>
            <a:r>
              <a:rPr lang="tr-TR" sz="2000" dirty="0"/>
              <a:t>Tasarımı yapan kuruma göre skorlar ve oranlar: </a:t>
            </a:r>
          </a:p>
          <a:p>
            <a:pPr marL="914400" lvl="2" indent="0">
              <a:buNone/>
            </a:pPr>
            <a:r>
              <a:rPr lang="tr-TR" sz="2000" dirty="0"/>
              <a:t>	</a:t>
            </a:r>
            <a:r>
              <a:rPr lang="en-US" sz="2000" dirty="0"/>
              <a:t>1 (</a:t>
            </a:r>
            <a:r>
              <a:rPr lang="tr-TR" sz="2000" dirty="0"/>
              <a:t>%</a:t>
            </a:r>
            <a:r>
              <a:rPr lang="en-US" sz="2000" dirty="0"/>
              <a:t>12), 2 (</a:t>
            </a:r>
            <a:r>
              <a:rPr lang="tr-TR" sz="2000" dirty="0"/>
              <a:t>%</a:t>
            </a:r>
            <a:r>
              <a:rPr lang="en-US" sz="2000" dirty="0"/>
              <a:t>16), 3 (</a:t>
            </a:r>
            <a:r>
              <a:rPr lang="tr-TR" sz="2000" dirty="0"/>
              <a:t>%</a:t>
            </a:r>
            <a:r>
              <a:rPr lang="en-US" sz="2000" dirty="0"/>
              <a:t>18), 4 (</a:t>
            </a:r>
            <a:r>
              <a:rPr lang="tr-TR" sz="2000" dirty="0"/>
              <a:t>%</a:t>
            </a:r>
            <a:r>
              <a:rPr lang="en-US" sz="2000" dirty="0"/>
              <a:t>23), 5 (</a:t>
            </a:r>
            <a:r>
              <a:rPr lang="tr-TR" sz="2000" dirty="0"/>
              <a:t>%</a:t>
            </a:r>
            <a:r>
              <a:rPr lang="en-US" sz="2000" dirty="0"/>
              <a:t>27), 6 (</a:t>
            </a:r>
            <a:r>
              <a:rPr lang="tr-TR" sz="2000" dirty="0"/>
              <a:t>%</a:t>
            </a:r>
            <a:r>
              <a:rPr lang="en-US" sz="2000" dirty="0"/>
              <a:t>30)</a:t>
            </a:r>
            <a:endParaRPr lang="tr-TR" sz="2000" dirty="0"/>
          </a:p>
          <a:p>
            <a:pPr marL="0" indent="0">
              <a:buNone/>
            </a:pPr>
            <a:endParaRPr lang="tr-TR" sz="2800" dirty="0"/>
          </a:p>
          <a:p>
            <a:pPr marL="0" indent="0">
              <a:buNone/>
            </a:pPr>
            <a:endParaRPr lang="tr-TR" sz="2800" dirty="0"/>
          </a:p>
          <a:p>
            <a:endParaRPr lang="tr-TR" sz="2800" dirty="0"/>
          </a:p>
        </p:txBody>
      </p:sp>
      <p:sp>
        <p:nvSpPr>
          <p:cNvPr id="4" name="TextBox 3"/>
          <p:cNvSpPr txBox="1"/>
          <p:nvPr/>
        </p:nvSpPr>
        <p:spPr>
          <a:xfrm>
            <a:off x="5126443" y="6318187"/>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405106187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Tıpta Yapay Zek</a:t>
            </a:r>
            <a:r>
              <a:rPr lang="tr-TR" dirty="0" smtClean="0">
                <a:latin typeface="Trebuchet MS" panose="020B0603020202020204" pitchFamily="34" charset="0"/>
              </a:rPr>
              <a:t>â</a:t>
            </a:r>
            <a:r>
              <a:rPr lang="tr-TR" dirty="0" smtClean="0"/>
              <a:t>: </a:t>
            </a:r>
            <a:br>
              <a:rPr lang="tr-TR" dirty="0" smtClean="0"/>
            </a:br>
            <a:r>
              <a:rPr lang="tr-TR" dirty="0" smtClean="0"/>
              <a:t>Yapay Sağlık Neferleri</a:t>
            </a:r>
            <a:endParaRPr lang="tr-TR" dirty="0"/>
          </a:p>
        </p:txBody>
      </p:sp>
      <p:sp>
        <p:nvSpPr>
          <p:cNvPr id="3" name="Subtitle 2"/>
          <p:cNvSpPr>
            <a:spLocks noGrp="1"/>
          </p:cNvSpPr>
          <p:nvPr>
            <p:ph type="subTitle" idx="1"/>
          </p:nvPr>
        </p:nvSpPr>
        <p:spPr>
          <a:xfrm>
            <a:off x="1507067" y="4050833"/>
            <a:ext cx="7766936" cy="2325474"/>
          </a:xfrm>
        </p:spPr>
        <p:txBody>
          <a:bodyPr>
            <a:normAutofit fontScale="92500" lnSpcReduction="20000"/>
          </a:bodyPr>
          <a:lstStyle/>
          <a:p>
            <a:r>
              <a:rPr lang="tr-TR" b="1" dirty="0" smtClean="0"/>
              <a:t>Prof. Dr. A. Egemen YILMAZ</a:t>
            </a:r>
          </a:p>
          <a:p>
            <a:r>
              <a:rPr lang="tr-TR" dirty="0" smtClean="0"/>
              <a:t>Ankara Üniversitesi</a:t>
            </a:r>
          </a:p>
          <a:p>
            <a:r>
              <a:rPr lang="tr-TR" dirty="0" smtClean="0"/>
              <a:t> </a:t>
            </a:r>
          </a:p>
          <a:p>
            <a:r>
              <a:rPr lang="tr-TR" dirty="0" smtClean="0"/>
              <a:t>Mühendislik Fakültesi Elektrik-Elektronik Mühendisliği Bölümü</a:t>
            </a:r>
          </a:p>
          <a:p>
            <a:r>
              <a:rPr lang="tr-TR" dirty="0"/>
              <a:t>Mühendislik Fakültesi </a:t>
            </a:r>
            <a:r>
              <a:rPr lang="tr-TR" dirty="0" smtClean="0"/>
              <a:t>Yazılım Mühendisliği Bölümü</a:t>
            </a:r>
          </a:p>
          <a:p>
            <a:r>
              <a:rPr lang="tr-TR" dirty="0" smtClean="0"/>
              <a:t>Fen Bilimleri Enstitüsü Disiplinler Arası Yapay Zeka Teknolojileri Ana Bilim Dalı</a:t>
            </a:r>
          </a:p>
          <a:p>
            <a:r>
              <a:rPr lang="tr-TR" dirty="0" smtClean="0"/>
              <a:t>Akıllı Sistemler ve Teknolojiler Uygulama ve Araştırma Merkezi (ASTAM)</a:t>
            </a:r>
            <a:endParaRPr lang="tr-TR" dirty="0"/>
          </a:p>
        </p:txBody>
      </p:sp>
    </p:spTree>
    <p:extLst>
      <p:ext uri="{BB962C8B-B14F-4D97-AF65-F5344CB8AC3E}">
        <p14:creationId xmlns:p14="http://schemas.microsoft.com/office/powerpoint/2010/main" val="20209594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Biraz da Bilgisayar Destekli Tıp Tarihçesi</a:t>
            </a:r>
            <a:endParaRPr lang="tr-TR" dirty="0"/>
          </a:p>
        </p:txBody>
      </p:sp>
      <p:sp>
        <p:nvSpPr>
          <p:cNvPr id="3" name="Content Placeholder 2"/>
          <p:cNvSpPr>
            <a:spLocks noGrp="1"/>
          </p:cNvSpPr>
          <p:nvPr>
            <p:ph idx="1"/>
          </p:nvPr>
        </p:nvSpPr>
        <p:spPr>
          <a:xfrm>
            <a:off x="677334" y="1436915"/>
            <a:ext cx="9201452" cy="5053692"/>
          </a:xfrm>
        </p:spPr>
        <p:txBody>
          <a:bodyPr>
            <a:normAutofit/>
          </a:bodyPr>
          <a:lstStyle/>
          <a:p>
            <a:r>
              <a:rPr lang="tr-TR" dirty="0" err="1"/>
              <a:t>Nash</a:t>
            </a:r>
            <a:r>
              <a:rPr lang="tr-TR" dirty="0"/>
              <a:t> FA. </a:t>
            </a:r>
            <a:r>
              <a:rPr lang="tr-TR" dirty="0" err="1"/>
              <a:t>Differential</a:t>
            </a:r>
            <a:r>
              <a:rPr lang="tr-TR" dirty="0"/>
              <a:t> </a:t>
            </a:r>
            <a:r>
              <a:rPr lang="tr-TR" dirty="0" err="1"/>
              <a:t>Diagnosis</a:t>
            </a:r>
            <a:r>
              <a:rPr lang="tr-TR" dirty="0"/>
              <a:t>, an </a:t>
            </a:r>
            <a:r>
              <a:rPr lang="tr-TR" dirty="0" err="1"/>
              <a:t>apparatus</a:t>
            </a:r>
            <a:r>
              <a:rPr lang="tr-TR" dirty="0"/>
              <a:t> </a:t>
            </a:r>
            <a:r>
              <a:rPr lang="tr-TR" dirty="0" err="1"/>
              <a:t>to</a:t>
            </a:r>
            <a:r>
              <a:rPr lang="tr-TR" dirty="0"/>
              <a:t> </a:t>
            </a:r>
            <a:r>
              <a:rPr lang="tr-TR" dirty="0" err="1"/>
              <a:t>assist</a:t>
            </a:r>
            <a:r>
              <a:rPr lang="tr-TR" dirty="0"/>
              <a:t> </a:t>
            </a:r>
            <a:r>
              <a:rPr lang="tr-TR" dirty="0" err="1"/>
              <a:t>the</a:t>
            </a:r>
            <a:r>
              <a:rPr lang="tr-TR" dirty="0"/>
              <a:t> </a:t>
            </a:r>
            <a:r>
              <a:rPr lang="tr-TR" dirty="0" err="1"/>
              <a:t>logical</a:t>
            </a:r>
            <a:r>
              <a:rPr lang="tr-TR" dirty="0"/>
              <a:t> </a:t>
            </a:r>
            <a:r>
              <a:rPr lang="tr-TR" dirty="0" err="1"/>
              <a:t>faculties</a:t>
            </a:r>
            <a:r>
              <a:rPr lang="tr-TR" dirty="0"/>
              <a:t>. </a:t>
            </a:r>
            <a:r>
              <a:rPr lang="tr-TR" dirty="0" err="1"/>
              <a:t>Lancet</a:t>
            </a:r>
            <a:r>
              <a:rPr lang="tr-TR" dirty="0"/>
              <a:t> 1954;266:874-5.</a:t>
            </a:r>
          </a:p>
          <a:p>
            <a:r>
              <a:rPr lang="tr-TR" dirty="0" err="1"/>
              <a:t>Ledley</a:t>
            </a:r>
            <a:r>
              <a:rPr lang="tr-TR" dirty="0"/>
              <a:t> RS, </a:t>
            </a:r>
            <a:r>
              <a:rPr lang="tr-TR" dirty="0" err="1"/>
              <a:t>Lusted</a:t>
            </a:r>
            <a:r>
              <a:rPr lang="tr-TR" dirty="0"/>
              <a:t> LB. </a:t>
            </a:r>
            <a:r>
              <a:rPr lang="tr-TR" dirty="0" err="1"/>
              <a:t>Reasoning</a:t>
            </a:r>
            <a:r>
              <a:rPr lang="tr-TR" dirty="0"/>
              <a:t> </a:t>
            </a:r>
            <a:r>
              <a:rPr lang="tr-TR" dirty="0" err="1"/>
              <a:t>Foundations</a:t>
            </a:r>
            <a:r>
              <a:rPr lang="tr-TR" dirty="0"/>
              <a:t> of </a:t>
            </a:r>
            <a:r>
              <a:rPr lang="tr-TR" dirty="0" err="1"/>
              <a:t>Medical</a:t>
            </a:r>
            <a:r>
              <a:rPr lang="tr-TR" dirty="0"/>
              <a:t> </a:t>
            </a:r>
            <a:r>
              <a:rPr lang="tr-TR" dirty="0" err="1"/>
              <a:t>Diagnosis</a:t>
            </a:r>
            <a:r>
              <a:rPr lang="tr-TR" dirty="0"/>
              <a:t>. </a:t>
            </a:r>
            <a:r>
              <a:rPr lang="tr-TR" dirty="0" err="1"/>
              <a:t>Science</a:t>
            </a:r>
            <a:r>
              <a:rPr lang="tr-TR" dirty="0"/>
              <a:t> 1959;130:9-21.</a:t>
            </a:r>
          </a:p>
          <a:p>
            <a:r>
              <a:rPr lang="tr-TR" dirty="0"/>
              <a:t>Warner HR, Toronto AF, </a:t>
            </a:r>
            <a:r>
              <a:rPr lang="tr-TR" dirty="0" err="1"/>
              <a:t>Veasy</a:t>
            </a:r>
            <a:r>
              <a:rPr lang="tr-TR" dirty="0"/>
              <a:t> LG, </a:t>
            </a:r>
            <a:r>
              <a:rPr lang="tr-TR" dirty="0" err="1"/>
              <a:t>Stephenson</a:t>
            </a:r>
            <a:r>
              <a:rPr lang="tr-TR" dirty="0"/>
              <a:t> R. A </a:t>
            </a:r>
            <a:r>
              <a:rPr lang="tr-TR" dirty="0" err="1"/>
              <a:t>mathematical</a:t>
            </a:r>
            <a:r>
              <a:rPr lang="tr-TR" dirty="0"/>
              <a:t> </a:t>
            </a:r>
            <a:r>
              <a:rPr lang="tr-TR" dirty="0" err="1"/>
              <a:t>approach</a:t>
            </a:r>
            <a:r>
              <a:rPr lang="tr-TR" dirty="0"/>
              <a:t> </a:t>
            </a:r>
            <a:r>
              <a:rPr lang="tr-TR" dirty="0" err="1"/>
              <a:t>to</a:t>
            </a:r>
            <a:r>
              <a:rPr lang="tr-TR" dirty="0"/>
              <a:t> </a:t>
            </a:r>
            <a:r>
              <a:rPr lang="tr-TR" dirty="0" err="1"/>
              <a:t>medical</a:t>
            </a:r>
            <a:r>
              <a:rPr lang="tr-TR" dirty="0"/>
              <a:t> </a:t>
            </a:r>
            <a:r>
              <a:rPr lang="tr-TR" dirty="0" err="1"/>
              <a:t>diagnosis</a:t>
            </a:r>
            <a:r>
              <a:rPr lang="tr-TR" dirty="0"/>
              <a:t>. Application </a:t>
            </a:r>
            <a:r>
              <a:rPr lang="tr-TR" dirty="0" err="1"/>
              <a:t>to</a:t>
            </a:r>
            <a:r>
              <a:rPr lang="tr-TR" dirty="0"/>
              <a:t> </a:t>
            </a:r>
            <a:r>
              <a:rPr lang="tr-TR" dirty="0" err="1"/>
              <a:t>congenital</a:t>
            </a:r>
            <a:r>
              <a:rPr lang="tr-TR" dirty="0"/>
              <a:t> </a:t>
            </a:r>
            <a:r>
              <a:rPr lang="tr-TR" dirty="0" err="1"/>
              <a:t>heart</a:t>
            </a:r>
            <a:r>
              <a:rPr lang="tr-TR" dirty="0"/>
              <a:t> </a:t>
            </a:r>
            <a:r>
              <a:rPr lang="tr-TR" dirty="0" err="1"/>
              <a:t>disease</a:t>
            </a:r>
            <a:r>
              <a:rPr lang="tr-TR" dirty="0"/>
              <a:t>. JAMA 1961;177:177-83.</a:t>
            </a:r>
          </a:p>
          <a:p>
            <a:r>
              <a:rPr lang="tr-TR" dirty="0" err="1"/>
              <a:t>Overall</a:t>
            </a:r>
            <a:r>
              <a:rPr lang="tr-TR" dirty="0"/>
              <a:t> JE, Williams CM. </a:t>
            </a:r>
            <a:r>
              <a:rPr lang="tr-TR" dirty="0" err="1"/>
              <a:t>Models</a:t>
            </a:r>
            <a:r>
              <a:rPr lang="tr-TR" dirty="0"/>
              <a:t> </a:t>
            </a:r>
            <a:r>
              <a:rPr lang="tr-TR" dirty="0" err="1"/>
              <a:t>for</a:t>
            </a:r>
            <a:r>
              <a:rPr lang="tr-TR" dirty="0"/>
              <a:t> </a:t>
            </a:r>
            <a:r>
              <a:rPr lang="tr-TR" dirty="0" err="1"/>
              <a:t>medical</a:t>
            </a:r>
            <a:r>
              <a:rPr lang="tr-TR" dirty="0"/>
              <a:t> </a:t>
            </a:r>
            <a:r>
              <a:rPr lang="tr-TR" dirty="0" err="1"/>
              <a:t>diagnosis</a:t>
            </a:r>
            <a:r>
              <a:rPr lang="tr-TR" dirty="0"/>
              <a:t>. </a:t>
            </a:r>
            <a:r>
              <a:rPr lang="tr-TR" dirty="0" err="1"/>
              <a:t>Behav</a:t>
            </a:r>
            <a:r>
              <a:rPr lang="tr-TR" dirty="0"/>
              <a:t> </a:t>
            </a:r>
            <a:r>
              <a:rPr lang="tr-TR" dirty="0" err="1"/>
              <a:t>Sci</a:t>
            </a:r>
            <a:r>
              <a:rPr lang="tr-TR" dirty="0"/>
              <a:t> 1961;6:134-41.</a:t>
            </a:r>
          </a:p>
          <a:p>
            <a:r>
              <a:rPr lang="tr-TR" dirty="0" err="1"/>
              <a:t>Waxman</a:t>
            </a:r>
            <a:r>
              <a:rPr lang="tr-TR" dirty="0"/>
              <a:t> BD. </a:t>
            </a:r>
            <a:r>
              <a:rPr lang="tr-TR" dirty="0" err="1"/>
              <a:t>Public</a:t>
            </a:r>
            <a:r>
              <a:rPr lang="tr-TR" dirty="0"/>
              <a:t> </a:t>
            </a:r>
            <a:r>
              <a:rPr lang="tr-TR" dirty="0" err="1"/>
              <a:t>Health</a:t>
            </a:r>
            <a:r>
              <a:rPr lang="tr-TR" dirty="0"/>
              <a:t> Service </a:t>
            </a:r>
            <a:r>
              <a:rPr lang="tr-TR" dirty="0" err="1"/>
              <a:t>support</a:t>
            </a:r>
            <a:r>
              <a:rPr lang="tr-TR" dirty="0"/>
              <a:t> of </a:t>
            </a:r>
            <a:r>
              <a:rPr lang="tr-TR" dirty="0" err="1"/>
              <a:t>biomedical</a:t>
            </a:r>
            <a:r>
              <a:rPr lang="tr-TR" dirty="0"/>
              <a:t> </a:t>
            </a:r>
            <a:r>
              <a:rPr lang="tr-TR" dirty="0" err="1"/>
              <a:t>computing</a:t>
            </a:r>
            <a:r>
              <a:rPr lang="tr-TR" dirty="0"/>
              <a:t>. </a:t>
            </a:r>
            <a:r>
              <a:rPr lang="tr-TR" dirty="0" err="1"/>
              <a:t>Proceedings</a:t>
            </a:r>
            <a:r>
              <a:rPr lang="tr-TR" dirty="0"/>
              <a:t> 3rd IBM </a:t>
            </a:r>
            <a:r>
              <a:rPr lang="tr-TR" dirty="0" err="1"/>
              <a:t>Medical</a:t>
            </a:r>
            <a:r>
              <a:rPr lang="tr-TR" dirty="0"/>
              <a:t> </a:t>
            </a:r>
            <a:r>
              <a:rPr lang="tr-TR" dirty="0" err="1"/>
              <a:t>Symposium</a:t>
            </a:r>
            <a:r>
              <a:rPr lang="tr-TR" dirty="0"/>
              <a:t>. </a:t>
            </a:r>
            <a:r>
              <a:rPr lang="tr-TR" dirty="0" err="1"/>
              <a:t>Endicott</a:t>
            </a:r>
            <a:r>
              <a:rPr lang="tr-TR" dirty="0"/>
              <a:t>, NY: IBM; 1961:199-202.</a:t>
            </a:r>
          </a:p>
          <a:p>
            <a:r>
              <a:rPr lang="tr-TR" dirty="0" err="1"/>
              <a:t>Oberhoffer</a:t>
            </a:r>
            <a:r>
              <a:rPr lang="tr-TR" dirty="0"/>
              <a:t> G. Report on an </a:t>
            </a:r>
            <a:r>
              <a:rPr lang="tr-TR" dirty="0" err="1"/>
              <a:t>international</a:t>
            </a:r>
            <a:r>
              <a:rPr lang="tr-TR" dirty="0"/>
              <a:t> </a:t>
            </a:r>
            <a:r>
              <a:rPr lang="tr-TR" dirty="0" err="1"/>
              <a:t>seminar</a:t>
            </a:r>
            <a:r>
              <a:rPr lang="tr-TR" dirty="0"/>
              <a:t> </a:t>
            </a:r>
            <a:r>
              <a:rPr lang="tr-TR" dirty="0" err="1"/>
              <a:t>for</a:t>
            </a:r>
            <a:r>
              <a:rPr lang="tr-TR" dirty="0"/>
              <a:t> </a:t>
            </a:r>
            <a:r>
              <a:rPr lang="tr-TR" dirty="0" err="1"/>
              <a:t>medical</a:t>
            </a:r>
            <a:r>
              <a:rPr lang="tr-TR" dirty="0"/>
              <a:t> </a:t>
            </a:r>
            <a:r>
              <a:rPr lang="tr-TR" dirty="0" err="1"/>
              <a:t>documentation</a:t>
            </a:r>
            <a:r>
              <a:rPr lang="tr-TR" dirty="0"/>
              <a:t> </a:t>
            </a:r>
            <a:r>
              <a:rPr lang="tr-TR" dirty="0" err="1"/>
              <a:t>and</a:t>
            </a:r>
            <a:r>
              <a:rPr lang="tr-TR" dirty="0"/>
              <a:t> </a:t>
            </a:r>
            <a:r>
              <a:rPr lang="tr-TR" dirty="0" err="1"/>
              <a:t>statistics</a:t>
            </a:r>
            <a:r>
              <a:rPr lang="tr-TR" dirty="0"/>
              <a:t>. </a:t>
            </a:r>
            <a:r>
              <a:rPr lang="tr-TR" dirty="0" err="1"/>
              <a:t>Methods</a:t>
            </a:r>
            <a:r>
              <a:rPr lang="tr-TR" dirty="0"/>
              <a:t> </a:t>
            </a:r>
            <a:r>
              <a:rPr lang="tr-TR" dirty="0" err="1"/>
              <a:t>Inf</a:t>
            </a:r>
            <a:r>
              <a:rPr lang="tr-TR" dirty="0"/>
              <a:t> </a:t>
            </a:r>
            <a:r>
              <a:rPr lang="tr-TR" dirty="0" err="1"/>
              <a:t>Med</a:t>
            </a:r>
            <a:r>
              <a:rPr lang="tr-TR" dirty="0"/>
              <a:t> 1962;1:27-31.</a:t>
            </a:r>
          </a:p>
          <a:p>
            <a:endParaRPr lang="tr-TR" sz="2800" dirty="0" smtClean="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5" name="Rectangle 4"/>
          <p:cNvSpPr/>
          <p:nvPr/>
        </p:nvSpPr>
        <p:spPr>
          <a:xfrm>
            <a:off x="523285" y="5331414"/>
            <a:ext cx="9243802" cy="923330"/>
          </a:xfrm>
          <a:prstGeom prst="rect">
            <a:avLst/>
          </a:prstGeom>
        </p:spPr>
        <p:txBody>
          <a:bodyPr wrap="square">
            <a:spAutoFit/>
          </a:bodyPr>
          <a:lstStyle/>
          <a:p>
            <a:r>
              <a:rPr lang="tr-TR" b="1" dirty="0" smtClean="0">
                <a:solidFill>
                  <a:srgbClr val="222222"/>
                </a:solidFill>
                <a:latin typeface="Arial" panose="020B0604020202020204" pitchFamily="34" charset="0"/>
              </a:rPr>
              <a:t>Kaynak:</a:t>
            </a:r>
            <a:r>
              <a:rPr lang="tr-TR" dirty="0" smtClean="0">
                <a:solidFill>
                  <a:srgbClr val="222222"/>
                </a:solidFill>
                <a:latin typeface="Arial" panose="020B0604020202020204" pitchFamily="34" charset="0"/>
              </a:rPr>
              <a:t> </a:t>
            </a:r>
            <a:r>
              <a:rPr lang="en-US" dirty="0" err="1" smtClean="0">
                <a:solidFill>
                  <a:srgbClr val="222222"/>
                </a:solidFill>
                <a:latin typeface="Arial" panose="020B0604020202020204" pitchFamily="34" charset="0"/>
              </a:rPr>
              <a:t>Kulikowski</a:t>
            </a:r>
            <a:r>
              <a:rPr lang="en-US" dirty="0">
                <a:solidFill>
                  <a:srgbClr val="222222"/>
                </a:solidFill>
                <a:latin typeface="Arial" panose="020B0604020202020204" pitchFamily="34" charset="0"/>
              </a:rPr>
              <a:t>, C. A. (2019). Beginnings of artificial intelligence in medicine (AIM): computational artifice assisting scientific inquiry and clinical art–with reflections on present aim challenges. </a:t>
            </a:r>
            <a:r>
              <a:rPr lang="en-US" i="1" dirty="0">
                <a:solidFill>
                  <a:srgbClr val="222222"/>
                </a:solidFill>
                <a:latin typeface="Arial" panose="020B0604020202020204" pitchFamily="34" charset="0"/>
              </a:rPr>
              <a:t>Yearbook of </a:t>
            </a:r>
            <a:r>
              <a:rPr lang="tr-TR" i="1" dirty="0" smtClean="0">
                <a:solidFill>
                  <a:srgbClr val="222222"/>
                </a:solidFill>
                <a:latin typeface="Arial" panose="020B0604020202020204" pitchFamily="34" charset="0"/>
              </a:rPr>
              <a:t>M</a:t>
            </a:r>
            <a:r>
              <a:rPr lang="en-US" i="1" dirty="0" err="1" smtClean="0">
                <a:solidFill>
                  <a:srgbClr val="222222"/>
                </a:solidFill>
                <a:latin typeface="Arial" panose="020B0604020202020204" pitchFamily="34" charset="0"/>
              </a:rPr>
              <a:t>edical</a:t>
            </a:r>
            <a:r>
              <a:rPr lang="en-US" i="1" dirty="0" smtClean="0">
                <a:solidFill>
                  <a:srgbClr val="222222"/>
                </a:solidFill>
                <a:latin typeface="Arial" panose="020B0604020202020204" pitchFamily="34" charset="0"/>
              </a:rPr>
              <a:t> </a:t>
            </a:r>
            <a:r>
              <a:rPr lang="tr-TR" i="1" dirty="0" smtClean="0">
                <a:solidFill>
                  <a:srgbClr val="222222"/>
                </a:solidFill>
                <a:latin typeface="Arial" panose="020B0604020202020204" pitchFamily="34" charset="0"/>
              </a:rPr>
              <a:t>I</a:t>
            </a:r>
            <a:r>
              <a:rPr lang="en-US" i="1" dirty="0" err="1" smtClean="0">
                <a:solidFill>
                  <a:srgbClr val="222222"/>
                </a:solidFill>
                <a:latin typeface="Arial" panose="020B0604020202020204" pitchFamily="34" charset="0"/>
              </a:rPr>
              <a:t>nformatics</a:t>
            </a:r>
            <a:r>
              <a:rPr lang="en-US" dirty="0">
                <a:solidFill>
                  <a:srgbClr val="222222"/>
                </a:solidFill>
                <a:latin typeface="Arial" panose="020B0604020202020204" pitchFamily="34" charset="0"/>
              </a:rPr>
              <a:t>, </a:t>
            </a:r>
            <a:r>
              <a:rPr lang="en-US" i="1" dirty="0">
                <a:solidFill>
                  <a:srgbClr val="222222"/>
                </a:solidFill>
                <a:latin typeface="Arial" panose="020B0604020202020204" pitchFamily="34" charset="0"/>
              </a:rPr>
              <a:t>28</a:t>
            </a:r>
            <a:r>
              <a:rPr lang="en-US" dirty="0">
                <a:solidFill>
                  <a:srgbClr val="222222"/>
                </a:solidFill>
                <a:latin typeface="Arial" panose="020B0604020202020204" pitchFamily="34" charset="0"/>
              </a:rPr>
              <a:t>(1), 249.</a:t>
            </a:r>
            <a:endParaRPr lang="tr-TR" dirty="0"/>
          </a:p>
        </p:txBody>
      </p:sp>
    </p:spTree>
    <p:extLst>
      <p:ext uri="{BB962C8B-B14F-4D97-AF65-F5344CB8AC3E}">
        <p14:creationId xmlns:p14="http://schemas.microsoft.com/office/powerpoint/2010/main" val="560381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ermes Büst - Decros - Doğal Taşın Her Hal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4560" y="1657425"/>
            <a:ext cx="4876800" cy="46672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bwMode="auto">
          <a:xfrm>
            <a:off x="2518776" y="3284984"/>
            <a:ext cx="720080" cy="0"/>
          </a:xfrm>
          <a:prstGeom prst="straightConnector1">
            <a:avLst/>
          </a:prstGeom>
          <a:solidFill>
            <a:schemeClr val="accent1"/>
          </a:solidFill>
          <a:ln w="19050" cap="flat" cmpd="sng" algn="ctr">
            <a:solidFill>
              <a:srgbClr val="FF0000"/>
            </a:solidFill>
            <a:prstDash val="solid"/>
            <a:miter lim="800000"/>
            <a:headEnd type="triangle" w="med" len="med"/>
            <a:tailEnd type="triangle"/>
          </a:ln>
          <a:effectLst/>
        </p:spPr>
      </p:cxnSp>
      <p:cxnSp>
        <p:nvCxnSpPr>
          <p:cNvPr id="7" name="Straight Arrow Connector 6"/>
          <p:cNvCxnSpPr/>
          <p:nvPr/>
        </p:nvCxnSpPr>
        <p:spPr bwMode="auto">
          <a:xfrm flipV="1">
            <a:off x="2806808" y="2924944"/>
            <a:ext cx="0" cy="864096"/>
          </a:xfrm>
          <a:prstGeom prst="straightConnector1">
            <a:avLst/>
          </a:prstGeom>
          <a:solidFill>
            <a:schemeClr val="accent1"/>
          </a:solidFill>
          <a:ln w="19050" cap="flat" cmpd="sng" algn="ctr">
            <a:solidFill>
              <a:srgbClr val="FF0000"/>
            </a:solidFill>
            <a:prstDash val="solid"/>
            <a:miter lim="800000"/>
            <a:headEnd type="triangle" w="med" len="med"/>
            <a:tailEnd type="triangle"/>
          </a:ln>
          <a:effectLst/>
        </p:spPr>
      </p:cxnSp>
      <p:cxnSp>
        <p:nvCxnSpPr>
          <p:cNvPr id="9" name="Straight Arrow Connector 8"/>
          <p:cNvCxnSpPr/>
          <p:nvPr/>
        </p:nvCxnSpPr>
        <p:spPr bwMode="auto">
          <a:xfrm flipV="1">
            <a:off x="2950824" y="2204864"/>
            <a:ext cx="0" cy="2016224"/>
          </a:xfrm>
          <a:prstGeom prst="straightConnector1">
            <a:avLst/>
          </a:prstGeom>
          <a:solidFill>
            <a:schemeClr val="accent1"/>
          </a:solidFill>
          <a:ln w="19050" cap="flat" cmpd="sng" algn="ctr">
            <a:solidFill>
              <a:srgbClr val="FF0000"/>
            </a:solidFill>
            <a:prstDash val="solid"/>
            <a:miter lim="800000"/>
            <a:headEnd type="triangle" w="med" len="med"/>
            <a:tailEnd type="triangle"/>
          </a:ln>
          <a:effectLst/>
        </p:spPr>
      </p:cxnSp>
      <p:sp>
        <p:nvSpPr>
          <p:cNvPr id="8" name="Oval 7"/>
          <p:cNvSpPr/>
          <p:nvPr/>
        </p:nvSpPr>
        <p:spPr bwMode="auto">
          <a:xfrm>
            <a:off x="2184868" y="2751102"/>
            <a:ext cx="1656184" cy="317858"/>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defTabSz="914400" fontAlgn="base">
              <a:spcBef>
                <a:spcPct val="0"/>
              </a:spcBef>
              <a:spcAft>
                <a:spcPct val="0"/>
              </a:spcAft>
            </a:pPr>
            <a:endParaRPr lang="tr-TR" sz="2400">
              <a:latin typeface="Tahoma" pitchFamily="34" charset="0"/>
            </a:endParaRPr>
          </a:p>
        </p:txBody>
      </p:sp>
      <p:sp>
        <p:nvSpPr>
          <p:cNvPr id="14" name="TextBox 13"/>
          <p:cNvSpPr txBox="1"/>
          <p:nvPr/>
        </p:nvSpPr>
        <p:spPr>
          <a:xfrm>
            <a:off x="5687129" y="1700808"/>
            <a:ext cx="4305052" cy="2862322"/>
          </a:xfrm>
          <a:prstGeom prst="rect">
            <a:avLst/>
          </a:prstGeom>
          <a:noFill/>
        </p:spPr>
        <p:txBody>
          <a:bodyPr wrap="square" rtlCol="0">
            <a:spAutoFit/>
          </a:bodyPr>
          <a:lstStyle/>
          <a:p>
            <a:r>
              <a:rPr lang="tr-TR" dirty="0"/>
              <a:t>İstatistik, gerçeklere dayalı (</a:t>
            </a:r>
            <a:r>
              <a:rPr lang="tr-TR" i="1" dirty="0" err="1"/>
              <a:t>factual</a:t>
            </a:r>
            <a:r>
              <a:rPr lang="tr-TR" dirty="0"/>
              <a:t>) bir bilim dalıdır.</a:t>
            </a:r>
          </a:p>
          <a:p>
            <a:endParaRPr lang="tr-TR" dirty="0"/>
          </a:p>
          <a:p>
            <a:r>
              <a:rPr lang="tr-TR" dirty="0"/>
              <a:t>Elimizdeki büste dair ölçümlere (alın genişliği, göz küreleri arasındaki mesafe, vb.) dayalı olarak söz konusu şahsın genel popülasyon içerisinde hangi yüzdelik dilimde olduğunu, standart sapma içerisinde olup olmadığını, vb. söyler.</a:t>
            </a:r>
          </a:p>
        </p:txBody>
      </p:sp>
      <p:sp>
        <p:nvSpPr>
          <p:cNvPr id="11" name="1 Başlık"/>
          <p:cNvSpPr>
            <a:spLocks noGrp="1"/>
          </p:cNvSpPr>
          <p:nvPr>
            <p:ph type="title"/>
          </p:nvPr>
        </p:nvSpPr>
        <p:spPr>
          <a:xfrm>
            <a:off x="574560" y="757680"/>
            <a:ext cx="8443912" cy="1143000"/>
          </a:xfrm>
        </p:spPr>
        <p:txBody>
          <a:bodyPr/>
          <a:lstStyle/>
          <a:p>
            <a:r>
              <a:rPr lang="tr-TR" altLang="en-US" dirty="0">
                <a:latin typeface="Tahoma" panose="020B0604030504040204" pitchFamily="34" charset="0"/>
              </a:rPr>
              <a:t>Veri Analitiği – İstatistik – Yapay Zeka</a:t>
            </a:r>
          </a:p>
        </p:txBody>
      </p:sp>
      <p:sp>
        <p:nvSpPr>
          <p:cNvPr id="10" name="TextBox 9"/>
          <p:cNvSpPr txBox="1"/>
          <p:nvPr/>
        </p:nvSpPr>
        <p:spPr>
          <a:xfrm>
            <a:off x="5126443" y="6397050"/>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06641934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Biraz da Bilgisayar Destekli Tıp Tarihçesi</a:t>
            </a:r>
          </a:p>
        </p:txBody>
      </p:sp>
      <p:sp>
        <p:nvSpPr>
          <p:cNvPr id="3" name="Content Placeholder 2"/>
          <p:cNvSpPr>
            <a:spLocks noGrp="1"/>
          </p:cNvSpPr>
          <p:nvPr>
            <p:ph idx="1"/>
          </p:nvPr>
        </p:nvSpPr>
        <p:spPr>
          <a:xfrm>
            <a:off x="677334" y="1436915"/>
            <a:ext cx="9201452" cy="5053692"/>
          </a:xfrm>
        </p:spPr>
        <p:txBody>
          <a:bodyPr>
            <a:normAutofit/>
          </a:bodyPr>
          <a:lstStyle/>
          <a:p>
            <a:r>
              <a:rPr lang="tr-TR" dirty="0" err="1"/>
              <a:t>Engle</a:t>
            </a:r>
            <a:r>
              <a:rPr lang="tr-TR" dirty="0"/>
              <a:t> RL, </a:t>
            </a:r>
            <a:r>
              <a:rPr lang="tr-TR" dirty="0" err="1"/>
              <a:t>Davis</a:t>
            </a:r>
            <a:r>
              <a:rPr lang="tr-TR" dirty="0"/>
              <a:t> BJ. </a:t>
            </a:r>
            <a:r>
              <a:rPr lang="tr-TR" dirty="0" err="1"/>
              <a:t>Medical</a:t>
            </a:r>
            <a:r>
              <a:rPr lang="tr-TR" dirty="0"/>
              <a:t> </a:t>
            </a:r>
            <a:r>
              <a:rPr lang="tr-TR" dirty="0" err="1"/>
              <a:t>Diagnosis</a:t>
            </a:r>
            <a:r>
              <a:rPr lang="tr-TR" dirty="0"/>
              <a:t>: </a:t>
            </a:r>
            <a:r>
              <a:rPr lang="tr-TR" dirty="0" err="1"/>
              <a:t>Past</a:t>
            </a:r>
            <a:r>
              <a:rPr lang="tr-TR" dirty="0"/>
              <a:t>, </a:t>
            </a:r>
            <a:r>
              <a:rPr lang="tr-TR" dirty="0" err="1"/>
              <a:t>Present</a:t>
            </a:r>
            <a:r>
              <a:rPr lang="tr-TR" dirty="0"/>
              <a:t> </a:t>
            </a:r>
            <a:r>
              <a:rPr lang="tr-TR" dirty="0" err="1"/>
              <a:t>and</a:t>
            </a:r>
            <a:r>
              <a:rPr lang="tr-TR" dirty="0"/>
              <a:t> </a:t>
            </a:r>
            <a:r>
              <a:rPr lang="tr-TR" dirty="0" err="1"/>
              <a:t>Future</a:t>
            </a:r>
            <a:r>
              <a:rPr lang="tr-TR" dirty="0"/>
              <a:t>: III: </a:t>
            </a:r>
            <a:r>
              <a:rPr lang="tr-TR" dirty="0" err="1"/>
              <a:t>Diagnosis</a:t>
            </a:r>
            <a:r>
              <a:rPr lang="tr-TR" dirty="0"/>
              <a:t> in </a:t>
            </a:r>
            <a:r>
              <a:rPr lang="tr-TR" dirty="0" err="1"/>
              <a:t>the</a:t>
            </a:r>
            <a:r>
              <a:rPr lang="tr-TR" dirty="0"/>
              <a:t> </a:t>
            </a:r>
            <a:r>
              <a:rPr lang="tr-TR" dirty="0" err="1"/>
              <a:t>future</a:t>
            </a:r>
            <a:r>
              <a:rPr lang="tr-TR" dirty="0"/>
              <a:t>, </a:t>
            </a:r>
            <a:r>
              <a:rPr lang="tr-TR" dirty="0" err="1"/>
              <a:t>including</a:t>
            </a:r>
            <a:r>
              <a:rPr lang="tr-TR" dirty="0"/>
              <a:t> a </a:t>
            </a:r>
            <a:r>
              <a:rPr lang="tr-TR" dirty="0" err="1"/>
              <a:t>critique</a:t>
            </a:r>
            <a:r>
              <a:rPr lang="tr-TR" dirty="0"/>
              <a:t> on </a:t>
            </a:r>
            <a:r>
              <a:rPr lang="tr-TR" dirty="0" err="1"/>
              <a:t>the</a:t>
            </a:r>
            <a:r>
              <a:rPr lang="tr-TR" dirty="0"/>
              <a:t> </a:t>
            </a:r>
            <a:r>
              <a:rPr lang="tr-TR" dirty="0" err="1"/>
              <a:t>use</a:t>
            </a:r>
            <a:r>
              <a:rPr lang="tr-TR" dirty="0"/>
              <a:t> of </a:t>
            </a:r>
            <a:r>
              <a:rPr lang="tr-TR" dirty="0" err="1"/>
              <a:t>electronic</a:t>
            </a:r>
            <a:r>
              <a:rPr lang="tr-TR" dirty="0"/>
              <a:t> </a:t>
            </a:r>
            <a:r>
              <a:rPr lang="tr-TR" dirty="0" err="1"/>
              <a:t>computers</a:t>
            </a:r>
            <a:r>
              <a:rPr lang="tr-TR" dirty="0"/>
              <a:t> as </a:t>
            </a:r>
            <a:r>
              <a:rPr lang="tr-TR" dirty="0" err="1"/>
              <a:t>diagnostic</a:t>
            </a:r>
            <a:r>
              <a:rPr lang="tr-TR" dirty="0"/>
              <a:t> </a:t>
            </a:r>
            <a:r>
              <a:rPr lang="tr-TR" dirty="0" err="1"/>
              <a:t>aids</a:t>
            </a:r>
            <a:r>
              <a:rPr lang="tr-TR" dirty="0"/>
              <a:t> </a:t>
            </a:r>
            <a:r>
              <a:rPr lang="tr-TR" dirty="0" err="1"/>
              <a:t>to</a:t>
            </a:r>
            <a:r>
              <a:rPr lang="tr-TR" dirty="0"/>
              <a:t> </a:t>
            </a:r>
            <a:r>
              <a:rPr lang="tr-TR" dirty="0" err="1"/>
              <a:t>the</a:t>
            </a:r>
            <a:r>
              <a:rPr lang="tr-TR" dirty="0"/>
              <a:t> </a:t>
            </a:r>
            <a:r>
              <a:rPr lang="tr-TR" dirty="0" err="1"/>
              <a:t>clinician</a:t>
            </a:r>
            <a:r>
              <a:rPr lang="tr-TR" dirty="0"/>
              <a:t>. </a:t>
            </a:r>
            <a:r>
              <a:rPr lang="tr-TR" dirty="0" err="1"/>
              <a:t>Arch</a:t>
            </a:r>
            <a:r>
              <a:rPr lang="tr-TR" dirty="0"/>
              <a:t> </a:t>
            </a:r>
            <a:r>
              <a:rPr lang="tr-TR" dirty="0" err="1"/>
              <a:t>Int</a:t>
            </a:r>
            <a:r>
              <a:rPr lang="tr-TR" dirty="0"/>
              <a:t> </a:t>
            </a:r>
            <a:r>
              <a:rPr lang="tr-TR" dirty="0" err="1"/>
              <a:t>Med</a:t>
            </a:r>
            <a:r>
              <a:rPr lang="tr-TR" dirty="0"/>
              <a:t> 1963;112:530-43.</a:t>
            </a:r>
          </a:p>
          <a:p>
            <a:r>
              <a:rPr lang="tr-TR" dirty="0" err="1"/>
              <a:t>Jacquez</a:t>
            </a:r>
            <a:r>
              <a:rPr lang="tr-TR" dirty="0"/>
              <a:t> JA. </a:t>
            </a:r>
            <a:r>
              <a:rPr lang="tr-TR" dirty="0" err="1"/>
              <a:t>The</a:t>
            </a:r>
            <a:r>
              <a:rPr lang="tr-TR" dirty="0"/>
              <a:t> </a:t>
            </a:r>
            <a:r>
              <a:rPr lang="tr-TR" dirty="0" err="1"/>
              <a:t>Diagnostic</a:t>
            </a:r>
            <a:r>
              <a:rPr lang="tr-TR" dirty="0"/>
              <a:t> </a:t>
            </a:r>
            <a:r>
              <a:rPr lang="tr-TR" dirty="0" err="1"/>
              <a:t>Process</a:t>
            </a:r>
            <a:r>
              <a:rPr lang="tr-TR" dirty="0"/>
              <a:t>: </a:t>
            </a:r>
            <a:r>
              <a:rPr lang="tr-TR" dirty="0" err="1"/>
              <a:t>Proceedings</a:t>
            </a:r>
            <a:r>
              <a:rPr lang="tr-TR" dirty="0"/>
              <a:t> of a Conference at </a:t>
            </a:r>
            <a:r>
              <a:rPr lang="tr-TR" dirty="0" err="1"/>
              <a:t>the</a:t>
            </a:r>
            <a:r>
              <a:rPr lang="tr-TR" dirty="0"/>
              <a:t> </a:t>
            </a:r>
            <a:r>
              <a:rPr lang="tr-TR" dirty="0" err="1"/>
              <a:t>University</a:t>
            </a:r>
            <a:r>
              <a:rPr lang="tr-TR" dirty="0"/>
              <a:t> of Michigan; 1963.  </a:t>
            </a:r>
          </a:p>
          <a:p>
            <a:r>
              <a:rPr lang="tr-TR" dirty="0" err="1"/>
              <a:t>Feinstein</a:t>
            </a:r>
            <a:r>
              <a:rPr lang="tr-TR" dirty="0"/>
              <a:t> AR. </a:t>
            </a:r>
            <a:r>
              <a:rPr lang="tr-TR" dirty="0" err="1"/>
              <a:t>Boolean</a:t>
            </a:r>
            <a:r>
              <a:rPr lang="tr-TR" dirty="0"/>
              <a:t> </a:t>
            </a:r>
            <a:r>
              <a:rPr lang="tr-TR" dirty="0" err="1"/>
              <a:t>algebra</a:t>
            </a:r>
            <a:r>
              <a:rPr lang="tr-TR" dirty="0"/>
              <a:t> </a:t>
            </a:r>
            <a:r>
              <a:rPr lang="tr-TR" dirty="0" err="1"/>
              <a:t>and</a:t>
            </a:r>
            <a:r>
              <a:rPr lang="tr-TR" dirty="0"/>
              <a:t> </a:t>
            </a:r>
            <a:r>
              <a:rPr lang="tr-TR" dirty="0" err="1"/>
              <a:t>clinical</a:t>
            </a:r>
            <a:r>
              <a:rPr lang="tr-TR" dirty="0"/>
              <a:t> </a:t>
            </a:r>
            <a:r>
              <a:rPr lang="tr-TR" dirty="0" err="1"/>
              <a:t>taxonomy</a:t>
            </a:r>
            <a:r>
              <a:rPr lang="tr-TR" dirty="0"/>
              <a:t> I. </a:t>
            </a:r>
            <a:r>
              <a:rPr lang="tr-TR" dirty="0" err="1"/>
              <a:t>Analytical</a:t>
            </a:r>
            <a:r>
              <a:rPr lang="tr-TR" dirty="0"/>
              <a:t> </a:t>
            </a:r>
            <a:r>
              <a:rPr lang="tr-TR" dirty="0" err="1"/>
              <a:t>synthesis</a:t>
            </a:r>
            <a:r>
              <a:rPr lang="tr-TR" dirty="0"/>
              <a:t> of </a:t>
            </a:r>
            <a:r>
              <a:rPr lang="tr-TR" dirty="0" err="1"/>
              <a:t>the</a:t>
            </a:r>
            <a:r>
              <a:rPr lang="tr-TR" dirty="0"/>
              <a:t> general </a:t>
            </a:r>
            <a:r>
              <a:rPr lang="tr-TR" dirty="0" err="1"/>
              <a:t>spectrum</a:t>
            </a:r>
            <a:r>
              <a:rPr lang="tr-TR" dirty="0"/>
              <a:t> of a </a:t>
            </a:r>
            <a:r>
              <a:rPr lang="tr-TR" dirty="0" err="1"/>
              <a:t>human</a:t>
            </a:r>
            <a:r>
              <a:rPr lang="tr-TR" dirty="0"/>
              <a:t> </a:t>
            </a:r>
            <a:r>
              <a:rPr lang="tr-TR" dirty="0" err="1"/>
              <a:t>disease</a:t>
            </a:r>
            <a:r>
              <a:rPr lang="tr-TR" dirty="0"/>
              <a:t>. New </a:t>
            </a:r>
            <a:r>
              <a:rPr lang="tr-TR" dirty="0" err="1"/>
              <a:t>Eng</a:t>
            </a:r>
            <a:r>
              <a:rPr lang="tr-TR" dirty="0"/>
              <a:t> J </a:t>
            </a:r>
            <a:r>
              <a:rPr lang="tr-TR" dirty="0" err="1"/>
              <a:t>Med</a:t>
            </a:r>
            <a:r>
              <a:rPr lang="tr-TR" dirty="0"/>
              <a:t> 1963;269:929-38.</a:t>
            </a:r>
          </a:p>
          <a:p>
            <a:r>
              <a:rPr lang="tr-TR" dirty="0" err="1"/>
              <a:t>Collen</a:t>
            </a:r>
            <a:r>
              <a:rPr lang="tr-TR" dirty="0"/>
              <a:t> MF, </a:t>
            </a:r>
            <a:r>
              <a:rPr lang="tr-TR" dirty="0" err="1"/>
              <a:t>Rubin</a:t>
            </a:r>
            <a:r>
              <a:rPr lang="tr-TR" dirty="0"/>
              <a:t> L, </a:t>
            </a:r>
            <a:r>
              <a:rPr lang="tr-TR" dirty="0" err="1"/>
              <a:t>Neyman</a:t>
            </a:r>
            <a:r>
              <a:rPr lang="tr-TR" dirty="0"/>
              <a:t> J, </a:t>
            </a:r>
            <a:r>
              <a:rPr lang="tr-TR" dirty="0" err="1"/>
              <a:t>Dantzig</a:t>
            </a:r>
            <a:r>
              <a:rPr lang="tr-TR" dirty="0"/>
              <a:t> GB, </a:t>
            </a:r>
            <a:r>
              <a:rPr lang="tr-TR" dirty="0" err="1"/>
              <a:t>Baer</a:t>
            </a:r>
            <a:r>
              <a:rPr lang="tr-TR" dirty="0"/>
              <a:t> RM, </a:t>
            </a:r>
            <a:r>
              <a:rPr lang="tr-TR" dirty="0" err="1"/>
              <a:t>Siegelauf</a:t>
            </a:r>
            <a:r>
              <a:rPr lang="tr-TR" dirty="0"/>
              <a:t> AB. </a:t>
            </a:r>
            <a:r>
              <a:rPr lang="tr-TR" dirty="0" err="1"/>
              <a:t>Automated</a:t>
            </a:r>
            <a:r>
              <a:rPr lang="tr-TR" dirty="0"/>
              <a:t> </a:t>
            </a:r>
            <a:r>
              <a:rPr lang="tr-TR" dirty="0" err="1"/>
              <a:t>multiphasic</a:t>
            </a:r>
            <a:r>
              <a:rPr lang="tr-TR" dirty="0"/>
              <a:t> </a:t>
            </a:r>
            <a:r>
              <a:rPr lang="tr-TR" dirty="0" err="1"/>
              <a:t>screening</a:t>
            </a:r>
            <a:r>
              <a:rPr lang="tr-TR" dirty="0"/>
              <a:t> </a:t>
            </a:r>
            <a:r>
              <a:rPr lang="tr-TR" dirty="0" err="1"/>
              <a:t>and</a:t>
            </a:r>
            <a:r>
              <a:rPr lang="tr-TR" dirty="0"/>
              <a:t> </a:t>
            </a:r>
            <a:r>
              <a:rPr lang="tr-TR" dirty="0" err="1"/>
              <a:t>diagnosis</a:t>
            </a:r>
            <a:r>
              <a:rPr lang="tr-TR" dirty="0"/>
              <a:t>. </a:t>
            </a:r>
            <a:r>
              <a:rPr lang="tr-TR" dirty="0" err="1"/>
              <a:t>Am</a:t>
            </a:r>
            <a:r>
              <a:rPr lang="tr-TR" dirty="0"/>
              <a:t> J </a:t>
            </a:r>
            <a:r>
              <a:rPr lang="tr-TR" dirty="0" err="1"/>
              <a:t>Public</a:t>
            </a:r>
            <a:r>
              <a:rPr lang="tr-TR" dirty="0"/>
              <a:t> </a:t>
            </a:r>
            <a:r>
              <a:rPr lang="tr-TR" dirty="0" err="1"/>
              <a:t>Health</a:t>
            </a:r>
            <a:r>
              <a:rPr lang="tr-TR" dirty="0"/>
              <a:t> 1964;54:741-50.</a:t>
            </a:r>
          </a:p>
          <a:p>
            <a:r>
              <a:rPr lang="tr-TR" dirty="0" err="1"/>
              <a:t>Enslein</a:t>
            </a:r>
            <a:r>
              <a:rPr lang="tr-TR" dirty="0"/>
              <a:t> K, </a:t>
            </a:r>
            <a:r>
              <a:rPr lang="tr-TR" dirty="0" err="1"/>
              <a:t>editor</a:t>
            </a:r>
            <a:r>
              <a:rPr lang="tr-TR" dirty="0"/>
              <a:t>. Data </a:t>
            </a:r>
            <a:r>
              <a:rPr lang="tr-TR" dirty="0" err="1"/>
              <a:t>Acquisition</a:t>
            </a:r>
            <a:r>
              <a:rPr lang="tr-TR" dirty="0"/>
              <a:t> </a:t>
            </a:r>
            <a:r>
              <a:rPr lang="tr-TR" dirty="0" err="1"/>
              <a:t>and</a:t>
            </a:r>
            <a:r>
              <a:rPr lang="tr-TR" dirty="0"/>
              <a:t> </a:t>
            </a:r>
            <a:r>
              <a:rPr lang="tr-TR" dirty="0" err="1"/>
              <a:t>Processing</a:t>
            </a:r>
            <a:r>
              <a:rPr lang="tr-TR" dirty="0"/>
              <a:t> in </a:t>
            </a:r>
            <a:r>
              <a:rPr lang="tr-TR" dirty="0" err="1"/>
              <a:t>Biology</a:t>
            </a:r>
            <a:r>
              <a:rPr lang="tr-TR" dirty="0"/>
              <a:t> </a:t>
            </a:r>
            <a:r>
              <a:rPr lang="tr-TR" dirty="0" err="1"/>
              <a:t>and</a:t>
            </a:r>
            <a:r>
              <a:rPr lang="tr-TR" dirty="0"/>
              <a:t> </a:t>
            </a:r>
            <a:r>
              <a:rPr lang="tr-TR" dirty="0" err="1"/>
              <a:t>Medicine</a:t>
            </a:r>
            <a:r>
              <a:rPr lang="tr-TR" dirty="0"/>
              <a:t>. New York: </a:t>
            </a:r>
            <a:r>
              <a:rPr lang="tr-TR" dirty="0" err="1"/>
              <a:t>Pergamon</a:t>
            </a:r>
            <a:r>
              <a:rPr lang="tr-TR" dirty="0"/>
              <a:t>; 1964.</a:t>
            </a:r>
          </a:p>
          <a:p>
            <a:endParaRPr lang="tr-TR" sz="2800" dirty="0" smtClean="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5" name="Rectangle 4"/>
          <p:cNvSpPr/>
          <p:nvPr/>
        </p:nvSpPr>
        <p:spPr>
          <a:xfrm>
            <a:off x="523285" y="5331414"/>
            <a:ext cx="9243802" cy="923330"/>
          </a:xfrm>
          <a:prstGeom prst="rect">
            <a:avLst/>
          </a:prstGeom>
        </p:spPr>
        <p:txBody>
          <a:bodyPr wrap="square">
            <a:spAutoFit/>
          </a:bodyPr>
          <a:lstStyle/>
          <a:p>
            <a:r>
              <a:rPr lang="tr-TR" b="1" dirty="0" smtClean="0">
                <a:solidFill>
                  <a:srgbClr val="222222"/>
                </a:solidFill>
                <a:latin typeface="Arial" panose="020B0604020202020204" pitchFamily="34" charset="0"/>
              </a:rPr>
              <a:t>Kaynak:</a:t>
            </a:r>
            <a:r>
              <a:rPr lang="tr-TR" dirty="0" smtClean="0">
                <a:solidFill>
                  <a:srgbClr val="222222"/>
                </a:solidFill>
                <a:latin typeface="Arial" panose="020B0604020202020204" pitchFamily="34" charset="0"/>
              </a:rPr>
              <a:t> </a:t>
            </a:r>
            <a:r>
              <a:rPr lang="en-US" dirty="0" err="1" smtClean="0">
                <a:solidFill>
                  <a:srgbClr val="222222"/>
                </a:solidFill>
                <a:latin typeface="Arial" panose="020B0604020202020204" pitchFamily="34" charset="0"/>
              </a:rPr>
              <a:t>Kulikowski</a:t>
            </a:r>
            <a:r>
              <a:rPr lang="en-US" dirty="0">
                <a:solidFill>
                  <a:srgbClr val="222222"/>
                </a:solidFill>
                <a:latin typeface="Arial" panose="020B0604020202020204" pitchFamily="34" charset="0"/>
              </a:rPr>
              <a:t>, C. A. (2019). Beginnings of artificial intelligence in medicine (AIM): computational artifice assisting scientific inquiry and clinical art–with reflections on present aim challenges. </a:t>
            </a:r>
            <a:r>
              <a:rPr lang="en-US" i="1" dirty="0">
                <a:solidFill>
                  <a:srgbClr val="222222"/>
                </a:solidFill>
                <a:latin typeface="Arial" panose="020B0604020202020204" pitchFamily="34" charset="0"/>
              </a:rPr>
              <a:t>Yearbook of </a:t>
            </a:r>
            <a:r>
              <a:rPr lang="tr-TR" i="1" dirty="0" smtClean="0">
                <a:solidFill>
                  <a:srgbClr val="222222"/>
                </a:solidFill>
                <a:latin typeface="Arial" panose="020B0604020202020204" pitchFamily="34" charset="0"/>
              </a:rPr>
              <a:t>M</a:t>
            </a:r>
            <a:r>
              <a:rPr lang="en-US" i="1" dirty="0" err="1" smtClean="0">
                <a:solidFill>
                  <a:srgbClr val="222222"/>
                </a:solidFill>
                <a:latin typeface="Arial" panose="020B0604020202020204" pitchFamily="34" charset="0"/>
              </a:rPr>
              <a:t>edical</a:t>
            </a:r>
            <a:r>
              <a:rPr lang="en-US" i="1" dirty="0" smtClean="0">
                <a:solidFill>
                  <a:srgbClr val="222222"/>
                </a:solidFill>
                <a:latin typeface="Arial" panose="020B0604020202020204" pitchFamily="34" charset="0"/>
              </a:rPr>
              <a:t> </a:t>
            </a:r>
            <a:r>
              <a:rPr lang="tr-TR" i="1" dirty="0" smtClean="0">
                <a:solidFill>
                  <a:srgbClr val="222222"/>
                </a:solidFill>
                <a:latin typeface="Arial" panose="020B0604020202020204" pitchFamily="34" charset="0"/>
              </a:rPr>
              <a:t>I</a:t>
            </a:r>
            <a:r>
              <a:rPr lang="en-US" i="1" dirty="0" err="1" smtClean="0">
                <a:solidFill>
                  <a:srgbClr val="222222"/>
                </a:solidFill>
                <a:latin typeface="Arial" panose="020B0604020202020204" pitchFamily="34" charset="0"/>
              </a:rPr>
              <a:t>nformatics</a:t>
            </a:r>
            <a:r>
              <a:rPr lang="en-US" dirty="0">
                <a:solidFill>
                  <a:srgbClr val="222222"/>
                </a:solidFill>
                <a:latin typeface="Arial" panose="020B0604020202020204" pitchFamily="34" charset="0"/>
              </a:rPr>
              <a:t>, </a:t>
            </a:r>
            <a:r>
              <a:rPr lang="en-US" i="1" dirty="0">
                <a:solidFill>
                  <a:srgbClr val="222222"/>
                </a:solidFill>
                <a:latin typeface="Arial" panose="020B0604020202020204" pitchFamily="34" charset="0"/>
              </a:rPr>
              <a:t>28</a:t>
            </a:r>
            <a:r>
              <a:rPr lang="en-US" dirty="0">
                <a:solidFill>
                  <a:srgbClr val="222222"/>
                </a:solidFill>
                <a:latin typeface="Arial" panose="020B0604020202020204" pitchFamily="34" charset="0"/>
              </a:rPr>
              <a:t>(1), 249.</a:t>
            </a:r>
            <a:endParaRPr lang="tr-TR" dirty="0"/>
          </a:p>
        </p:txBody>
      </p:sp>
    </p:spTree>
    <p:extLst>
      <p:ext uri="{BB962C8B-B14F-4D97-AF65-F5344CB8AC3E}">
        <p14:creationId xmlns:p14="http://schemas.microsoft.com/office/powerpoint/2010/main" val="22237624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Biraz da Bilgisayar Destekli Tıp Tarihçesi</a:t>
            </a:r>
          </a:p>
        </p:txBody>
      </p:sp>
      <p:sp>
        <p:nvSpPr>
          <p:cNvPr id="3" name="Content Placeholder 2"/>
          <p:cNvSpPr>
            <a:spLocks noGrp="1"/>
          </p:cNvSpPr>
          <p:nvPr>
            <p:ph idx="1"/>
          </p:nvPr>
        </p:nvSpPr>
        <p:spPr>
          <a:xfrm>
            <a:off x="677334" y="1436915"/>
            <a:ext cx="9201452" cy="5053692"/>
          </a:xfrm>
        </p:spPr>
        <p:txBody>
          <a:bodyPr>
            <a:normAutofit/>
          </a:bodyPr>
          <a:lstStyle/>
          <a:p>
            <a:r>
              <a:rPr lang="tr-TR" dirty="0" err="1"/>
              <a:t>Ledley</a:t>
            </a:r>
            <a:r>
              <a:rPr lang="tr-TR" dirty="0"/>
              <a:t> RS. </a:t>
            </a:r>
            <a:r>
              <a:rPr lang="tr-TR" dirty="0" err="1"/>
              <a:t>Use</a:t>
            </a:r>
            <a:r>
              <a:rPr lang="tr-TR" dirty="0"/>
              <a:t> of </a:t>
            </a:r>
            <a:r>
              <a:rPr lang="tr-TR" dirty="0" err="1"/>
              <a:t>Computers</a:t>
            </a:r>
            <a:r>
              <a:rPr lang="tr-TR" dirty="0"/>
              <a:t> in </a:t>
            </a:r>
            <a:r>
              <a:rPr lang="tr-TR" dirty="0" err="1"/>
              <a:t>Biology</a:t>
            </a:r>
            <a:r>
              <a:rPr lang="tr-TR" dirty="0"/>
              <a:t> </a:t>
            </a:r>
            <a:r>
              <a:rPr lang="tr-TR" dirty="0" err="1"/>
              <a:t>and</a:t>
            </a:r>
            <a:r>
              <a:rPr lang="tr-TR" dirty="0"/>
              <a:t> </a:t>
            </a:r>
            <a:r>
              <a:rPr lang="tr-TR" dirty="0" err="1"/>
              <a:t>Medicine</a:t>
            </a:r>
            <a:r>
              <a:rPr lang="tr-TR" dirty="0"/>
              <a:t>. New York: </a:t>
            </a:r>
            <a:r>
              <a:rPr lang="tr-TR" dirty="0" err="1"/>
              <a:t>McGraw</a:t>
            </a:r>
            <a:r>
              <a:rPr lang="tr-TR" dirty="0"/>
              <a:t> </a:t>
            </a:r>
            <a:r>
              <a:rPr lang="tr-TR" dirty="0" err="1"/>
              <a:t>Hill</a:t>
            </a:r>
            <a:r>
              <a:rPr lang="tr-TR" dirty="0"/>
              <a:t>; 1965.</a:t>
            </a:r>
          </a:p>
          <a:p>
            <a:r>
              <a:rPr lang="tr-TR" dirty="0" err="1"/>
              <a:t>Collen</a:t>
            </a:r>
            <a:r>
              <a:rPr lang="tr-TR" dirty="0"/>
              <a:t> M. </a:t>
            </a:r>
            <a:r>
              <a:rPr lang="tr-TR" dirty="0" err="1"/>
              <a:t>Automated</a:t>
            </a:r>
            <a:r>
              <a:rPr lang="tr-TR" dirty="0"/>
              <a:t> </a:t>
            </a:r>
            <a:r>
              <a:rPr lang="tr-TR" dirty="0" err="1"/>
              <a:t>multiphasic</a:t>
            </a:r>
            <a:r>
              <a:rPr lang="tr-TR" dirty="0"/>
              <a:t> </a:t>
            </a:r>
            <a:r>
              <a:rPr lang="tr-TR" dirty="0" err="1"/>
              <a:t>screening</a:t>
            </a:r>
            <a:r>
              <a:rPr lang="tr-TR" dirty="0"/>
              <a:t> as a </a:t>
            </a:r>
            <a:r>
              <a:rPr lang="tr-TR" dirty="0" err="1"/>
              <a:t>diagnostic</a:t>
            </a:r>
            <a:r>
              <a:rPr lang="tr-TR" dirty="0"/>
              <a:t> </a:t>
            </a:r>
            <a:r>
              <a:rPr lang="tr-TR" dirty="0" err="1"/>
              <a:t>method</a:t>
            </a:r>
            <a:r>
              <a:rPr lang="tr-TR" dirty="0"/>
              <a:t> </a:t>
            </a:r>
            <a:r>
              <a:rPr lang="tr-TR" dirty="0" err="1"/>
              <a:t>for</a:t>
            </a:r>
            <a:r>
              <a:rPr lang="tr-TR" dirty="0"/>
              <a:t> </a:t>
            </a:r>
            <a:r>
              <a:rPr lang="tr-TR" dirty="0" err="1"/>
              <a:t>preventive</a:t>
            </a:r>
            <a:r>
              <a:rPr lang="tr-TR" dirty="0"/>
              <a:t> </a:t>
            </a:r>
            <a:r>
              <a:rPr lang="tr-TR" dirty="0" err="1"/>
              <a:t>medicine</a:t>
            </a:r>
            <a:r>
              <a:rPr lang="tr-TR" dirty="0"/>
              <a:t>. </a:t>
            </a:r>
            <a:r>
              <a:rPr lang="tr-TR" dirty="0" err="1"/>
              <a:t>Methods</a:t>
            </a:r>
            <a:r>
              <a:rPr lang="tr-TR" dirty="0"/>
              <a:t> </a:t>
            </a:r>
            <a:r>
              <a:rPr lang="tr-TR" dirty="0" err="1"/>
              <a:t>Inf</a:t>
            </a:r>
            <a:r>
              <a:rPr lang="tr-TR" dirty="0"/>
              <a:t> </a:t>
            </a:r>
            <a:r>
              <a:rPr lang="tr-TR" dirty="0" err="1"/>
              <a:t>Med</a:t>
            </a:r>
            <a:r>
              <a:rPr lang="tr-TR" dirty="0"/>
              <a:t> 1965;4:71-4.</a:t>
            </a:r>
          </a:p>
          <a:p>
            <a:r>
              <a:rPr lang="tr-TR" dirty="0" err="1"/>
              <a:t>Stacy</a:t>
            </a:r>
            <a:r>
              <a:rPr lang="tr-TR" dirty="0"/>
              <a:t> RW, </a:t>
            </a:r>
            <a:r>
              <a:rPr lang="tr-TR" dirty="0" err="1"/>
              <a:t>Waxman</a:t>
            </a:r>
            <a:r>
              <a:rPr lang="tr-TR" dirty="0"/>
              <a:t> BD, </a:t>
            </a:r>
            <a:r>
              <a:rPr lang="tr-TR" dirty="0" err="1"/>
              <a:t>editors</a:t>
            </a:r>
            <a:r>
              <a:rPr lang="tr-TR" dirty="0"/>
              <a:t>. </a:t>
            </a:r>
            <a:r>
              <a:rPr lang="tr-TR" dirty="0" err="1"/>
              <a:t>Computers</a:t>
            </a:r>
            <a:r>
              <a:rPr lang="tr-TR" dirty="0"/>
              <a:t> in </a:t>
            </a:r>
            <a:r>
              <a:rPr lang="tr-TR" dirty="0" err="1"/>
              <a:t>Biomedical</a:t>
            </a:r>
            <a:r>
              <a:rPr lang="tr-TR" dirty="0"/>
              <a:t> </a:t>
            </a:r>
            <a:r>
              <a:rPr lang="tr-TR" dirty="0" err="1"/>
              <a:t>Research</a:t>
            </a:r>
            <a:r>
              <a:rPr lang="tr-TR" dirty="0"/>
              <a:t>. New York: </a:t>
            </a:r>
            <a:r>
              <a:rPr lang="tr-TR" dirty="0" err="1"/>
              <a:t>Academic</a:t>
            </a:r>
            <a:r>
              <a:rPr lang="tr-TR" dirty="0"/>
              <a:t> </a:t>
            </a:r>
            <a:r>
              <a:rPr lang="tr-TR" dirty="0" err="1"/>
              <a:t>Press</a:t>
            </a:r>
            <a:r>
              <a:rPr lang="tr-TR" dirty="0"/>
              <a:t>; 1965.</a:t>
            </a:r>
          </a:p>
          <a:p>
            <a:r>
              <a:rPr lang="tr-TR" dirty="0" err="1"/>
              <a:t>Baruch</a:t>
            </a:r>
            <a:r>
              <a:rPr lang="tr-TR" dirty="0"/>
              <a:t> JJ, </a:t>
            </a:r>
            <a:r>
              <a:rPr lang="tr-TR" dirty="0" err="1"/>
              <a:t>Barnett</a:t>
            </a:r>
            <a:r>
              <a:rPr lang="tr-TR" dirty="0"/>
              <a:t> GO. Real-time </a:t>
            </a:r>
            <a:r>
              <a:rPr lang="tr-TR" dirty="0" err="1"/>
              <a:t>shared</a:t>
            </a:r>
            <a:r>
              <a:rPr lang="tr-TR" dirty="0"/>
              <a:t> online </a:t>
            </a:r>
            <a:r>
              <a:rPr lang="tr-TR" dirty="0" err="1"/>
              <a:t>digital</a:t>
            </a:r>
            <a:r>
              <a:rPr lang="tr-TR" dirty="0"/>
              <a:t> </a:t>
            </a:r>
            <a:r>
              <a:rPr lang="tr-TR" dirty="0" err="1"/>
              <a:t>computer</a:t>
            </a:r>
            <a:r>
              <a:rPr lang="tr-TR" dirty="0"/>
              <a:t> </a:t>
            </a:r>
            <a:r>
              <a:rPr lang="tr-TR" dirty="0" err="1"/>
              <a:t>operations</a:t>
            </a:r>
            <a:r>
              <a:rPr lang="tr-TR" dirty="0"/>
              <a:t>. J </a:t>
            </a:r>
            <a:r>
              <a:rPr lang="tr-TR" dirty="0" err="1"/>
              <a:t>Chron</a:t>
            </a:r>
            <a:r>
              <a:rPr lang="tr-TR" dirty="0"/>
              <a:t> </a:t>
            </a:r>
            <a:r>
              <a:rPr lang="tr-TR" dirty="0" err="1"/>
              <a:t>Dis</a:t>
            </a:r>
            <a:r>
              <a:rPr lang="tr-TR" dirty="0"/>
              <a:t> 1966;19:377–86.</a:t>
            </a:r>
          </a:p>
          <a:p>
            <a:r>
              <a:rPr lang="tr-TR" dirty="0" err="1"/>
              <a:t>Gremy</a:t>
            </a:r>
            <a:r>
              <a:rPr lang="tr-TR" dirty="0"/>
              <a:t> F, </a:t>
            </a:r>
            <a:r>
              <a:rPr lang="tr-TR" dirty="0" err="1"/>
              <a:t>Joly</a:t>
            </a:r>
            <a:r>
              <a:rPr lang="tr-TR" dirty="0"/>
              <a:t> </a:t>
            </a:r>
            <a:r>
              <a:rPr lang="tr-TR" dirty="0" err="1"/>
              <a:t>Pages</a:t>
            </a:r>
            <a:r>
              <a:rPr lang="tr-TR" dirty="0"/>
              <a:t> JC. Application </a:t>
            </a:r>
            <a:r>
              <a:rPr lang="tr-TR" dirty="0" err="1"/>
              <a:t>des</a:t>
            </a:r>
            <a:r>
              <a:rPr lang="tr-TR" dirty="0"/>
              <a:t> </a:t>
            </a:r>
            <a:r>
              <a:rPr lang="tr-TR" dirty="0" err="1"/>
              <a:t>machines</a:t>
            </a:r>
            <a:r>
              <a:rPr lang="tr-TR" dirty="0"/>
              <a:t> à </a:t>
            </a:r>
            <a:r>
              <a:rPr lang="tr-TR" dirty="0" err="1"/>
              <a:t>traiter</a:t>
            </a:r>
            <a:r>
              <a:rPr lang="tr-TR" dirty="0"/>
              <a:t> </a:t>
            </a:r>
            <a:r>
              <a:rPr lang="tr-TR" dirty="0" err="1"/>
              <a:t>l’information</a:t>
            </a:r>
            <a:r>
              <a:rPr lang="tr-TR" dirty="0"/>
              <a:t> </a:t>
            </a:r>
            <a:r>
              <a:rPr lang="tr-TR" dirty="0" err="1"/>
              <a:t>au</a:t>
            </a:r>
            <a:r>
              <a:rPr lang="tr-TR" dirty="0"/>
              <a:t> </a:t>
            </a:r>
            <a:r>
              <a:rPr lang="tr-TR" dirty="0" err="1"/>
              <a:t>diagnostic</a:t>
            </a:r>
            <a:r>
              <a:rPr lang="tr-TR" dirty="0"/>
              <a:t> </a:t>
            </a:r>
            <a:r>
              <a:rPr lang="tr-TR" dirty="0" err="1"/>
              <a:t>médical</a:t>
            </a:r>
            <a:r>
              <a:rPr lang="tr-TR" dirty="0"/>
              <a:t>, in </a:t>
            </a:r>
            <a:r>
              <a:rPr lang="tr-TR" dirty="0" err="1"/>
              <a:t>Medicine</a:t>
            </a:r>
            <a:r>
              <a:rPr lang="tr-TR" dirty="0"/>
              <a:t> </a:t>
            </a:r>
            <a:r>
              <a:rPr lang="tr-TR" dirty="0" err="1"/>
              <a:t>Cybernetique</a:t>
            </a:r>
            <a:r>
              <a:rPr lang="tr-TR" dirty="0"/>
              <a:t>: </a:t>
            </a:r>
            <a:r>
              <a:rPr lang="tr-TR" dirty="0" err="1"/>
              <a:t>Actes</a:t>
            </a:r>
            <a:r>
              <a:rPr lang="tr-TR" dirty="0"/>
              <a:t> </a:t>
            </a:r>
            <a:r>
              <a:rPr lang="tr-TR" dirty="0" err="1"/>
              <a:t>du</a:t>
            </a:r>
            <a:r>
              <a:rPr lang="tr-TR" dirty="0"/>
              <a:t> IV </a:t>
            </a:r>
            <a:r>
              <a:rPr lang="tr-TR" dirty="0" err="1"/>
              <a:t>Congrès</a:t>
            </a:r>
            <a:r>
              <a:rPr lang="tr-TR" dirty="0"/>
              <a:t> International de </a:t>
            </a:r>
            <a:r>
              <a:rPr lang="tr-TR" dirty="0" err="1"/>
              <a:t>Médecine</a:t>
            </a:r>
            <a:r>
              <a:rPr lang="tr-TR" dirty="0"/>
              <a:t> </a:t>
            </a:r>
            <a:r>
              <a:rPr lang="tr-TR" dirty="0" err="1"/>
              <a:t>Cybernétique</a:t>
            </a:r>
            <a:r>
              <a:rPr lang="tr-TR" dirty="0"/>
              <a:t>, Nice; 1966: 289-97.</a:t>
            </a:r>
          </a:p>
          <a:p>
            <a:endParaRPr lang="tr-TR" sz="2800" dirty="0" smtClean="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5" name="Rectangle 4"/>
          <p:cNvSpPr/>
          <p:nvPr/>
        </p:nvSpPr>
        <p:spPr>
          <a:xfrm>
            <a:off x="523285" y="5331414"/>
            <a:ext cx="9243802" cy="923330"/>
          </a:xfrm>
          <a:prstGeom prst="rect">
            <a:avLst/>
          </a:prstGeom>
        </p:spPr>
        <p:txBody>
          <a:bodyPr wrap="square">
            <a:spAutoFit/>
          </a:bodyPr>
          <a:lstStyle/>
          <a:p>
            <a:r>
              <a:rPr lang="tr-TR" b="1" dirty="0" smtClean="0">
                <a:solidFill>
                  <a:srgbClr val="222222"/>
                </a:solidFill>
                <a:latin typeface="Arial" panose="020B0604020202020204" pitchFamily="34" charset="0"/>
              </a:rPr>
              <a:t>Kaynak:</a:t>
            </a:r>
            <a:r>
              <a:rPr lang="tr-TR" dirty="0" smtClean="0">
                <a:solidFill>
                  <a:srgbClr val="222222"/>
                </a:solidFill>
                <a:latin typeface="Arial" panose="020B0604020202020204" pitchFamily="34" charset="0"/>
              </a:rPr>
              <a:t> </a:t>
            </a:r>
            <a:r>
              <a:rPr lang="en-US" dirty="0" err="1" smtClean="0">
                <a:solidFill>
                  <a:srgbClr val="222222"/>
                </a:solidFill>
                <a:latin typeface="Arial" panose="020B0604020202020204" pitchFamily="34" charset="0"/>
              </a:rPr>
              <a:t>Kulikowski</a:t>
            </a:r>
            <a:r>
              <a:rPr lang="en-US" dirty="0">
                <a:solidFill>
                  <a:srgbClr val="222222"/>
                </a:solidFill>
                <a:latin typeface="Arial" panose="020B0604020202020204" pitchFamily="34" charset="0"/>
              </a:rPr>
              <a:t>, C. A. (2019). Beginnings of artificial intelligence in medicine (AIM): computational artifice assisting scientific inquiry and clinical art–with reflections on present aim challenges. </a:t>
            </a:r>
            <a:r>
              <a:rPr lang="en-US" i="1" dirty="0">
                <a:solidFill>
                  <a:srgbClr val="222222"/>
                </a:solidFill>
                <a:latin typeface="Arial" panose="020B0604020202020204" pitchFamily="34" charset="0"/>
              </a:rPr>
              <a:t>Yearbook of </a:t>
            </a:r>
            <a:r>
              <a:rPr lang="tr-TR" i="1" dirty="0" smtClean="0">
                <a:solidFill>
                  <a:srgbClr val="222222"/>
                </a:solidFill>
                <a:latin typeface="Arial" panose="020B0604020202020204" pitchFamily="34" charset="0"/>
              </a:rPr>
              <a:t>M</a:t>
            </a:r>
            <a:r>
              <a:rPr lang="en-US" i="1" dirty="0" err="1" smtClean="0">
                <a:solidFill>
                  <a:srgbClr val="222222"/>
                </a:solidFill>
                <a:latin typeface="Arial" panose="020B0604020202020204" pitchFamily="34" charset="0"/>
              </a:rPr>
              <a:t>edical</a:t>
            </a:r>
            <a:r>
              <a:rPr lang="en-US" i="1" dirty="0" smtClean="0">
                <a:solidFill>
                  <a:srgbClr val="222222"/>
                </a:solidFill>
                <a:latin typeface="Arial" panose="020B0604020202020204" pitchFamily="34" charset="0"/>
              </a:rPr>
              <a:t> </a:t>
            </a:r>
            <a:r>
              <a:rPr lang="tr-TR" i="1" dirty="0" smtClean="0">
                <a:solidFill>
                  <a:srgbClr val="222222"/>
                </a:solidFill>
                <a:latin typeface="Arial" panose="020B0604020202020204" pitchFamily="34" charset="0"/>
              </a:rPr>
              <a:t>I</a:t>
            </a:r>
            <a:r>
              <a:rPr lang="en-US" i="1" dirty="0" err="1" smtClean="0">
                <a:solidFill>
                  <a:srgbClr val="222222"/>
                </a:solidFill>
                <a:latin typeface="Arial" panose="020B0604020202020204" pitchFamily="34" charset="0"/>
              </a:rPr>
              <a:t>nformatics</a:t>
            </a:r>
            <a:r>
              <a:rPr lang="en-US" dirty="0">
                <a:solidFill>
                  <a:srgbClr val="222222"/>
                </a:solidFill>
                <a:latin typeface="Arial" panose="020B0604020202020204" pitchFamily="34" charset="0"/>
              </a:rPr>
              <a:t>, </a:t>
            </a:r>
            <a:r>
              <a:rPr lang="en-US" i="1" dirty="0">
                <a:solidFill>
                  <a:srgbClr val="222222"/>
                </a:solidFill>
                <a:latin typeface="Arial" panose="020B0604020202020204" pitchFamily="34" charset="0"/>
              </a:rPr>
              <a:t>28</a:t>
            </a:r>
            <a:r>
              <a:rPr lang="en-US" dirty="0">
                <a:solidFill>
                  <a:srgbClr val="222222"/>
                </a:solidFill>
                <a:latin typeface="Arial" panose="020B0604020202020204" pitchFamily="34" charset="0"/>
              </a:rPr>
              <a:t>(1), 249.</a:t>
            </a:r>
            <a:endParaRPr lang="tr-TR" dirty="0"/>
          </a:p>
        </p:txBody>
      </p:sp>
    </p:spTree>
    <p:extLst>
      <p:ext uri="{BB962C8B-B14F-4D97-AF65-F5344CB8AC3E}">
        <p14:creationId xmlns:p14="http://schemas.microsoft.com/office/powerpoint/2010/main" val="25740261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Biraz da Bilgisayar Destekli Tıp Tarihçesi</a:t>
            </a:r>
          </a:p>
        </p:txBody>
      </p:sp>
      <p:sp>
        <p:nvSpPr>
          <p:cNvPr id="3" name="Content Placeholder 2"/>
          <p:cNvSpPr>
            <a:spLocks noGrp="1"/>
          </p:cNvSpPr>
          <p:nvPr>
            <p:ph idx="1"/>
          </p:nvPr>
        </p:nvSpPr>
        <p:spPr>
          <a:xfrm>
            <a:off x="677334" y="1436915"/>
            <a:ext cx="9201452" cy="5053692"/>
          </a:xfrm>
        </p:spPr>
        <p:txBody>
          <a:bodyPr>
            <a:normAutofit/>
          </a:bodyPr>
          <a:lstStyle/>
          <a:p>
            <a:r>
              <a:rPr lang="tr-TR" dirty="0" err="1"/>
              <a:t>Lusted</a:t>
            </a:r>
            <a:r>
              <a:rPr lang="tr-TR" dirty="0"/>
              <a:t> LB. </a:t>
            </a:r>
            <a:r>
              <a:rPr lang="tr-TR" dirty="0" err="1"/>
              <a:t>Introduction</a:t>
            </a:r>
            <a:r>
              <a:rPr lang="tr-TR" dirty="0"/>
              <a:t> </a:t>
            </a:r>
            <a:r>
              <a:rPr lang="tr-TR" dirty="0" err="1"/>
              <a:t>to</a:t>
            </a:r>
            <a:r>
              <a:rPr lang="tr-TR" dirty="0"/>
              <a:t> </a:t>
            </a:r>
            <a:r>
              <a:rPr lang="tr-TR" dirty="0" err="1"/>
              <a:t>Medical</a:t>
            </a:r>
            <a:r>
              <a:rPr lang="tr-TR" dirty="0"/>
              <a:t> </a:t>
            </a:r>
            <a:r>
              <a:rPr lang="tr-TR" dirty="0" err="1"/>
              <a:t>Decision</a:t>
            </a:r>
            <a:r>
              <a:rPr lang="tr-TR" dirty="0"/>
              <a:t> </a:t>
            </a:r>
            <a:r>
              <a:rPr lang="tr-TR" dirty="0" err="1"/>
              <a:t>Making</a:t>
            </a:r>
            <a:r>
              <a:rPr lang="tr-TR" dirty="0"/>
              <a:t>. </a:t>
            </a:r>
            <a:r>
              <a:rPr lang="tr-TR" dirty="0" err="1"/>
              <a:t>Springfield</a:t>
            </a:r>
            <a:r>
              <a:rPr lang="tr-TR" dirty="0"/>
              <a:t>, IL: Charles C. Thomas; 1968. 20. </a:t>
            </a:r>
            <a:r>
              <a:rPr lang="tr-TR" dirty="0" err="1"/>
              <a:t>Gorry</a:t>
            </a:r>
            <a:r>
              <a:rPr lang="tr-TR" dirty="0"/>
              <a:t> GA, </a:t>
            </a:r>
            <a:r>
              <a:rPr lang="tr-TR" dirty="0" err="1"/>
              <a:t>Barnett</a:t>
            </a:r>
            <a:r>
              <a:rPr lang="tr-TR" dirty="0"/>
              <a:t> GO. </a:t>
            </a:r>
            <a:r>
              <a:rPr lang="tr-TR" dirty="0" err="1"/>
              <a:t>Experience</a:t>
            </a:r>
            <a:r>
              <a:rPr lang="tr-TR" dirty="0"/>
              <a:t> </a:t>
            </a:r>
            <a:r>
              <a:rPr lang="tr-TR" dirty="0" err="1"/>
              <a:t>with</a:t>
            </a:r>
            <a:r>
              <a:rPr lang="tr-TR" dirty="0"/>
              <a:t> a model of </a:t>
            </a:r>
            <a:r>
              <a:rPr lang="tr-TR" dirty="0" err="1"/>
              <a:t>medical</a:t>
            </a:r>
            <a:r>
              <a:rPr lang="tr-TR" dirty="0"/>
              <a:t> </a:t>
            </a:r>
            <a:r>
              <a:rPr lang="tr-TR" dirty="0" err="1"/>
              <a:t>diagnosis</a:t>
            </a:r>
            <a:r>
              <a:rPr lang="tr-TR" dirty="0"/>
              <a:t>. </a:t>
            </a:r>
            <a:r>
              <a:rPr lang="tr-TR" dirty="0" err="1"/>
              <a:t>Comp</a:t>
            </a:r>
            <a:r>
              <a:rPr lang="tr-TR" dirty="0"/>
              <a:t> </a:t>
            </a:r>
            <a:r>
              <a:rPr lang="tr-TR" dirty="0" err="1"/>
              <a:t>Biomed</a:t>
            </a:r>
            <a:r>
              <a:rPr lang="tr-TR" dirty="0"/>
              <a:t> </a:t>
            </a:r>
            <a:r>
              <a:rPr lang="tr-TR" dirty="0" err="1"/>
              <a:t>Res</a:t>
            </a:r>
            <a:r>
              <a:rPr lang="tr-TR" dirty="0"/>
              <a:t> 1968;1(5): 490-507.</a:t>
            </a:r>
          </a:p>
          <a:p>
            <a:r>
              <a:rPr lang="tr-TR" dirty="0" err="1"/>
              <a:t>Lindberg</a:t>
            </a:r>
            <a:r>
              <a:rPr lang="tr-TR" dirty="0"/>
              <a:t> DAB. </a:t>
            </a:r>
            <a:r>
              <a:rPr lang="tr-TR" dirty="0" err="1"/>
              <a:t>The</a:t>
            </a:r>
            <a:r>
              <a:rPr lang="tr-TR" dirty="0"/>
              <a:t> </a:t>
            </a:r>
            <a:r>
              <a:rPr lang="tr-TR" dirty="0" err="1"/>
              <a:t>Computer</a:t>
            </a:r>
            <a:r>
              <a:rPr lang="tr-TR" dirty="0"/>
              <a:t> </a:t>
            </a:r>
            <a:r>
              <a:rPr lang="tr-TR" dirty="0" err="1"/>
              <a:t>and</a:t>
            </a:r>
            <a:r>
              <a:rPr lang="tr-TR" dirty="0"/>
              <a:t> </a:t>
            </a:r>
            <a:r>
              <a:rPr lang="tr-TR" dirty="0" err="1"/>
              <a:t>Medical</a:t>
            </a:r>
            <a:r>
              <a:rPr lang="tr-TR" dirty="0"/>
              <a:t> </a:t>
            </a:r>
            <a:r>
              <a:rPr lang="tr-TR" dirty="0" err="1"/>
              <a:t>Care</a:t>
            </a:r>
            <a:r>
              <a:rPr lang="tr-TR" dirty="0"/>
              <a:t>. </a:t>
            </a:r>
            <a:r>
              <a:rPr lang="tr-TR" dirty="0" err="1"/>
              <a:t>Springfield</a:t>
            </a:r>
            <a:r>
              <a:rPr lang="tr-TR" dirty="0"/>
              <a:t>, IL: Charles C. Thomas; 1968.  </a:t>
            </a:r>
          </a:p>
          <a:p>
            <a:r>
              <a:rPr lang="tr-TR" dirty="0" err="1"/>
              <a:t>Kulikowski</a:t>
            </a:r>
            <a:r>
              <a:rPr lang="tr-TR" dirty="0"/>
              <a:t> CA. A </a:t>
            </a:r>
            <a:r>
              <a:rPr lang="tr-TR" dirty="0" err="1"/>
              <a:t>pattern</a:t>
            </a:r>
            <a:r>
              <a:rPr lang="tr-TR" dirty="0"/>
              <a:t> </a:t>
            </a:r>
            <a:r>
              <a:rPr lang="tr-TR" dirty="0" err="1"/>
              <a:t>recognition</a:t>
            </a:r>
            <a:r>
              <a:rPr lang="tr-TR" dirty="0"/>
              <a:t> </a:t>
            </a:r>
            <a:r>
              <a:rPr lang="tr-TR" dirty="0" err="1"/>
              <a:t>approach</a:t>
            </a:r>
            <a:r>
              <a:rPr lang="tr-TR" dirty="0"/>
              <a:t> </a:t>
            </a:r>
            <a:r>
              <a:rPr lang="tr-TR" dirty="0" err="1"/>
              <a:t>to</a:t>
            </a:r>
            <a:r>
              <a:rPr lang="tr-TR" dirty="0"/>
              <a:t> </a:t>
            </a:r>
            <a:r>
              <a:rPr lang="tr-TR" dirty="0" err="1"/>
              <a:t>medical</a:t>
            </a:r>
            <a:r>
              <a:rPr lang="tr-TR" dirty="0"/>
              <a:t> </a:t>
            </a:r>
            <a:r>
              <a:rPr lang="tr-TR" dirty="0" err="1"/>
              <a:t>diagnosis</a:t>
            </a:r>
            <a:r>
              <a:rPr lang="tr-TR" dirty="0"/>
              <a:t>. IEEE Trans </a:t>
            </a:r>
            <a:r>
              <a:rPr lang="tr-TR" dirty="0" err="1"/>
              <a:t>Syst</a:t>
            </a:r>
            <a:r>
              <a:rPr lang="tr-TR" dirty="0"/>
              <a:t> </a:t>
            </a:r>
            <a:r>
              <a:rPr lang="tr-TR" dirty="0" err="1"/>
              <a:t>Science</a:t>
            </a:r>
            <a:r>
              <a:rPr lang="tr-TR" dirty="0"/>
              <a:t> &amp; </a:t>
            </a:r>
            <a:r>
              <a:rPr lang="tr-TR" dirty="0" err="1"/>
              <a:t>Cybernetics</a:t>
            </a:r>
            <a:r>
              <a:rPr lang="tr-TR" dirty="0"/>
              <a:t> 1970;SSC-6(3):173-8.</a:t>
            </a:r>
          </a:p>
          <a:p>
            <a:r>
              <a:rPr lang="tr-TR" dirty="0"/>
              <a:t>Buchanan BG, </a:t>
            </a:r>
            <a:r>
              <a:rPr lang="tr-TR" dirty="0" err="1"/>
              <a:t>Sutherland</a:t>
            </a:r>
            <a:r>
              <a:rPr lang="tr-TR" dirty="0"/>
              <a:t> G, </a:t>
            </a:r>
            <a:r>
              <a:rPr lang="tr-TR" dirty="0" err="1"/>
              <a:t>Feigenbaum</a:t>
            </a:r>
            <a:r>
              <a:rPr lang="tr-TR" dirty="0"/>
              <a:t> EA. </a:t>
            </a:r>
            <a:r>
              <a:rPr lang="tr-TR" dirty="0" err="1"/>
              <a:t>Rediscovering</a:t>
            </a:r>
            <a:r>
              <a:rPr lang="tr-TR" dirty="0"/>
              <a:t> </a:t>
            </a:r>
            <a:r>
              <a:rPr lang="tr-TR" dirty="0" err="1"/>
              <a:t>some</a:t>
            </a:r>
            <a:r>
              <a:rPr lang="tr-TR" dirty="0"/>
              <a:t> </a:t>
            </a:r>
            <a:r>
              <a:rPr lang="tr-TR" dirty="0" err="1"/>
              <a:t>problems</a:t>
            </a:r>
            <a:r>
              <a:rPr lang="tr-TR" dirty="0"/>
              <a:t> of </a:t>
            </a:r>
            <a:r>
              <a:rPr lang="tr-TR" dirty="0" err="1"/>
              <a:t>artificial</a:t>
            </a:r>
            <a:r>
              <a:rPr lang="tr-TR" dirty="0"/>
              <a:t> </a:t>
            </a:r>
            <a:r>
              <a:rPr lang="tr-TR" dirty="0" err="1"/>
              <a:t>intelligence</a:t>
            </a:r>
            <a:r>
              <a:rPr lang="tr-TR" dirty="0"/>
              <a:t> in </a:t>
            </a:r>
            <a:r>
              <a:rPr lang="tr-TR" dirty="0" err="1"/>
              <a:t>the</a:t>
            </a:r>
            <a:r>
              <a:rPr lang="tr-TR" dirty="0"/>
              <a:t> </a:t>
            </a:r>
            <a:r>
              <a:rPr lang="tr-TR" dirty="0" err="1"/>
              <a:t>context</a:t>
            </a:r>
            <a:r>
              <a:rPr lang="tr-TR" dirty="0"/>
              <a:t> of </a:t>
            </a:r>
            <a:r>
              <a:rPr lang="tr-TR" dirty="0" err="1"/>
              <a:t>organic</a:t>
            </a:r>
            <a:r>
              <a:rPr lang="tr-TR" dirty="0"/>
              <a:t> </a:t>
            </a:r>
            <a:r>
              <a:rPr lang="tr-TR" dirty="0" err="1"/>
              <a:t>chemistry</a:t>
            </a:r>
            <a:r>
              <a:rPr lang="tr-TR" dirty="0"/>
              <a:t>. </a:t>
            </a:r>
            <a:r>
              <a:rPr lang="tr-TR" dirty="0" err="1"/>
              <a:t>In</a:t>
            </a:r>
            <a:r>
              <a:rPr lang="tr-TR" dirty="0"/>
              <a:t>: </a:t>
            </a:r>
            <a:r>
              <a:rPr lang="tr-TR" dirty="0" err="1"/>
              <a:t>Meltzer</a:t>
            </a:r>
            <a:r>
              <a:rPr lang="tr-TR" dirty="0"/>
              <a:t> B, </a:t>
            </a:r>
            <a:r>
              <a:rPr lang="tr-TR" dirty="0" err="1"/>
              <a:t>Michie</a:t>
            </a:r>
            <a:r>
              <a:rPr lang="tr-TR" dirty="0"/>
              <a:t> D, </a:t>
            </a:r>
            <a:r>
              <a:rPr lang="tr-TR" dirty="0" err="1"/>
              <a:t>editors</a:t>
            </a:r>
            <a:r>
              <a:rPr lang="tr-TR" dirty="0"/>
              <a:t>. Machine </a:t>
            </a:r>
            <a:r>
              <a:rPr lang="tr-TR" dirty="0" err="1"/>
              <a:t>Intelligence</a:t>
            </a:r>
            <a:r>
              <a:rPr lang="tr-TR" dirty="0"/>
              <a:t>. Edinburgh: Edinburgh </a:t>
            </a:r>
            <a:r>
              <a:rPr lang="tr-TR" dirty="0" err="1"/>
              <a:t>University</a:t>
            </a:r>
            <a:r>
              <a:rPr lang="tr-TR" dirty="0"/>
              <a:t> </a:t>
            </a:r>
            <a:r>
              <a:rPr lang="tr-TR" dirty="0" err="1"/>
              <a:t>Press</a:t>
            </a:r>
            <a:r>
              <a:rPr lang="tr-TR" dirty="0"/>
              <a:t>; 1970.</a:t>
            </a:r>
          </a:p>
          <a:p>
            <a:endParaRPr lang="tr-TR" sz="2800" dirty="0" smtClean="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5" name="Rectangle 4"/>
          <p:cNvSpPr/>
          <p:nvPr/>
        </p:nvSpPr>
        <p:spPr>
          <a:xfrm>
            <a:off x="523285" y="5331414"/>
            <a:ext cx="9243802" cy="923330"/>
          </a:xfrm>
          <a:prstGeom prst="rect">
            <a:avLst/>
          </a:prstGeom>
        </p:spPr>
        <p:txBody>
          <a:bodyPr wrap="square">
            <a:spAutoFit/>
          </a:bodyPr>
          <a:lstStyle/>
          <a:p>
            <a:r>
              <a:rPr lang="tr-TR" b="1" dirty="0" smtClean="0">
                <a:solidFill>
                  <a:srgbClr val="222222"/>
                </a:solidFill>
                <a:latin typeface="Arial" panose="020B0604020202020204" pitchFamily="34" charset="0"/>
              </a:rPr>
              <a:t>Kaynak:</a:t>
            </a:r>
            <a:r>
              <a:rPr lang="tr-TR" dirty="0" smtClean="0">
                <a:solidFill>
                  <a:srgbClr val="222222"/>
                </a:solidFill>
                <a:latin typeface="Arial" panose="020B0604020202020204" pitchFamily="34" charset="0"/>
              </a:rPr>
              <a:t> </a:t>
            </a:r>
            <a:r>
              <a:rPr lang="en-US" dirty="0" err="1" smtClean="0">
                <a:solidFill>
                  <a:srgbClr val="222222"/>
                </a:solidFill>
                <a:latin typeface="Arial" panose="020B0604020202020204" pitchFamily="34" charset="0"/>
              </a:rPr>
              <a:t>Kulikowski</a:t>
            </a:r>
            <a:r>
              <a:rPr lang="en-US" dirty="0">
                <a:solidFill>
                  <a:srgbClr val="222222"/>
                </a:solidFill>
                <a:latin typeface="Arial" panose="020B0604020202020204" pitchFamily="34" charset="0"/>
              </a:rPr>
              <a:t>, C. A. (2019). Beginnings of artificial intelligence in medicine (AIM): computational artifice assisting scientific inquiry and clinical art–with reflections on present aim challenges. </a:t>
            </a:r>
            <a:r>
              <a:rPr lang="en-US" i="1" dirty="0">
                <a:solidFill>
                  <a:srgbClr val="222222"/>
                </a:solidFill>
                <a:latin typeface="Arial" panose="020B0604020202020204" pitchFamily="34" charset="0"/>
              </a:rPr>
              <a:t>Yearbook of </a:t>
            </a:r>
            <a:r>
              <a:rPr lang="tr-TR" i="1" dirty="0" smtClean="0">
                <a:solidFill>
                  <a:srgbClr val="222222"/>
                </a:solidFill>
                <a:latin typeface="Arial" panose="020B0604020202020204" pitchFamily="34" charset="0"/>
              </a:rPr>
              <a:t>M</a:t>
            </a:r>
            <a:r>
              <a:rPr lang="en-US" i="1" dirty="0" err="1" smtClean="0">
                <a:solidFill>
                  <a:srgbClr val="222222"/>
                </a:solidFill>
                <a:latin typeface="Arial" panose="020B0604020202020204" pitchFamily="34" charset="0"/>
              </a:rPr>
              <a:t>edical</a:t>
            </a:r>
            <a:r>
              <a:rPr lang="en-US" i="1" dirty="0" smtClean="0">
                <a:solidFill>
                  <a:srgbClr val="222222"/>
                </a:solidFill>
                <a:latin typeface="Arial" panose="020B0604020202020204" pitchFamily="34" charset="0"/>
              </a:rPr>
              <a:t> </a:t>
            </a:r>
            <a:r>
              <a:rPr lang="tr-TR" i="1" dirty="0" smtClean="0">
                <a:solidFill>
                  <a:srgbClr val="222222"/>
                </a:solidFill>
                <a:latin typeface="Arial" panose="020B0604020202020204" pitchFamily="34" charset="0"/>
              </a:rPr>
              <a:t>I</a:t>
            </a:r>
            <a:r>
              <a:rPr lang="en-US" i="1" dirty="0" err="1" smtClean="0">
                <a:solidFill>
                  <a:srgbClr val="222222"/>
                </a:solidFill>
                <a:latin typeface="Arial" panose="020B0604020202020204" pitchFamily="34" charset="0"/>
              </a:rPr>
              <a:t>nformatics</a:t>
            </a:r>
            <a:r>
              <a:rPr lang="en-US" dirty="0">
                <a:solidFill>
                  <a:srgbClr val="222222"/>
                </a:solidFill>
                <a:latin typeface="Arial" panose="020B0604020202020204" pitchFamily="34" charset="0"/>
              </a:rPr>
              <a:t>, </a:t>
            </a:r>
            <a:r>
              <a:rPr lang="en-US" i="1" dirty="0">
                <a:solidFill>
                  <a:srgbClr val="222222"/>
                </a:solidFill>
                <a:latin typeface="Arial" panose="020B0604020202020204" pitchFamily="34" charset="0"/>
              </a:rPr>
              <a:t>28</a:t>
            </a:r>
            <a:r>
              <a:rPr lang="en-US" dirty="0">
                <a:solidFill>
                  <a:srgbClr val="222222"/>
                </a:solidFill>
                <a:latin typeface="Arial" panose="020B0604020202020204" pitchFamily="34" charset="0"/>
              </a:rPr>
              <a:t>(1), 249.</a:t>
            </a:r>
            <a:endParaRPr lang="tr-TR" dirty="0"/>
          </a:p>
        </p:txBody>
      </p:sp>
    </p:spTree>
    <p:extLst>
      <p:ext uri="{BB962C8B-B14F-4D97-AF65-F5344CB8AC3E}">
        <p14:creationId xmlns:p14="http://schemas.microsoft.com/office/powerpoint/2010/main" val="27985929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Biraz da Bilgisayar Destekli Tıp Tarihçesi</a:t>
            </a:r>
          </a:p>
        </p:txBody>
      </p:sp>
      <p:sp>
        <p:nvSpPr>
          <p:cNvPr id="3" name="Content Placeholder 2"/>
          <p:cNvSpPr>
            <a:spLocks noGrp="1"/>
          </p:cNvSpPr>
          <p:nvPr>
            <p:ph idx="1"/>
          </p:nvPr>
        </p:nvSpPr>
        <p:spPr>
          <a:xfrm>
            <a:off x="677334" y="1436915"/>
            <a:ext cx="9201452" cy="5053692"/>
          </a:xfrm>
        </p:spPr>
        <p:txBody>
          <a:bodyPr>
            <a:normAutofit/>
          </a:bodyPr>
          <a:lstStyle/>
          <a:p>
            <a:r>
              <a:rPr lang="tr-TR" sz="2800" dirty="0"/>
              <a:t>1960’ların başı: ABD'deki </a:t>
            </a:r>
            <a:r>
              <a:rPr lang="tr-TR" sz="2800" dirty="0" err="1"/>
              <a:t>National</a:t>
            </a:r>
            <a:r>
              <a:rPr lang="tr-TR" sz="2800" dirty="0"/>
              <a:t> Library of </a:t>
            </a:r>
            <a:r>
              <a:rPr lang="tr-TR" sz="2800" dirty="0" err="1"/>
              <a:t>Medicine</a:t>
            </a:r>
            <a:r>
              <a:rPr lang="tr-TR" sz="2800" dirty="0"/>
              <a:t> (NLM) tarafından MEDLARS (</a:t>
            </a:r>
            <a:r>
              <a:rPr lang="tr-TR" sz="2800" dirty="0" err="1"/>
              <a:t>Medical</a:t>
            </a:r>
            <a:r>
              <a:rPr lang="tr-TR" sz="2800" dirty="0"/>
              <a:t> </a:t>
            </a:r>
            <a:r>
              <a:rPr lang="tr-TR" sz="2800" dirty="0" err="1"/>
              <a:t>Literature</a:t>
            </a:r>
            <a:r>
              <a:rPr lang="tr-TR" sz="2800" dirty="0"/>
              <a:t> Analysis </a:t>
            </a:r>
            <a:r>
              <a:rPr lang="tr-TR" sz="2800" dirty="0" err="1"/>
              <a:t>and</a:t>
            </a:r>
            <a:r>
              <a:rPr lang="tr-TR" sz="2800" dirty="0"/>
              <a:t> </a:t>
            </a:r>
            <a:r>
              <a:rPr lang="tr-TR" sz="2800" dirty="0" err="1"/>
              <a:t>Retrieval</a:t>
            </a:r>
            <a:r>
              <a:rPr lang="tr-TR" sz="2800" dirty="0"/>
              <a:t> </a:t>
            </a:r>
            <a:r>
              <a:rPr lang="tr-TR" sz="2800" dirty="0" err="1"/>
              <a:t>System</a:t>
            </a:r>
            <a:r>
              <a:rPr lang="tr-TR" sz="2800" dirty="0"/>
              <a:t>)'</a:t>
            </a:r>
            <a:r>
              <a:rPr lang="tr-TR" sz="2800" dirty="0" err="1"/>
              <a:t>ın</a:t>
            </a:r>
            <a:r>
              <a:rPr lang="tr-TR" sz="2800" dirty="0"/>
              <a:t> geliştirilmesi </a:t>
            </a:r>
          </a:p>
          <a:p>
            <a:r>
              <a:rPr lang="tr-TR" sz="2800" dirty="0" smtClean="0"/>
              <a:t>MEDLARS </a:t>
            </a:r>
            <a:r>
              <a:rPr lang="tr-TR" sz="2800" dirty="0" smtClean="0">
                <a:sym typeface="Symbol" panose="05050102010706020507" pitchFamily="18" charset="2"/>
              </a:rPr>
              <a:t> </a:t>
            </a:r>
            <a:r>
              <a:rPr lang="tr-TR" sz="2800" dirty="0" smtClean="0"/>
              <a:t>MEDLINE </a:t>
            </a:r>
            <a:r>
              <a:rPr lang="tr-TR" sz="2800" dirty="0"/>
              <a:t>ve arama motoru </a:t>
            </a:r>
            <a:r>
              <a:rPr lang="tr-TR" sz="2800" dirty="0" err="1"/>
              <a:t>PubMed</a:t>
            </a:r>
            <a:r>
              <a:rPr lang="tr-TR" sz="2800" dirty="0"/>
              <a:t> </a:t>
            </a:r>
            <a:r>
              <a:rPr lang="tr-TR" sz="2800" dirty="0" smtClean="0">
                <a:sym typeface="Symbol" panose="05050102010706020507" pitchFamily="18" charset="2"/>
              </a:rPr>
              <a:t> </a:t>
            </a:r>
            <a:r>
              <a:rPr lang="tr-TR" sz="2800" dirty="0" err="1" smtClean="0"/>
              <a:t>PubMed</a:t>
            </a:r>
            <a:r>
              <a:rPr lang="tr-TR" sz="2800" dirty="0" smtClean="0"/>
              <a:t> </a:t>
            </a:r>
            <a:r>
              <a:rPr lang="tr-TR" sz="2800" dirty="0"/>
              <a:t>Central</a:t>
            </a:r>
          </a:p>
          <a:p>
            <a:r>
              <a:rPr lang="tr-TR" sz="2800" dirty="0" smtClean="0"/>
              <a:t>Bir </a:t>
            </a:r>
            <a:r>
              <a:rPr lang="tr-TR" sz="2800" dirty="0"/>
              <a:t>yandan da 1980'ler itibarı ile </a:t>
            </a:r>
            <a:r>
              <a:rPr lang="tr-TR" sz="2800" dirty="0" err="1"/>
              <a:t>Unified</a:t>
            </a:r>
            <a:r>
              <a:rPr lang="tr-TR" sz="2800" dirty="0"/>
              <a:t> </a:t>
            </a:r>
            <a:r>
              <a:rPr lang="tr-TR" sz="2800" dirty="0" err="1"/>
              <a:t>Medical</a:t>
            </a:r>
            <a:r>
              <a:rPr lang="tr-TR" sz="2800" dirty="0"/>
              <a:t> Language </a:t>
            </a:r>
            <a:r>
              <a:rPr lang="tr-TR" sz="2800" dirty="0" err="1"/>
              <a:t>System</a:t>
            </a:r>
            <a:r>
              <a:rPr lang="tr-TR" sz="2800" dirty="0"/>
              <a:t> (UMLS)'in geliştirilmesi</a:t>
            </a:r>
          </a:p>
          <a:p>
            <a:endParaRPr lang="tr-TR" sz="2800" dirty="0" smtClean="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8571202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Biraz da Bilgisayar Destekli Tıp Tarihçesi</a:t>
            </a:r>
          </a:p>
        </p:txBody>
      </p:sp>
      <p:sp>
        <p:nvSpPr>
          <p:cNvPr id="3" name="Content Placeholder 2"/>
          <p:cNvSpPr>
            <a:spLocks noGrp="1"/>
          </p:cNvSpPr>
          <p:nvPr>
            <p:ph idx="1"/>
          </p:nvPr>
        </p:nvSpPr>
        <p:spPr>
          <a:xfrm>
            <a:off x="595693" y="1420587"/>
            <a:ext cx="10050537" cy="5053692"/>
          </a:xfrm>
        </p:spPr>
        <p:txBody>
          <a:bodyPr>
            <a:normAutofit/>
          </a:bodyPr>
          <a:lstStyle/>
          <a:p>
            <a:r>
              <a:rPr lang="tr-TR" sz="2800" dirty="0" smtClean="0"/>
              <a:t>1950’ler ve 1960’ların başı</a:t>
            </a:r>
          </a:p>
          <a:p>
            <a:pPr lvl="1"/>
            <a:r>
              <a:rPr lang="tr-TR" sz="2400" dirty="0" smtClean="0"/>
              <a:t>Sibernetik Tıp kongrelerinin düzenlenmesi</a:t>
            </a:r>
            <a:endParaRPr lang="tr-TR" sz="2400" dirty="0"/>
          </a:p>
          <a:p>
            <a:r>
              <a:rPr lang="tr-TR" sz="2800" dirty="0" smtClean="0"/>
              <a:t>1960’lar</a:t>
            </a:r>
          </a:p>
          <a:p>
            <a:pPr lvl="1"/>
            <a:r>
              <a:rPr lang="tr-TR" sz="2400" dirty="0" smtClean="0"/>
              <a:t>Medikal verinin kaydedilmesine yönelik yazılımlar</a:t>
            </a:r>
          </a:p>
          <a:p>
            <a:r>
              <a:rPr lang="tr-TR" sz="2800" dirty="0" smtClean="0"/>
              <a:t>1970’ler</a:t>
            </a:r>
          </a:p>
          <a:p>
            <a:pPr lvl="1"/>
            <a:r>
              <a:rPr lang="tr-TR" sz="2400" dirty="0" smtClean="0"/>
              <a:t>Klinik Karar Destek amaçlı yazılım fikri</a:t>
            </a:r>
          </a:p>
          <a:p>
            <a:pPr lvl="1"/>
            <a:r>
              <a:rPr lang="tr-TR" sz="2400" dirty="0" smtClean="0"/>
              <a:t>W. </a:t>
            </a:r>
            <a:r>
              <a:rPr lang="tr-TR" sz="2400" dirty="0" err="1" smtClean="0"/>
              <a:t>Schwartz</a:t>
            </a:r>
            <a:r>
              <a:rPr lang="tr-TR" sz="2400" dirty="0" smtClean="0"/>
              <a:t>, </a:t>
            </a:r>
            <a:r>
              <a:rPr lang="en-US" sz="2400" dirty="0"/>
              <a:t>“Medicine and the Computer: The Promise and Problems of Change</a:t>
            </a:r>
            <a:r>
              <a:rPr lang="en-US" sz="2400" dirty="0" smtClean="0"/>
              <a:t>”</a:t>
            </a:r>
            <a:r>
              <a:rPr lang="tr-TR" sz="2400" dirty="0" smtClean="0"/>
              <a:t>, </a:t>
            </a:r>
            <a:r>
              <a:rPr lang="en-US" sz="2400" i="1" dirty="0"/>
              <a:t>New England Journal of </a:t>
            </a:r>
            <a:r>
              <a:rPr lang="en-US" sz="2400" i="1" dirty="0" smtClean="0"/>
              <a:t>Medicine</a:t>
            </a:r>
            <a:r>
              <a:rPr lang="tr-TR" sz="2400" dirty="0" smtClean="0"/>
              <a:t>, </a:t>
            </a:r>
            <a:r>
              <a:rPr lang="en-US" sz="2400" dirty="0" smtClean="0"/>
              <a:t>1970</a:t>
            </a:r>
            <a:r>
              <a:rPr lang="tr-TR" sz="2400" dirty="0" smtClean="0"/>
              <a:t>.</a:t>
            </a:r>
          </a:p>
          <a:p>
            <a:pPr lvl="1"/>
            <a:r>
              <a:rPr lang="tr-TR" sz="2400" dirty="0" smtClean="0"/>
              <a:t>Hekimin entelektüel işlevlerinin bilgisayarlara devredilmesi</a:t>
            </a:r>
            <a:r>
              <a:rPr lang="en-US" sz="2400" dirty="0" smtClean="0"/>
              <a:t> </a:t>
            </a:r>
            <a:endParaRPr lang="tr-TR" sz="2400" dirty="0" smtClean="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9849866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Biraz da Bilgisayar Destekli Tıp Tarihçesi</a:t>
            </a:r>
          </a:p>
        </p:txBody>
      </p:sp>
      <p:sp>
        <p:nvSpPr>
          <p:cNvPr id="3" name="Content Placeholder 2"/>
          <p:cNvSpPr>
            <a:spLocks noGrp="1"/>
          </p:cNvSpPr>
          <p:nvPr>
            <p:ph idx="1"/>
          </p:nvPr>
        </p:nvSpPr>
        <p:spPr>
          <a:xfrm>
            <a:off x="677334" y="1436915"/>
            <a:ext cx="9201452" cy="5053692"/>
          </a:xfrm>
        </p:spPr>
        <p:txBody>
          <a:bodyPr>
            <a:normAutofit/>
          </a:bodyPr>
          <a:lstStyle/>
          <a:p>
            <a:r>
              <a:rPr lang="tr-TR" sz="2800" dirty="0" smtClean="0"/>
              <a:t>İlk Projeler (Genelde «Uzman Sistem» Temelli):</a:t>
            </a:r>
          </a:p>
          <a:p>
            <a:pPr lvl="1"/>
            <a:r>
              <a:rPr lang="tr-TR" sz="2600" dirty="0" err="1" smtClean="0"/>
              <a:t>Dendral</a:t>
            </a:r>
            <a:r>
              <a:rPr lang="tr-TR" sz="2600" dirty="0" smtClean="0"/>
              <a:t> (Organik Kimya – Örüntü Tanıma Temelli Molekül Tanıma Yazılımı) 1960’lar</a:t>
            </a:r>
          </a:p>
          <a:p>
            <a:pPr lvl="1"/>
            <a:r>
              <a:rPr lang="tr-TR" sz="2600" dirty="0" err="1" smtClean="0"/>
              <a:t>Mycin</a:t>
            </a:r>
            <a:r>
              <a:rPr lang="tr-TR" sz="2600" dirty="0" smtClean="0"/>
              <a:t> (Kural Temelli Bakteri Tanıma Yazılımı – 600 kural) 1970’ler</a:t>
            </a:r>
          </a:p>
          <a:p>
            <a:pPr lvl="1"/>
            <a:r>
              <a:rPr lang="tr-TR" sz="2600" dirty="0" err="1" smtClean="0"/>
              <a:t>Caduceus</a:t>
            </a:r>
            <a:r>
              <a:rPr lang="tr-TR" sz="2600" dirty="0" smtClean="0"/>
              <a:t> (</a:t>
            </a:r>
            <a:r>
              <a:rPr lang="tr-TR" sz="2600" dirty="0" err="1" smtClean="0"/>
              <a:t>Mycin’in</a:t>
            </a:r>
            <a:r>
              <a:rPr lang="tr-TR" sz="2600" dirty="0" smtClean="0"/>
              <a:t> genişletilmiş hali; 1000 farklı türün ayırt edilmesi) 1980’ler</a:t>
            </a:r>
          </a:p>
          <a:p>
            <a:pPr lvl="1"/>
            <a:r>
              <a:rPr lang="tr-TR" sz="2600" dirty="0" err="1" smtClean="0"/>
              <a:t>Internist</a:t>
            </a:r>
            <a:r>
              <a:rPr lang="tr-TR" sz="2600" dirty="0" smtClean="0"/>
              <a:t>-I (Dahili Tıp </a:t>
            </a:r>
            <a:r>
              <a:rPr lang="tr-TR" sz="2600" dirty="0" err="1" smtClean="0"/>
              <a:t>Bilimleri’nde</a:t>
            </a:r>
            <a:r>
              <a:rPr lang="tr-TR" sz="2600" dirty="0" smtClean="0"/>
              <a:t> tanıların %80’ini koyma hedefi; ancak çok yavaş) 1980’ler</a:t>
            </a:r>
            <a:endParaRPr lang="tr-TR" sz="2600" dirty="0"/>
          </a:p>
          <a:p>
            <a:endParaRPr lang="tr-TR" sz="2800" dirty="0" smtClean="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0527602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52850" y="776515"/>
            <a:ext cx="10460461" cy="1320800"/>
          </a:xfrm>
        </p:spPr>
        <p:txBody>
          <a:bodyPr/>
          <a:lstStyle/>
          <a:p>
            <a:r>
              <a:rPr lang="tr-TR" dirty="0" smtClean="0"/>
              <a:t>Günümüzde Yapay Destekli </a:t>
            </a:r>
            <a:r>
              <a:rPr lang="tr-TR" dirty="0"/>
              <a:t>Tıp </a:t>
            </a:r>
            <a:r>
              <a:rPr lang="tr-TR" dirty="0" smtClean="0"/>
              <a:t>Uygulamaları</a:t>
            </a:r>
            <a:endParaRPr lang="tr-TR" dirty="0"/>
          </a:p>
        </p:txBody>
      </p:sp>
      <p:sp>
        <p:nvSpPr>
          <p:cNvPr id="3" name="Content Placeholder 2"/>
          <p:cNvSpPr>
            <a:spLocks noGrp="1"/>
          </p:cNvSpPr>
          <p:nvPr>
            <p:ph idx="1"/>
          </p:nvPr>
        </p:nvSpPr>
        <p:spPr>
          <a:xfrm>
            <a:off x="677334" y="1436915"/>
            <a:ext cx="9201452" cy="5053692"/>
          </a:xfrm>
        </p:spPr>
        <p:txBody>
          <a:bodyPr>
            <a:normAutofit/>
          </a:bodyPr>
          <a:lstStyle/>
          <a:p>
            <a:r>
              <a:rPr lang="tr-TR" sz="2800" dirty="0" smtClean="0"/>
              <a:t>Sınıflandırma (İkili, Çoklu)</a:t>
            </a:r>
          </a:p>
          <a:p>
            <a:r>
              <a:rPr lang="tr-TR" sz="2800" dirty="0" smtClean="0"/>
              <a:t>Gruplandırma</a:t>
            </a:r>
            <a:endParaRPr lang="tr-TR" sz="2600" dirty="0"/>
          </a:p>
          <a:p>
            <a:r>
              <a:rPr lang="tr-TR" sz="2800" dirty="0" smtClean="0"/>
              <a:t>Sayısal Değer Kestirimi</a:t>
            </a:r>
          </a:p>
          <a:p>
            <a:r>
              <a:rPr lang="tr-TR" sz="2800" dirty="0" smtClean="0"/>
              <a:t>vb.</a:t>
            </a:r>
            <a:endParaRPr lang="tr-TR" sz="2800" dirty="0"/>
          </a:p>
          <a:p>
            <a:pPr lvl="1"/>
            <a:endParaRPr lang="tr-TR" sz="2600" dirty="0" smtClean="0"/>
          </a:p>
          <a:p>
            <a:r>
              <a:rPr lang="tr-TR" sz="2800" dirty="0" smtClean="0"/>
              <a:t>Sinyal </a:t>
            </a:r>
            <a:r>
              <a:rPr lang="tr-TR" sz="2800" dirty="0"/>
              <a:t>üzerinden</a:t>
            </a:r>
          </a:p>
          <a:p>
            <a:r>
              <a:rPr lang="tr-TR" sz="2800" dirty="0"/>
              <a:t>Görüntü </a:t>
            </a:r>
            <a:r>
              <a:rPr lang="tr-TR" sz="2800" dirty="0" smtClean="0"/>
              <a:t>üzerinden</a:t>
            </a:r>
          </a:p>
          <a:p>
            <a:r>
              <a:rPr lang="tr-TR" sz="2800" dirty="0" smtClean="0"/>
              <a:t>Gen dizisi üzerinden</a:t>
            </a:r>
            <a:endParaRPr lang="tr-TR" sz="2800" dirty="0"/>
          </a:p>
          <a:p>
            <a:r>
              <a:rPr lang="tr-TR" sz="2800" dirty="0" smtClean="0"/>
              <a:t>vb.</a:t>
            </a:r>
          </a:p>
          <a:p>
            <a:endParaRPr lang="tr-TR" sz="2800" dirty="0" smtClean="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6933804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49848" y="871026"/>
            <a:ext cx="10056424" cy="1320800"/>
          </a:xfrm>
        </p:spPr>
        <p:txBody>
          <a:bodyPr/>
          <a:lstStyle/>
          <a:p>
            <a:r>
              <a:rPr lang="tr-TR" dirty="0" smtClean="0"/>
              <a:t>Günümüzde Yapay Destekli </a:t>
            </a:r>
            <a:r>
              <a:rPr lang="tr-TR" dirty="0"/>
              <a:t>Tıp </a:t>
            </a:r>
            <a:r>
              <a:rPr lang="tr-TR" dirty="0" smtClean="0"/>
              <a:t>Uygulamaları</a:t>
            </a:r>
            <a:endParaRPr lang="tr-TR" dirty="0"/>
          </a:p>
        </p:txBody>
      </p:sp>
      <p:sp>
        <p:nvSpPr>
          <p:cNvPr id="3" name="Content Placeholder 2"/>
          <p:cNvSpPr>
            <a:spLocks noGrp="1"/>
          </p:cNvSpPr>
          <p:nvPr>
            <p:ph idx="1"/>
          </p:nvPr>
        </p:nvSpPr>
        <p:spPr>
          <a:xfrm>
            <a:off x="677334" y="1436915"/>
            <a:ext cx="9201452" cy="5053692"/>
          </a:xfrm>
        </p:spPr>
        <p:txBody>
          <a:bodyPr>
            <a:normAutofit/>
          </a:bodyPr>
          <a:lstStyle/>
          <a:p>
            <a:r>
              <a:rPr lang="tr-TR" sz="2800" dirty="0" smtClean="0"/>
              <a:t>Acil (</a:t>
            </a:r>
            <a:r>
              <a:rPr lang="tr-TR" sz="2800" dirty="0" err="1" smtClean="0"/>
              <a:t>örn</a:t>
            </a:r>
            <a:r>
              <a:rPr lang="tr-TR" sz="2800" dirty="0" smtClean="0"/>
              <a:t>. </a:t>
            </a:r>
            <a:r>
              <a:rPr lang="tr-TR" sz="2800" dirty="0" err="1" smtClean="0"/>
              <a:t>Triyaj</a:t>
            </a:r>
            <a:r>
              <a:rPr lang="tr-TR" sz="2800" dirty="0" smtClean="0"/>
              <a:t>)</a:t>
            </a:r>
          </a:p>
          <a:p>
            <a:r>
              <a:rPr lang="tr-TR" sz="2800" dirty="0" smtClean="0"/>
              <a:t>Kardiyoloji (</a:t>
            </a:r>
            <a:r>
              <a:rPr lang="tr-TR" sz="2800" dirty="0" err="1" smtClean="0"/>
              <a:t>örn</a:t>
            </a:r>
            <a:r>
              <a:rPr lang="tr-TR" sz="2800" dirty="0" smtClean="0"/>
              <a:t>. Aritmi Tespiti, hatta Sınıflandırması)</a:t>
            </a:r>
          </a:p>
          <a:p>
            <a:r>
              <a:rPr lang="tr-TR" sz="2800" dirty="0" smtClean="0"/>
              <a:t>Radyoloji (</a:t>
            </a:r>
            <a:r>
              <a:rPr lang="tr-TR" sz="2800" dirty="0" err="1" smtClean="0"/>
              <a:t>örn</a:t>
            </a:r>
            <a:r>
              <a:rPr lang="tr-TR" sz="2800" dirty="0" smtClean="0"/>
              <a:t>. Tümör Tespiti</a:t>
            </a:r>
            <a:r>
              <a:rPr lang="tr-TR" sz="2800" dirty="0"/>
              <a:t>, hatta Sınıflandırması)</a:t>
            </a:r>
            <a:endParaRPr lang="tr-TR" sz="2800" dirty="0" smtClean="0"/>
          </a:p>
          <a:p>
            <a:r>
              <a:rPr lang="tr-TR" sz="2800" dirty="0" smtClean="0"/>
              <a:t>Oftalmoloji (</a:t>
            </a:r>
            <a:r>
              <a:rPr lang="tr-TR" sz="2800" dirty="0" err="1" smtClean="0"/>
              <a:t>örn</a:t>
            </a:r>
            <a:r>
              <a:rPr lang="tr-TR" sz="2800" dirty="0" smtClean="0"/>
              <a:t>. Diyabetik </a:t>
            </a:r>
            <a:r>
              <a:rPr lang="tr-TR" sz="2800" dirty="0" err="1" smtClean="0"/>
              <a:t>Retinopati</a:t>
            </a:r>
            <a:r>
              <a:rPr lang="tr-TR" sz="2800" dirty="0" smtClean="0"/>
              <a:t> tespiti)</a:t>
            </a:r>
          </a:p>
          <a:p>
            <a:r>
              <a:rPr lang="tr-TR" sz="2800" dirty="0" smtClean="0"/>
              <a:t>Endokrinoloji (</a:t>
            </a:r>
            <a:r>
              <a:rPr lang="tr-TR" sz="2800" dirty="0" err="1" smtClean="0"/>
              <a:t>örn</a:t>
            </a:r>
            <a:r>
              <a:rPr lang="tr-TR" sz="2800" dirty="0" smtClean="0"/>
              <a:t>. Diyabet Tespiti, </a:t>
            </a:r>
            <a:r>
              <a:rPr lang="tr-TR" sz="2800" dirty="0" err="1" smtClean="0"/>
              <a:t>Glükoz</a:t>
            </a:r>
            <a:r>
              <a:rPr lang="tr-TR" sz="2800" dirty="0" smtClean="0"/>
              <a:t> Seviyesi Kestirimi)</a:t>
            </a:r>
          </a:p>
          <a:p>
            <a:r>
              <a:rPr lang="tr-TR" sz="2800" dirty="0" err="1" smtClean="0"/>
              <a:t>Nefroloji</a:t>
            </a:r>
            <a:r>
              <a:rPr lang="tr-TR" sz="2800" dirty="0" smtClean="0"/>
              <a:t> (</a:t>
            </a:r>
            <a:r>
              <a:rPr lang="tr-TR" sz="2800" dirty="0" err="1" smtClean="0"/>
              <a:t>örn</a:t>
            </a:r>
            <a:r>
              <a:rPr lang="tr-TR" sz="2800" dirty="0" smtClean="0"/>
              <a:t>. </a:t>
            </a:r>
            <a:r>
              <a:rPr lang="tr-TR" sz="2800" dirty="0" err="1" smtClean="0"/>
              <a:t>Polikistik</a:t>
            </a:r>
            <a:r>
              <a:rPr lang="tr-TR" sz="2800" dirty="0" smtClean="0"/>
              <a:t> Böbrek </a:t>
            </a:r>
            <a:r>
              <a:rPr lang="tr-TR" sz="2800" dirty="0" err="1" smtClean="0"/>
              <a:t>Hastaları’nda</a:t>
            </a:r>
            <a:r>
              <a:rPr lang="tr-TR" sz="2800" dirty="0" smtClean="0"/>
              <a:t> </a:t>
            </a:r>
            <a:r>
              <a:rPr lang="tr-TR" sz="2800" dirty="0" err="1" smtClean="0"/>
              <a:t>Glomerüler</a:t>
            </a:r>
            <a:r>
              <a:rPr lang="tr-TR" sz="2800" dirty="0" smtClean="0"/>
              <a:t> </a:t>
            </a:r>
            <a:r>
              <a:rPr lang="tr-TR" sz="2800" dirty="0" err="1" smtClean="0"/>
              <a:t>Filtrasyon</a:t>
            </a:r>
            <a:r>
              <a:rPr lang="tr-TR" sz="2800" dirty="0" smtClean="0"/>
              <a:t> Kestirimi)</a:t>
            </a:r>
          </a:p>
          <a:p>
            <a:endParaRPr lang="tr-TR" sz="2800" dirty="0" smtClean="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34021394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2729" y="776515"/>
            <a:ext cx="10875131" cy="1320800"/>
          </a:xfrm>
        </p:spPr>
        <p:txBody>
          <a:bodyPr/>
          <a:lstStyle/>
          <a:p>
            <a:r>
              <a:rPr lang="tr-TR" dirty="0" smtClean="0"/>
              <a:t>Günümüzde Yapay Destekli </a:t>
            </a:r>
            <a:r>
              <a:rPr lang="tr-TR" dirty="0"/>
              <a:t>Tıp </a:t>
            </a:r>
            <a:r>
              <a:rPr lang="tr-TR" dirty="0" smtClean="0"/>
              <a:t>Uygulamaları</a:t>
            </a:r>
            <a:endParaRPr lang="tr-TR" dirty="0"/>
          </a:p>
        </p:txBody>
      </p:sp>
      <p:sp>
        <p:nvSpPr>
          <p:cNvPr id="3" name="Content Placeholder 2"/>
          <p:cNvSpPr>
            <a:spLocks noGrp="1"/>
          </p:cNvSpPr>
          <p:nvPr>
            <p:ph idx="1"/>
          </p:nvPr>
        </p:nvSpPr>
        <p:spPr>
          <a:xfrm>
            <a:off x="677334" y="1436915"/>
            <a:ext cx="9201452" cy="5053692"/>
          </a:xfrm>
        </p:spPr>
        <p:txBody>
          <a:bodyPr>
            <a:normAutofit/>
          </a:bodyPr>
          <a:lstStyle/>
          <a:p>
            <a:r>
              <a:rPr lang="tr-TR" sz="2800" dirty="0" smtClean="0"/>
              <a:t>Gastroenteroloji (</a:t>
            </a:r>
            <a:r>
              <a:rPr lang="tr-TR" sz="2800" dirty="0" err="1" smtClean="0"/>
              <a:t>örn</a:t>
            </a:r>
            <a:r>
              <a:rPr lang="tr-TR" sz="2800" dirty="0" smtClean="0"/>
              <a:t>. Polip Tespiti, </a:t>
            </a:r>
            <a:r>
              <a:rPr lang="tr-TR" sz="2800" dirty="0" err="1" smtClean="0"/>
              <a:t>Atrofik</a:t>
            </a:r>
            <a:r>
              <a:rPr lang="tr-TR" sz="2800" dirty="0" smtClean="0"/>
              <a:t> Gastrit Tespiti)</a:t>
            </a:r>
          </a:p>
          <a:p>
            <a:r>
              <a:rPr lang="tr-TR" sz="2800" dirty="0" smtClean="0"/>
              <a:t>Nöroloji (</a:t>
            </a:r>
            <a:r>
              <a:rPr lang="tr-TR" sz="2800" dirty="0" err="1" smtClean="0"/>
              <a:t>örn</a:t>
            </a:r>
            <a:r>
              <a:rPr lang="tr-TR" sz="2800" dirty="0" smtClean="0"/>
              <a:t>. Epilepsi Krizi Erken Uyarı Sistemi)</a:t>
            </a:r>
          </a:p>
          <a:p>
            <a:r>
              <a:rPr lang="tr-TR" sz="2800" dirty="0" smtClean="0"/>
              <a:t>Dermatoloji (</a:t>
            </a:r>
            <a:r>
              <a:rPr lang="tr-TR" sz="2800" dirty="0" err="1" smtClean="0"/>
              <a:t>örn</a:t>
            </a:r>
            <a:r>
              <a:rPr lang="tr-TR" sz="2800" dirty="0" smtClean="0"/>
              <a:t>. Cilt Rahatsızlıkları Tespiti, hatta Sınıflandırması)</a:t>
            </a:r>
          </a:p>
          <a:p>
            <a:r>
              <a:rPr lang="tr-TR" sz="2800" dirty="0" smtClean="0"/>
              <a:t>Patoloji (</a:t>
            </a:r>
            <a:r>
              <a:rPr lang="tr-TR" sz="2800" dirty="0" err="1" smtClean="0"/>
              <a:t>örn</a:t>
            </a:r>
            <a:r>
              <a:rPr lang="tr-TR" sz="2800" dirty="0" smtClean="0"/>
              <a:t>. Doku Sınıflandırması)</a:t>
            </a:r>
          </a:p>
          <a:p>
            <a:r>
              <a:rPr lang="tr-TR" sz="2800" dirty="0" smtClean="0"/>
              <a:t>vb.</a:t>
            </a:r>
          </a:p>
          <a:p>
            <a:endParaRPr lang="tr-TR" sz="2800" dirty="0" smtClean="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2820121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59545" y="329674"/>
            <a:ext cx="8596668" cy="1320800"/>
          </a:xfrm>
        </p:spPr>
        <p:txBody>
          <a:bodyPr/>
          <a:lstStyle/>
          <a:p>
            <a:r>
              <a:rPr lang="tr-TR" dirty="0" smtClean="0"/>
              <a:t>Sadece Yapay Zeka Mı?</a:t>
            </a:r>
            <a:endParaRPr lang="tr-TR" dirty="0"/>
          </a:p>
        </p:txBody>
      </p:sp>
      <p:sp>
        <p:nvSpPr>
          <p:cNvPr id="4" name="TextBox 3"/>
          <p:cNvSpPr txBox="1"/>
          <p:nvPr/>
        </p:nvSpPr>
        <p:spPr>
          <a:xfrm>
            <a:off x="5126443" y="6328820"/>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pic>
        <p:nvPicPr>
          <p:cNvPr id="1028" name="Picture 4" descr="Sensors 16 00831 g00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63017" y="1051585"/>
            <a:ext cx="6612612" cy="41460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17072" y="5788908"/>
            <a:ext cx="9410699" cy="523220"/>
          </a:xfrm>
          <a:prstGeom prst="rect">
            <a:avLst/>
          </a:prstGeom>
        </p:spPr>
        <p:txBody>
          <a:bodyPr wrap="square">
            <a:spAutoFit/>
          </a:bodyPr>
          <a:lstStyle/>
          <a:p>
            <a:r>
              <a:rPr lang="tr-TR" sz="1400" dirty="0" smtClean="0">
                <a:solidFill>
                  <a:srgbClr val="222222"/>
                </a:solidFill>
                <a:latin typeface="Arial" panose="020B0604020202020204" pitchFamily="34" charset="0"/>
              </a:rPr>
              <a:t>Kaynak: </a:t>
            </a:r>
            <a:r>
              <a:rPr lang="tr-TR" sz="1400" dirty="0" err="1" smtClean="0">
                <a:solidFill>
                  <a:srgbClr val="222222"/>
                </a:solidFill>
                <a:latin typeface="Arial" panose="020B0604020202020204" pitchFamily="34" charset="0"/>
              </a:rPr>
              <a:t>Ghamari</a:t>
            </a:r>
            <a:r>
              <a:rPr lang="tr-TR" sz="1400" dirty="0">
                <a:solidFill>
                  <a:srgbClr val="222222"/>
                </a:solidFill>
                <a:latin typeface="Arial" panose="020B0604020202020204" pitchFamily="34" charset="0"/>
              </a:rPr>
              <a:t>, M., </a:t>
            </a:r>
            <a:r>
              <a:rPr lang="tr-TR" sz="1400" dirty="0" err="1">
                <a:solidFill>
                  <a:srgbClr val="222222"/>
                </a:solidFill>
                <a:latin typeface="Arial" panose="020B0604020202020204" pitchFamily="34" charset="0"/>
              </a:rPr>
              <a:t>Janko</a:t>
            </a:r>
            <a:r>
              <a:rPr lang="tr-TR" sz="1400" dirty="0">
                <a:solidFill>
                  <a:srgbClr val="222222"/>
                </a:solidFill>
                <a:latin typeface="Arial" panose="020B0604020202020204" pitchFamily="34" charset="0"/>
              </a:rPr>
              <a:t>, B., </a:t>
            </a:r>
            <a:r>
              <a:rPr lang="tr-TR" sz="1400" dirty="0" err="1">
                <a:solidFill>
                  <a:srgbClr val="222222"/>
                </a:solidFill>
                <a:latin typeface="Arial" panose="020B0604020202020204" pitchFamily="34" charset="0"/>
              </a:rPr>
              <a:t>Sherratt</a:t>
            </a:r>
            <a:r>
              <a:rPr lang="tr-TR" sz="1400" dirty="0">
                <a:solidFill>
                  <a:srgbClr val="222222"/>
                </a:solidFill>
                <a:latin typeface="Arial" panose="020B0604020202020204" pitchFamily="34" charset="0"/>
              </a:rPr>
              <a:t>, R. S., </a:t>
            </a:r>
            <a:r>
              <a:rPr lang="tr-TR" sz="1400" dirty="0" err="1">
                <a:solidFill>
                  <a:srgbClr val="222222"/>
                </a:solidFill>
                <a:latin typeface="Arial" panose="020B0604020202020204" pitchFamily="34" charset="0"/>
              </a:rPr>
              <a:t>Harwin</a:t>
            </a:r>
            <a:r>
              <a:rPr lang="tr-TR" sz="1400" dirty="0">
                <a:solidFill>
                  <a:srgbClr val="222222"/>
                </a:solidFill>
                <a:latin typeface="Arial" panose="020B0604020202020204" pitchFamily="34" charset="0"/>
              </a:rPr>
              <a:t>, W., </a:t>
            </a:r>
            <a:r>
              <a:rPr lang="tr-TR" sz="1400" dirty="0" err="1">
                <a:solidFill>
                  <a:srgbClr val="222222"/>
                </a:solidFill>
                <a:latin typeface="Arial" panose="020B0604020202020204" pitchFamily="34" charset="0"/>
              </a:rPr>
              <a:t>Piechockic</a:t>
            </a:r>
            <a:r>
              <a:rPr lang="tr-TR" sz="1400" dirty="0">
                <a:solidFill>
                  <a:srgbClr val="222222"/>
                </a:solidFill>
                <a:latin typeface="Arial" panose="020B0604020202020204" pitchFamily="34" charset="0"/>
              </a:rPr>
              <a:t>, R., &amp; </a:t>
            </a:r>
            <a:r>
              <a:rPr lang="tr-TR" sz="1400" dirty="0" err="1">
                <a:solidFill>
                  <a:srgbClr val="222222"/>
                </a:solidFill>
                <a:latin typeface="Arial" panose="020B0604020202020204" pitchFamily="34" charset="0"/>
              </a:rPr>
              <a:t>Soltanpur</a:t>
            </a:r>
            <a:r>
              <a:rPr lang="tr-TR" sz="1400" dirty="0">
                <a:solidFill>
                  <a:srgbClr val="222222"/>
                </a:solidFill>
                <a:latin typeface="Arial" panose="020B0604020202020204" pitchFamily="34" charset="0"/>
              </a:rPr>
              <a:t>, C. (2016). A </a:t>
            </a:r>
            <a:r>
              <a:rPr lang="tr-TR" sz="1400" dirty="0" err="1">
                <a:solidFill>
                  <a:srgbClr val="222222"/>
                </a:solidFill>
                <a:latin typeface="Arial" panose="020B0604020202020204" pitchFamily="34" charset="0"/>
              </a:rPr>
              <a:t>survey</a:t>
            </a:r>
            <a:r>
              <a:rPr lang="tr-TR" sz="1400" dirty="0">
                <a:solidFill>
                  <a:srgbClr val="222222"/>
                </a:solidFill>
                <a:latin typeface="Arial" panose="020B0604020202020204" pitchFamily="34" charset="0"/>
              </a:rPr>
              <a:t> on </a:t>
            </a:r>
            <a:r>
              <a:rPr lang="tr-TR" sz="1400" dirty="0" err="1">
                <a:solidFill>
                  <a:srgbClr val="222222"/>
                </a:solidFill>
                <a:latin typeface="Arial" panose="020B0604020202020204" pitchFamily="34" charset="0"/>
              </a:rPr>
              <a:t>wireless</a:t>
            </a:r>
            <a:r>
              <a:rPr lang="tr-TR" sz="1400" dirty="0">
                <a:solidFill>
                  <a:srgbClr val="222222"/>
                </a:solidFill>
                <a:latin typeface="Arial" panose="020B0604020202020204" pitchFamily="34" charset="0"/>
              </a:rPr>
              <a:t> body </a:t>
            </a:r>
            <a:r>
              <a:rPr lang="tr-TR" sz="1400" dirty="0" err="1">
                <a:solidFill>
                  <a:srgbClr val="222222"/>
                </a:solidFill>
                <a:latin typeface="Arial" panose="020B0604020202020204" pitchFamily="34" charset="0"/>
              </a:rPr>
              <a:t>area</a:t>
            </a:r>
            <a:r>
              <a:rPr lang="tr-TR" sz="1400" dirty="0">
                <a:solidFill>
                  <a:srgbClr val="222222"/>
                </a:solidFill>
                <a:latin typeface="Arial" panose="020B0604020202020204" pitchFamily="34" charset="0"/>
              </a:rPr>
              <a:t> </a:t>
            </a:r>
            <a:r>
              <a:rPr lang="tr-TR" sz="1400" dirty="0" err="1">
                <a:solidFill>
                  <a:srgbClr val="222222"/>
                </a:solidFill>
                <a:latin typeface="Arial" panose="020B0604020202020204" pitchFamily="34" charset="0"/>
              </a:rPr>
              <a:t>networks</a:t>
            </a:r>
            <a:r>
              <a:rPr lang="tr-TR" sz="1400" dirty="0">
                <a:solidFill>
                  <a:srgbClr val="222222"/>
                </a:solidFill>
                <a:latin typeface="Arial" panose="020B0604020202020204" pitchFamily="34" charset="0"/>
              </a:rPr>
              <a:t> </a:t>
            </a:r>
            <a:r>
              <a:rPr lang="tr-TR" sz="1400" dirty="0" err="1">
                <a:solidFill>
                  <a:srgbClr val="222222"/>
                </a:solidFill>
                <a:latin typeface="Arial" panose="020B0604020202020204" pitchFamily="34" charset="0"/>
              </a:rPr>
              <a:t>for</a:t>
            </a:r>
            <a:r>
              <a:rPr lang="tr-TR" sz="1400" dirty="0">
                <a:solidFill>
                  <a:srgbClr val="222222"/>
                </a:solidFill>
                <a:latin typeface="Arial" panose="020B0604020202020204" pitchFamily="34" charset="0"/>
              </a:rPr>
              <a:t> </a:t>
            </a:r>
            <a:r>
              <a:rPr lang="tr-TR" sz="1400" dirty="0" err="1">
                <a:solidFill>
                  <a:srgbClr val="222222"/>
                </a:solidFill>
                <a:latin typeface="Arial" panose="020B0604020202020204" pitchFamily="34" charset="0"/>
              </a:rPr>
              <a:t>ehealthcare</a:t>
            </a:r>
            <a:r>
              <a:rPr lang="tr-TR" sz="1400" dirty="0">
                <a:solidFill>
                  <a:srgbClr val="222222"/>
                </a:solidFill>
                <a:latin typeface="Arial" panose="020B0604020202020204" pitchFamily="34" charset="0"/>
              </a:rPr>
              <a:t> </a:t>
            </a:r>
            <a:r>
              <a:rPr lang="tr-TR" sz="1400" dirty="0" err="1">
                <a:solidFill>
                  <a:srgbClr val="222222"/>
                </a:solidFill>
                <a:latin typeface="Arial" panose="020B0604020202020204" pitchFamily="34" charset="0"/>
              </a:rPr>
              <a:t>systems</a:t>
            </a:r>
            <a:r>
              <a:rPr lang="tr-TR" sz="1400" dirty="0">
                <a:solidFill>
                  <a:srgbClr val="222222"/>
                </a:solidFill>
                <a:latin typeface="Arial" panose="020B0604020202020204" pitchFamily="34" charset="0"/>
              </a:rPr>
              <a:t> in </a:t>
            </a:r>
            <a:r>
              <a:rPr lang="tr-TR" sz="1400" dirty="0" err="1">
                <a:solidFill>
                  <a:srgbClr val="222222"/>
                </a:solidFill>
                <a:latin typeface="Arial" panose="020B0604020202020204" pitchFamily="34" charset="0"/>
              </a:rPr>
              <a:t>residential</a:t>
            </a:r>
            <a:r>
              <a:rPr lang="tr-TR" sz="1400" dirty="0">
                <a:solidFill>
                  <a:srgbClr val="222222"/>
                </a:solidFill>
                <a:latin typeface="Arial" panose="020B0604020202020204" pitchFamily="34" charset="0"/>
              </a:rPr>
              <a:t> </a:t>
            </a:r>
            <a:r>
              <a:rPr lang="tr-TR" sz="1400" dirty="0" err="1">
                <a:solidFill>
                  <a:srgbClr val="222222"/>
                </a:solidFill>
                <a:latin typeface="Arial" panose="020B0604020202020204" pitchFamily="34" charset="0"/>
              </a:rPr>
              <a:t>environments</a:t>
            </a:r>
            <a:r>
              <a:rPr lang="tr-TR" sz="1400" dirty="0">
                <a:solidFill>
                  <a:srgbClr val="222222"/>
                </a:solidFill>
                <a:latin typeface="Arial" panose="020B0604020202020204" pitchFamily="34" charset="0"/>
              </a:rPr>
              <a:t>. </a:t>
            </a:r>
            <a:r>
              <a:rPr lang="tr-TR" sz="1400" i="1" dirty="0" err="1">
                <a:solidFill>
                  <a:srgbClr val="222222"/>
                </a:solidFill>
                <a:latin typeface="Arial" panose="020B0604020202020204" pitchFamily="34" charset="0"/>
              </a:rPr>
              <a:t>Sensors</a:t>
            </a:r>
            <a:r>
              <a:rPr lang="tr-TR" sz="1400" dirty="0">
                <a:solidFill>
                  <a:srgbClr val="222222"/>
                </a:solidFill>
                <a:latin typeface="Arial" panose="020B0604020202020204" pitchFamily="34" charset="0"/>
              </a:rPr>
              <a:t>, </a:t>
            </a:r>
            <a:r>
              <a:rPr lang="tr-TR" sz="1400" i="1" dirty="0">
                <a:solidFill>
                  <a:srgbClr val="222222"/>
                </a:solidFill>
                <a:latin typeface="Arial" panose="020B0604020202020204" pitchFamily="34" charset="0"/>
              </a:rPr>
              <a:t>16</a:t>
            </a:r>
            <a:r>
              <a:rPr lang="tr-TR" sz="1400" dirty="0">
                <a:solidFill>
                  <a:srgbClr val="222222"/>
                </a:solidFill>
                <a:latin typeface="Arial" panose="020B0604020202020204" pitchFamily="34" charset="0"/>
              </a:rPr>
              <a:t>(6), 831.</a:t>
            </a:r>
            <a:endParaRPr lang="tr-TR" sz="1400" dirty="0"/>
          </a:p>
        </p:txBody>
      </p:sp>
    </p:spTree>
    <p:extLst>
      <p:ext uri="{BB962C8B-B14F-4D97-AF65-F5344CB8AC3E}">
        <p14:creationId xmlns:p14="http://schemas.microsoft.com/office/powerpoint/2010/main" val="3598836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ermes Büst - Decros - Doğal Taşın Her Hal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4560" y="1657425"/>
            <a:ext cx="4876800" cy="46672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bwMode="auto">
          <a:xfrm>
            <a:off x="2518776" y="3284984"/>
            <a:ext cx="720080" cy="0"/>
          </a:xfrm>
          <a:prstGeom prst="straightConnector1">
            <a:avLst/>
          </a:prstGeom>
          <a:solidFill>
            <a:schemeClr val="accent1"/>
          </a:solidFill>
          <a:ln w="19050" cap="flat" cmpd="sng" algn="ctr">
            <a:solidFill>
              <a:srgbClr val="FF0000"/>
            </a:solidFill>
            <a:prstDash val="solid"/>
            <a:miter lim="800000"/>
            <a:headEnd type="triangle" w="med" len="med"/>
            <a:tailEnd type="triangle"/>
          </a:ln>
          <a:effectLst/>
        </p:spPr>
      </p:cxnSp>
      <p:cxnSp>
        <p:nvCxnSpPr>
          <p:cNvPr id="7" name="Straight Arrow Connector 6"/>
          <p:cNvCxnSpPr/>
          <p:nvPr/>
        </p:nvCxnSpPr>
        <p:spPr bwMode="auto">
          <a:xfrm flipV="1">
            <a:off x="2806808" y="2924944"/>
            <a:ext cx="0" cy="864096"/>
          </a:xfrm>
          <a:prstGeom prst="straightConnector1">
            <a:avLst/>
          </a:prstGeom>
          <a:solidFill>
            <a:schemeClr val="accent1"/>
          </a:solidFill>
          <a:ln w="19050" cap="flat" cmpd="sng" algn="ctr">
            <a:solidFill>
              <a:srgbClr val="FF0000"/>
            </a:solidFill>
            <a:prstDash val="solid"/>
            <a:miter lim="800000"/>
            <a:headEnd type="triangle" w="med" len="med"/>
            <a:tailEnd type="triangle"/>
          </a:ln>
          <a:effectLst/>
        </p:spPr>
      </p:cxnSp>
      <p:cxnSp>
        <p:nvCxnSpPr>
          <p:cNvPr id="9" name="Straight Arrow Connector 8"/>
          <p:cNvCxnSpPr/>
          <p:nvPr/>
        </p:nvCxnSpPr>
        <p:spPr bwMode="auto">
          <a:xfrm flipV="1">
            <a:off x="2950824" y="2204864"/>
            <a:ext cx="0" cy="2016224"/>
          </a:xfrm>
          <a:prstGeom prst="straightConnector1">
            <a:avLst/>
          </a:prstGeom>
          <a:solidFill>
            <a:schemeClr val="accent1"/>
          </a:solidFill>
          <a:ln w="19050" cap="flat" cmpd="sng" algn="ctr">
            <a:solidFill>
              <a:srgbClr val="FF0000"/>
            </a:solidFill>
            <a:prstDash val="solid"/>
            <a:miter lim="800000"/>
            <a:headEnd type="triangle" w="med" len="med"/>
            <a:tailEnd type="triangle"/>
          </a:ln>
          <a:effectLst/>
        </p:spPr>
      </p:cxnSp>
      <p:sp>
        <p:nvSpPr>
          <p:cNvPr id="8" name="Oval 7"/>
          <p:cNvSpPr/>
          <p:nvPr/>
        </p:nvSpPr>
        <p:spPr bwMode="auto">
          <a:xfrm>
            <a:off x="2184868" y="2751102"/>
            <a:ext cx="1656184" cy="317858"/>
          </a:xfrm>
          <a:prstGeom prst="ellipse">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defTabSz="914400" fontAlgn="base">
              <a:spcBef>
                <a:spcPct val="0"/>
              </a:spcBef>
              <a:spcAft>
                <a:spcPct val="0"/>
              </a:spcAft>
            </a:pPr>
            <a:endParaRPr lang="tr-TR" sz="2400">
              <a:latin typeface="Tahoma" pitchFamily="34" charset="0"/>
            </a:endParaRPr>
          </a:p>
        </p:txBody>
      </p:sp>
      <p:sp>
        <p:nvSpPr>
          <p:cNvPr id="14" name="TextBox 13"/>
          <p:cNvSpPr txBox="1"/>
          <p:nvPr/>
        </p:nvSpPr>
        <p:spPr>
          <a:xfrm>
            <a:off x="5687129" y="2060848"/>
            <a:ext cx="4305052" cy="2308324"/>
          </a:xfrm>
          <a:prstGeom prst="rect">
            <a:avLst/>
          </a:prstGeom>
          <a:noFill/>
        </p:spPr>
        <p:txBody>
          <a:bodyPr wrap="square" rtlCol="0">
            <a:spAutoFit/>
          </a:bodyPr>
          <a:lstStyle/>
          <a:p>
            <a:r>
              <a:rPr lang="tr-TR" dirty="0"/>
              <a:t>Veri Analitiği ise </a:t>
            </a:r>
            <a:r>
              <a:rPr lang="tr-TR" dirty="0" err="1"/>
              <a:t>çıkarımcı</a:t>
            </a:r>
            <a:r>
              <a:rPr lang="tr-TR" dirty="0"/>
              <a:t> (</a:t>
            </a:r>
            <a:r>
              <a:rPr lang="tr-TR" i="1" dirty="0" err="1"/>
              <a:t>inferential</a:t>
            </a:r>
            <a:r>
              <a:rPr lang="tr-TR" dirty="0"/>
              <a:t>) bir bilim dalıdır.</a:t>
            </a:r>
          </a:p>
          <a:p>
            <a:endParaRPr lang="tr-TR" dirty="0"/>
          </a:p>
          <a:p>
            <a:r>
              <a:rPr lang="tr-TR" dirty="0"/>
              <a:t>Büste dair ölçümlere (alın genişliği, göz küreleri arasındaki mesafe, vb.) dayalı olarak söz konusu şahsın boyu, kilosu, ayakkabı numarası gibi değerleri tahmin etmeye çalışır!...</a:t>
            </a:r>
          </a:p>
        </p:txBody>
      </p:sp>
      <p:sp>
        <p:nvSpPr>
          <p:cNvPr id="11" name="1 Başlık"/>
          <p:cNvSpPr>
            <a:spLocks noGrp="1"/>
          </p:cNvSpPr>
          <p:nvPr>
            <p:ph type="title"/>
          </p:nvPr>
        </p:nvSpPr>
        <p:spPr>
          <a:xfrm>
            <a:off x="574560" y="753718"/>
            <a:ext cx="8443912" cy="1143000"/>
          </a:xfrm>
        </p:spPr>
        <p:txBody>
          <a:bodyPr/>
          <a:lstStyle/>
          <a:p>
            <a:r>
              <a:rPr lang="tr-TR" altLang="en-US" dirty="0">
                <a:latin typeface="Tahoma" panose="020B0604030504040204" pitchFamily="34" charset="0"/>
              </a:rPr>
              <a:t>Veri Analitiği – İstatistik – Yapay Zeka</a:t>
            </a:r>
          </a:p>
        </p:txBody>
      </p:sp>
      <p:sp>
        <p:nvSpPr>
          <p:cNvPr id="10" name="TextBox 9"/>
          <p:cNvSpPr txBox="1"/>
          <p:nvPr/>
        </p:nvSpPr>
        <p:spPr>
          <a:xfrm>
            <a:off x="5126443" y="64256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24891415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6590" y="727489"/>
            <a:ext cx="8596668" cy="1320800"/>
          </a:xfrm>
        </p:spPr>
        <p:txBody>
          <a:bodyPr/>
          <a:lstStyle/>
          <a:p>
            <a:r>
              <a:rPr lang="tr-TR" dirty="0" smtClean="0"/>
              <a:t>Sadece Yapay Zeka Mı?</a:t>
            </a:r>
            <a:endParaRPr lang="tr-TR" dirty="0"/>
          </a:p>
        </p:txBody>
      </p:sp>
      <p:sp>
        <p:nvSpPr>
          <p:cNvPr id="4" name="TextBox 3"/>
          <p:cNvSpPr txBox="1"/>
          <p:nvPr/>
        </p:nvSpPr>
        <p:spPr>
          <a:xfrm>
            <a:off x="5126443" y="6328821"/>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pic>
        <p:nvPicPr>
          <p:cNvPr id="1026" name="Picture 2" descr="https://ars.els-cdn.com/content/image/3-s2.0-B9780128169483000076-f07-01-97801281694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1605" y="1387889"/>
            <a:ext cx="4225471" cy="43667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65365" y="5807069"/>
            <a:ext cx="9584871" cy="523220"/>
          </a:xfrm>
          <a:prstGeom prst="rect">
            <a:avLst/>
          </a:prstGeom>
        </p:spPr>
        <p:txBody>
          <a:bodyPr wrap="square">
            <a:spAutoFit/>
          </a:bodyPr>
          <a:lstStyle/>
          <a:p>
            <a:r>
              <a:rPr lang="tr-TR" sz="1400" dirty="0" smtClean="0">
                <a:solidFill>
                  <a:srgbClr val="222222"/>
                </a:solidFill>
                <a:latin typeface="Arial" panose="020B0604020202020204" pitchFamily="34" charset="0"/>
              </a:rPr>
              <a:t>Kaynak: </a:t>
            </a:r>
            <a:r>
              <a:rPr lang="en-US" sz="1400" dirty="0" err="1" smtClean="0">
                <a:solidFill>
                  <a:srgbClr val="222222"/>
                </a:solidFill>
                <a:latin typeface="Arial" panose="020B0604020202020204" pitchFamily="34" charset="0"/>
              </a:rPr>
              <a:t>Pramanik</a:t>
            </a:r>
            <a:r>
              <a:rPr lang="en-US" sz="1400" dirty="0">
                <a:solidFill>
                  <a:srgbClr val="222222"/>
                </a:solidFill>
                <a:latin typeface="Arial" panose="020B0604020202020204" pitchFamily="34" charset="0"/>
              </a:rPr>
              <a:t>, P. K. D., </a:t>
            </a:r>
            <a:r>
              <a:rPr lang="en-US" sz="1400" dirty="0" err="1">
                <a:solidFill>
                  <a:srgbClr val="222222"/>
                </a:solidFill>
                <a:latin typeface="Arial" panose="020B0604020202020204" pitchFamily="34" charset="0"/>
              </a:rPr>
              <a:t>Nayyar</a:t>
            </a:r>
            <a:r>
              <a:rPr lang="en-US" sz="1400" dirty="0">
                <a:solidFill>
                  <a:srgbClr val="222222"/>
                </a:solidFill>
                <a:latin typeface="Arial" panose="020B0604020202020204" pitchFamily="34" charset="0"/>
              </a:rPr>
              <a:t>, A., &amp; </a:t>
            </a:r>
            <a:r>
              <a:rPr lang="en-US" sz="1400" dirty="0" err="1">
                <a:solidFill>
                  <a:srgbClr val="222222"/>
                </a:solidFill>
                <a:latin typeface="Arial" panose="020B0604020202020204" pitchFamily="34" charset="0"/>
              </a:rPr>
              <a:t>Pareek</a:t>
            </a:r>
            <a:r>
              <a:rPr lang="en-US" sz="1400" dirty="0">
                <a:solidFill>
                  <a:srgbClr val="222222"/>
                </a:solidFill>
                <a:latin typeface="Arial" panose="020B0604020202020204" pitchFamily="34" charset="0"/>
              </a:rPr>
              <a:t>, G. (2019). WBAN: Driving e-healthcare beyond telemedicine to remote health monitoring: Architecture and protocols. In </a:t>
            </a:r>
            <a:r>
              <a:rPr lang="en-US" sz="1400" i="1" dirty="0">
                <a:solidFill>
                  <a:srgbClr val="222222"/>
                </a:solidFill>
                <a:latin typeface="Arial" panose="020B0604020202020204" pitchFamily="34" charset="0"/>
              </a:rPr>
              <a:t>Telemedicine technologies</a:t>
            </a:r>
            <a:r>
              <a:rPr lang="en-US" sz="1400" dirty="0">
                <a:solidFill>
                  <a:srgbClr val="222222"/>
                </a:solidFill>
                <a:latin typeface="Arial" panose="020B0604020202020204" pitchFamily="34" charset="0"/>
              </a:rPr>
              <a:t> (pp. 89-119). Academic Press.</a:t>
            </a:r>
            <a:endParaRPr lang="tr-TR" sz="1400" dirty="0"/>
          </a:p>
        </p:txBody>
      </p:sp>
    </p:spTree>
    <p:extLst>
      <p:ext uri="{BB962C8B-B14F-4D97-AF65-F5344CB8AC3E}">
        <p14:creationId xmlns:p14="http://schemas.microsoft.com/office/powerpoint/2010/main" val="27146335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80842" y="332794"/>
            <a:ext cx="8596668" cy="1320800"/>
          </a:xfrm>
        </p:spPr>
        <p:txBody>
          <a:bodyPr/>
          <a:lstStyle/>
          <a:p>
            <a:r>
              <a:rPr lang="tr-TR" dirty="0" smtClean="0"/>
              <a:t>Sadece Yapay Zeka Mı?</a:t>
            </a:r>
            <a:endParaRPr lang="tr-TR" dirty="0"/>
          </a:p>
        </p:txBody>
      </p:sp>
      <p:sp>
        <p:nvSpPr>
          <p:cNvPr id="4" name="TextBox 3"/>
          <p:cNvSpPr txBox="1"/>
          <p:nvPr/>
        </p:nvSpPr>
        <p:spPr>
          <a:xfrm>
            <a:off x="5126443" y="6265027"/>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6" name="Rectangle 5"/>
          <p:cNvSpPr/>
          <p:nvPr/>
        </p:nvSpPr>
        <p:spPr>
          <a:xfrm>
            <a:off x="465365" y="5807069"/>
            <a:ext cx="9584871" cy="523220"/>
          </a:xfrm>
          <a:prstGeom prst="rect">
            <a:avLst/>
          </a:prstGeom>
        </p:spPr>
        <p:txBody>
          <a:bodyPr wrap="square">
            <a:spAutoFit/>
          </a:bodyPr>
          <a:lstStyle/>
          <a:p>
            <a:r>
              <a:rPr lang="tr-TR" sz="1400" dirty="0" smtClean="0">
                <a:solidFill>
                  <a:srgbClr val="222222"/>
                </a:solidFill>
                <a:latin typeface="Arial" panose="020B0604020202020204" pitchFamily="34" charset="0"/>
              </a:rPr>
              <a:t>Kaynak: </a:t>
            </a:r>
            <a:r>
              <a:rPr lang="tr-TR" sz="1400" dirty="0" err="1" smtClean="0">
                <a:solidFill>
                  <a:srgbClr val="222222"/>
                </a:solidFill>
                <a:latin typeface="Arial" panose="020B0604020202020204" pitchFamily="34" charset="0"/>
              </a:rPr>
              <a:t>Innovation</a:t>
            </a:r>
            <a:r>
              <a:rPr lang="tr-TR" sz="1400" dirty="0" smtClean="0">
                <a:solidFill>
                  <a:srgbClr val="222222"/>
                </a:solidFill>
                <a:latin typeface="Arial" panose="020B0604020202020204" pitchFamily="34" charset="0"/>
              </a:rPr>
              <a:t> </a:t>
            </a:r>
            <a:r>
              <a:rPr lang="tr-TR" sz="1400" dirty="0" err="1" smtClean="0">
                <a:solidFill>
                  <a:srgbClr val="222222"/>
                </a:solidFill>
                <a:latin typeface="Arial" panose="020B0604020202020204" pitchFamily="34" charset="0"/>
              </a:rPr>
              <a:t>Working</a:t>
            </a:r>
            <a:r>
              <a:rPr lang="tr-TR" sz="1400" dirty="0" smtClean="0">
                <a:solidFill>
                  <a:srgbClr val="222222"/>
                </a:solidFill>
                <a:latin typeface="Arial" panose="020B0604020202020204" pitchFamily="34" charset="0"/>
              </a:rPr>
              <a:t> </a:t>
            </a:r>
            <a:r>
              <a:rPr lang="tr-TR" sz="1400" dirty="0" err="1" smtClean="0">
                <a:solidFill>
                  <a:srgbClr val="222222"/>
                </a:solidFill>
                <a:latin typeface="Arial" panose="020B0604020202020204" pitchFamily="34" charset="0"/>
              </a:rPr>
              <a:t>Group</a:t>
            </a:r>
            <a:r>
              <a:rPr lang="tr-TR" sz="1400" dirty="0" smtClean="0">
                <a:solidFill>
                  <a:srgbClr val="222222"/>
                </a:solidFill>
                <a:latin typeface="Arial" panose="020B0604020202020204" pitchFamily="34" charset="0"/>
              </a:rPr>
              <a:t> </a:t>
            </a:r>
            <a:r>
              <a:rPr lang="en-US" sz="1400" dirty="0" smtClean="0">
                <a:solidFill>
                  <a:srgbClr val="222222"/>
                </a:solidFill>
                <a:latin typeface="Arial" panose="020B0604020202020204" pitchFamily="34" charset="0"/>
              </a:rPr>
              <a:t>(2019</a:t>
            </a:r>
            <a:r>
              <a:rPr lang="en-US" sz="1400" dirty="0">
                <a:solidFill>
                  <a:srgbClr val="222222"/>
                </a:solidFill>
                <a:latin typeface="Arial" panose="020B0604020202020204" pitchFamily="34" charset="0"/>
              </a:rPr>
              <a:t>). </a:t>
            </a:r>
            <a:r>
              <a:rPr lang="tr-TR" sz="1400" dirty="0" err="1" smtClean="0">
                <a:solidFill>
                  <a:srgbClr val="222222"/>
                </a:solidFill>
                <a:latin typeface="Arial" panose="020B0604020202020204" pitchFamily="34" charset="0"/>
              </a:rPr>
              <a:t>Roadmap</a:t>
            </a:r>
            <a:r>
              <a:rPr lang="tr-TR" sz="1400" dirty="0" smtClean="0">
                <a:solidFill>
                  <a:srgbClr val="222222"/>
                </a:solidFill>
                <a:latin typeface="Arial" panose="020B0604020202020204" pitchFamily="34" charset="0"/>
              </a:rPr>
              <a:t> </a:t>
            </a:r>
            <a:r>
              <a:rPr lang="tr-TR" sz="1400" dirty="0" err="1" smtClean="0">
                <a:solidFill>
                  <a:srgbClr val="222222"/>
                </a:solidFill>
                <a:latin typeface="Arial" panose="020B0604020202020204" pitchFamily="34" charset="0"/>
              </a:rPr>
              <a:t>for</a:t>
            </a:r>
            <a:r>
              <a:rPr lang="tr-TR" sz="1400" dirty="0" smtClean="0">
                <a:solidFill>
                  <a:srgbClr val="222222"/>
                </a:solidFill>
                <a:latin typeface="Arial" panose="020B0604020202020204" pitchFamily="34" charset="0"/>
              </a:rPr>
              <a:t> </a:t>
            </a:r>
            <a:r>
              <a:rPr lang="tr-TR" sz="1400" dirty="0" err="1" smtClean="0">
                <a:solidFill>
                  <a:srgbClr val="222222"/>
                </a:solidFill>
                <a:latin typeface="Arial" panose="020B0604020202020204" pitchFamily="34" charset="0"/>
              </a:rPr>
              <a:t>Telemedicine</a:t>
            </a:r>
            <a:r>
              <a:rPr lang="en-US" sz="1400" dirty="0" smtClean="0">
                <a:solidFill>
                  <a:srgbClr val="222222"/>
                </a:solidFill>
                <a:latin typeface="Arial" panose="020B0604020202020204" pitchFamily="34" charset="0"/>
              </a:rPr>
              <a:t>: </a:t>
            </a:r>
            <a:r>
              <a:rPr lang="tr-TR" sz="1400" dirty="0" err="1" smtClean="0">
                <a:solidFill>
                  <a:srgbClr val="222222"/>
                </a:solidFill>
                <a:latin typeface="Arial" panose="020B0604020202020204" pitchFamily="34" charset="0"/>
              </a:rPr>
              <a:t>Key</a:t>
            </a:r>
            <a:r>
              <a:rPr lang="tr-TR" sz="1400" dirty="0" smtClean="0">
                <a:solidFill>
                  <a:srgbClr val="222222"/>
                </a:solidFill>
                <a:latin typeface="Arial" panose="020B0604020202020204" pitchFamily="34" charset="0"/>
              </a:rPr>
              <a:t> </a:t>
            </a:r>
            <a:r>
              <a:rPr lang="tr-TR" sz="1400" dirty="0" err="1" smtClean="0">
                <a:solidFill>
                  <a:srgbClr val="222222"/>
                </a:solidFill>
                <a:latin typeface="Arial" panose="020B0604020202020204" pitchFamily="34" charset="0"/>
              </a:rPr>
              <a:t>Considerations</a:t>
            </a:r>
            <a:r>
              <a:rPr lang="tr-TR" sz="1400" dirty="0" smtClean="0">
                <a:solidFill>
                  <a:srgbClr val="222222"/>
                </a:solidFill>
                <a:latin typeface="Arial" panose="020B0604020202020204" pitchFamily="34" charset="0"/>
              </a:rPr>
              <a:t> </a:t>
            </a:r>
            <a:r>
              <a:rPr lang="tr-TR" sz="1400" dirty="0" err="1" smtClean="0">
                <a:solidFill>
                  <a:srgbClr val="222222"/>
                </a:solidFill>
                <a:latin typeface="Arial" panose="020B0604020202020204" pitchFamily="34" charset="0"/>
              </a:rPr>
              <a:t>and</a:t>
            </a:r>
            <a:r>
              <a:rPr lang="tr-TR" sz="1400" dirty="0" smtClean="0">
                <a:solidFill>
                  <a:srgbClr val="222222"/>
                </a:solidFill>
                <a:latin typeface="Arial" panose="020B0604020202020204" pitchFamily="34" charset="0"/>
              </a:rPr>
              <a:t> </a:t>
            </a:r>
            <a:r>
              <a:rPr lang="tr-TR" sz="1400" dirty="0" err="1" smtClean="0">
                <a:solidFill>
                  <a:srgbClr val="222222"/>
                </a:solidFill>
                <a:latin typeface="Arial" panose="020B0604020202020204" pitchFamily="34" charset="0"/>
              </a:rPr>
              <a:t>Recommendations</a:t>
            </a:r>
            <a:r>
              <a:rPr lang="en-US" sz="1400" dirty="0" smtClean="0">
                <a:solidFill>
                  <a:srgbClr val="222222"/>
                </a:solidFill>
                <a:latin typeface="Arial" panose="020B0604020202020204" pitchFamily="34" charset="0"/>
              </a:rPr>
              <a:t>.</a:t>
            </a:r>
            <a:r>
              <a:rPr lang="tr-TR" sz="1400" dirty="0" smtClean="0">
                <a:solidFill>
                  <a:srgbClr val="222222"/>
                </a:solidFill>
                <a:latin typeface="Arial" panose="020B0604020202020204" pitchFamily="34" charset="0"/>
              </a:rPr>
              <a:t> IWG-</a:t>
            </a:r>
            <a:r>
              <a:rPr lang="tr-TR" sz="1400" dirty="0" err="1" smtClean="0">
                <a:solidFill>
                  <a:srgbClr val="222222"/>
                </a:solidFill>
                <a:latin typeface="Arial" panose="020B0604020202020204" pitchFamily="34" charset="0"/>
              </a:rPr>
              <a:t>Asia</a:t>
            </a:r>
            <a:r>
              <a:rPr lang="tr-TR" sz="1400" dirty="0" smtClean="0">
                <a:solidFill>
                  <a:srgbClr val="222222"/>
                </a:solidFill>
                <a:latin typeface="Arial" panose="020B0604020202020204" pitchFamily="34" charset="0"/>
              </a:rPr>
              <a:t>.</a:t>
            </a:r>
            <a:r>
              <a:rPr lang="en-US" sz="1400" dirty="0" smtClean="0">
                <a:solidFill>
                  <a:srgbClr val="222222"/>
                </a:solidFill>
                <a:latin typeface="Arial" panose="020B0604020202020204" pitchFamily="34" charset="0"/>
              </a:rPr>
              <a:t> </a:t>
            </a:r>
            <a:endParaRPr lang="tr-TR" sz="1400" dirty="0"/>
          </a:p>
        </p:txBody>
      </p:sp>
      <p:pic>
        <p:nvPicPr>
          <p:cNvPr id="3" name="Picture 2"/>
          <p:cNvPicPr>
            <a:picLocks noChangeAspect="1"/>
          </p:cNvPicPr>
          <p:nvPr/>
        </p:nvPicPr>
        <p:blipFill>
          <a:blip r:embed="rId2"/>
          <a:stretch>
            <a:fillRect/>
          </a:stretch>
        </p:blipFill>
        <p:spPr>
          <a:xfrm>
            <a:off x="2371060" y="1271702"/>
            <a:ext cx="7067952" cy="4535366"/>
          </a:xfrm>
          <a:prstGeom prst="rect">
            <a:avLst/>
          </a:prstGeom>
        </p:spPr>
      </p:pic>
    </p:spTree>
    <p:extLst>
      <p:ext uri="{BB962C8B-B14F-4D97-AF65-F5344CB8AC3E}">
        <p14:creationId xmlns:p14="http://schemas.microsoft.com/office/powerpoint/2010/main" val="31844544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Bilgi Piramidi Üzerinden Bir Açıklama</a:t>
            </a:r>
            <a:endParaRPr lang="tr-TR" dirty="0"/>
          </a:p>
        </p:txBody>
      </p:sp>
      <p:graphicFrame>
        <p:nvGraphicFramePr>
          <p:cNvPr id="4" name="Content Placeholder 3"/>
          <p:cNvGraphicFramePr>
            <a:graphicFrameLocks noGrp="1"/>
          </p:cNvGraphicFramePr>
          <p:nvPr>
            <p:ph idx="1"/>
          </p:nvPr>
        </p:nvGraphicFramePr>
        <p:xfrm>
          <a:off x="677864" y="1559380"/>
          <a:ext cx="4882016" cy="44826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etin kutusu 2"/>
          <p:cNvSpPr txBox="1"/>
          <p:nvPr/>
        </p:nvSpPr>
        <p:spPr>
          <a:xfrm>
            <a:off x="5312330" y="5015735"/>
            <a:ext cx="4418197" cy="707886"/>
          </a:xfrm>
          <a:prstGeom prst="rect">
            <a:avLst/>
          </a:prstGeom>
          <a:noFill/>
        </p:spPr>
        <p:txBody>
          <a:bodyPr wrap="none" rtlCol="0">
            <a:spAutoFit/>
          </a:bodyPr>
          <a:lstStyle/>
          <a:p>
            <a:r>
              <a:rPr lang="tr-TR" sz="2000" dirty="0" smtClean="0"/>
              <a:t>XYZ ID </a:t>
            </a:r>
            <a:r>
              <a:rPr lang="tr-TR" sz="2000" dirty="0"/>
              <a:t>Numaralı </a:t>
            </a:r>
            <a:r>
              <a:rPr lang="tr-TR" sz="2000" dirty="0" err="1" smtClean="0"/>
              <a:t>Geriatrik</a:t>
            </a:r>
            <a:r>
              <a:rPr lang="tr-TR" sz="2000" dirty="0" smtClean="0"/>
              <a:t> Hasta İçin </a:t>
            </a:r>
          </a:p>
          <a:p>
            <a:r>
              <a:rPr lang="tr-TR" sz="2000" dirty="0" smtClean="0"/>
              <a:t>Düşme Tespiti</a:t>
            </a:r>
            <a:endParaRPr lang="tr-TR" sz="2000" dirty="0"/>
          </a:p>
        </p:txBody>
      </p:sp>
      <p:sp>
        <p:nvSpPr>
          <p:cNvPr id="6" name="Metin kutusu 3"/>
          <p:cNvSpPr txBox="1"/>
          <p:nvPr/>
        </p:nvSpPr>
        <p:spPr>
          <a:xfrm>
            <a:off x="4760859" y="3851051"/>
            <a:ext cx="5393804" cy="400110"/>
          </a:xfrm>
          <a:prstGeom prst="rect">
            <a:avLst/>
          </a:prstGeom>
          <a:noFill/>
        </p:spPr>
        <p:txBody>
          <a:bodyPr wrap="square" rtlCol="0">
            <a:spAutoFit/>
          </a:bodyPr>
          <a:lstStyle/>
          <a:p>
            <a:r>
              <a:rPr lang="tr-TR" sz="2000" dirty="0" smtClean="0"/>
              <a:t>Hastanın </a:t>
            </a:r>
            <a:r>
              <a:rPr lang="tr-TR" sz="2000" dirty="0" err="1" smtClean="0"/>
              <a:t>vital</a:t>
            </a:r>
            <a:r>
              <a:rPr lang="tr-TR" sz="2000" dirty="0" smtClean="0"/>
              <a:t> bulguları da iyi değil (ANLAM</a:t>
            </a:r>
            <a:r>
              <a:rPr lang="tr-TR" sz="2000" dirty="0"/>
              <a:t>)</a:t>
            </a:r>
          </a:p>
        </p:txBody>
      </p:sp>
      <p:sp>
        <p:nvSpPr>
          <p:cNvPr id="7" name="Metin kutusu 4"/>
          <p:cNvSpPr txBox="1"/>
          <p:nvPr/>
        </p:nvSpPr>
        <p:spPr>
          <a:xfrm>
            <a:off x="4226367" y="3040133"/>
            <a:ext cx="6042595" cy="707886"/>
          </a:xfrm>
          <a:prstGeom prst="rect">
            <a:avLst/>
          </a:prstGeom>
          <a:noFill/>
        </p:spPr>
        <p:txBody>
          <a:bodyPr wrap="square" rtlCol="0">
            <a:spAutoFit/>
          </a:bodyPr>
          <a:lstStyle/>
          <a:p>
            <a:r>
              <a:rPr lang="tr-TR" sz="2000" dirty="0" smtClean="0"/>
              <a:t>Kalp krizi veya inme geçiriyor olma olasılığı çok yüksek (BAĞLAM</a:t>
            </a:r>
            <a:r>
              <a:rPr lang="tr-TR" sz="2000" dirty="0"/>
              <a:t>)</a:t>
            </a:r>
          </a:p>
        </p:txBody>
      </p:sp>
      <p:sp>
        <p:nvSpPr>
          <p:cNvPr id="8" name="Metin kutusu 6"/>
          <p:cNvSpPr txBox="1"/>
          <p:nvPr/>
        </p:nvSpPr>
        <p:spPr>
          <a:xfrm>
            <a:off x="3948782" y="1719333"/>
            <a:ext cx="4663456" cy="707886"/>
          </a:xfrm>
          <a:prstGeom prst="rect">
            <a:avLst/>
          </a:prstGeom>
          <a:noFill/>
        </p:spPr>
        <p:txBody>
          <a:bodyPr wrap="none" rtlCol="0">
            <a:spAutoFit/>
          </a:bodyPr>
          <a:lstStyle/>
          <a:p>
            <a:r>
              <a:rPr lang="tr-TR" sz="2000" dirty="0" smtClean="0"/>
              <a:t>Hemen 112’yi adrese yönlendirmeliyim</a:t>
            </a:r>
            <a:endParaRPr lang="tr-TR" sz="2000" dirty="0"/>
          </a:p>
          <a:p>
            <a:r>
              <a:rPr lang="tr-TR" sz="2000" dirty="0" smtClean="0"/>
              <a:t>(KARAR / UYGULAMA)</a:t>
            </a:r>
            <a:endParaRPr lang="tr-TR" sz="2000" dirty="0"/>
          </a:p>
        </p:txBody>
      </p:sp>
      <p:sp>
        <p:nvSpPr>
          <p:cNvPr id="9" name="10 Metin kutusu"/>
          <p:cNvSpPr txBox="1"/>
          <p:nvPr/>
        </p:nvSpPr>
        <p:spPr>
          <a:xfrm>
            <a:off x="8179066" y="5349422"/>
            <a:ext cx="810735" cy="523220"/>
          </a:xfrm>
          <a:prstGeom prst="rect">
            <a:avLst/>
          </a:prstGeom>
          <a:noFill/>
        </p:spPr>
        <p:txBody>
          <a:bodyPr wrap="none" rtlCol="0">
            <a:spAutoFit/>
          </a:bodyPr>
          <a:lstStyle/>
          <a:p>
            <a:r>
              <a:rPr lang="tr-TR" sz="2800" dirty="0" smtClean="0">
                <a:solidFill>
                  <a:srgbClr val="FF0000"/>
                </a:solidFill>
              </a:rPr>
              <a:t>Veri</a:t>
            </a:r>
            <a:endParaRPr lang="tr-TR" sz="2800" dirty="0">
              <a:solidFill>
                <a:srgbClr val="FF0000"/>
              </a:solidFill>
            </a:endParaRPr>
          </a:p>
        </p:txBody>
      </p:sp>
      <p:sp>
        <p:nvSpPr>
          <p:cNvPr id="12" name="13 Metin kutusu"/>
          <p:cNvSpPr txBox="1"/>
          <p:nvPr/>
        </p:nvSpPr>
        <p:spPr>
          <a:xfrm>
            <a:off x="6652836" y="2071679"/>
            <a:ext cx="2258952" cy="830997"/>
          </a:xfrm>
          <a:prstGeom prst="rect">
            <a:avLst/>
          </a:prstGeom>
          <a:noFill/>
        </p:spPr>
        <p:txBody>
          <a:bodyPr wrap="none" rtlCol="0">
            <a:spAutoFit/>
          </a:bodyPr>
          <a:lstStyle/>
          <a:p>
            <a:r>
              <a:rPr lang="tr-TR" sz="2400" dirty="0" smtClean="0">
                <a:solidFill>
                  <a:srgbClr val="FF0000"/>
                </a:solidFill>
              </a:rPr>
              <a:t>Bilgelik, İrfan, </a:t>
            </a:r>
          </a:p>
          <a:p>
            <a:r>
              <a:rPr lang="tr-TR" sz="2400" dirty="0" smtClean="0">
                <a:solidFill>
                  <a:srgbClr val="FF0000"/>
                </a:solidFill>
              </a:rPr>
              <a:t>‘Hikmet’</a:t>
            </a:r>
            <a:endParaRPr lang="tr-TR" sz="2400" dirty="0">
              <a:solidFill>
                <a:srgbClr val="FF0000"/>
              </a:solidFill>
            </a:endParaRPr>
          </a:p>
        </p:txBody>
      </p:sp>
      <p:sp>
        <p:nvSpPr>
          <p:cNvPr id="13" name="10 Metin kutusu"/>
          <p:cNvSpPr txBox="1"/>
          <p:nvPr/>
        </p:nvSpPr>
        <p:spPr>
          <a:xfrm>
            <a:off x="8346845" y="4443852"/>
            <a:ext cx="1691489" cy="523220"/>
          </a:xfrm>
          <a:prstGeom prst="rect">
            <a:avLst/>
          </a:prstGeom>
          <a:noFill/>
        </p:spPr>
        <p:txBody>
          <a:bodyPr wrap="none" rtlCol="0">
            <a:spAutoFit/>
          </a:bodyPr>
          <a:lstStyle/>
          <a:p>
            <a:r>
              <a:rPr lang="tr-TR" sz="2800" dirty="0" smtClean="0">
                <a:solidFill>
                  <a:srgbClr val="FF0000"/>
                </a:solidFill>
              </a:rPr>
              <a:t>Malumat?</a:t>
            </a:r>
            <a:endParaRPr lang="tr-TR" sz="2800" dirty="0">
              <a:solidFill>
                <a:srgbClr val="FF0000"/>
              </a:solidFill>
            </a:endParaRPr>
          </a:p>
        </p:txBody>
      </p:sp>
      <p:sp>
        <p:nvSpPr>
          <p:cNvPr id="14" name="10 Metin kutusu"/>
          <p:cNvSpPr txBox="1"/>
          <p:nvPr/>
        </p:nvSpPr>
        <p:spPr>
          <a:xfrm>
            <a:off x="8346844" y="3292785"/>
            <a:ext cx="1010213" cy="523220"/>
          </a:xfrm>
          <a:prstGeom prst="rect">
            <a:avLst/>
          </a:prstGeom>
          <a:noFill/>
        </p:spPr>
        <p:txBody>
          <a:bodyPr wrap="none" rtlCol="0">
            <a:spAutoFit/>
          </a:bodyPr>
          <a:lstStyle/>
          <a:p>
            <a:r>
              <a:rPr lang="tr-TR" sz="2800" dirty="0" smtClean="0">
                <a:solidFill>
                  <a:srgbClr val="FF0000"/>
                </a:solidFill>
              </a:rPr>
              <a:t>Bilgi?</a:t>
            </a:r>
            <a:endParaRPr lang="tr-TR" sz="2800" dirty="0">
              <a:solidFill>
                <a:srgbClr val="FF0000"/>
              </a:solidFill>
            </a:endParaRPr>
          </a:p>
        </p:txBody>
      </p:sp>
      <p:sp>
        <p:nvSpPr>
          <p:cNvPr id="15" name="TextBox 14"/>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17375598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b="1" dirty="0"/>
              <a:t>Tıbbi Görüntüleme Teknolojilerinde Yapay Zeka Uygulamaları</a:t>
            </a:r>
            <a:endParaRPr lang="tr-TR" dirty="0"/>
          </a:p>
        </p:txBody>
      </p:sp>
      <p:sp>
        <p:nvSpPr>
          <p:cNvPr id="3" name="Subtitle 2"/>
          <p:cNvSpPr>
            <a:spLocks noGrp="1"/>
          </p:cNvSpPr>
          <p:nvPr>
            <p:ph type="subTitle" idx="1"/>
          </p:nvPr>
        </p:nvSpPr>
        <p:spPr>
          <a:xfrm>
            <a:off x="1507067" y="4050833"/>
            <a:ext cx="7766936" cy="2325474"/>
          </a:xfrm>
        </p:spPr>
        <p:txBody>
          <a:bodyPr>
            <a:normAutofit fontScale="92500" lnSpcReduction="20000"/>
          </a:bodyPr>
          <a:lstStyle/>
          <a:p>
            <a:r>
              <a:rPr lang="tr-TR" b="1" dirty="0" smtClean="0"/>
              <a:t>Prof. Dr. A. Egemen YILMAZ</a:t>
            </a:r>
          </a:p>
          <a:p>
            <a:r>
              <a:rPr lang="tr-TR" dirty="0" smtClean="0"/>
              <a:t>Ankara Üniversitesi</a:t>
            </a:r>
          </a:p>
          <a:p>
            <a:r>
              <a:rPr lang="tr-TR" dirty="0" smtClean="0"/>
              <a:t> </a:t>
            </a:r>
          </a:p>
          <a:p>
            <a:r>
              <a:rPr lang="tr-TR" dirty="0" smtClean="0"/>
              <a:t>Mühendislik Fakültesi Elektrik-Elektronik Mühendisliği Bölümü</a:t>
            </a:r>
          </a:p>
          <a:p>
            <a:r>
              <a:rPr lang="tr-TR" dirty="0"/>
              <a:t>Mühendislik Fakültesi </a:t>
            </a:r>
            <a:r>
              <a:rPr lang="tr-TR" dirty="0" smtClean="0"/>
              <a:t>Yazılım Mühendisliği Bölümü</a:t>
            </a:r>
          </a:p>
          <a:p>
            <a:r>
              <a:rPr lang="tr-TR" dirty="0" smtClean="0"/>
              <a:t>Fen Bilimleri Enstitüsü Disiplinler Arası Yapay Zeka Teknolojileri Ana Bilim Dalı</a:t>
            </a:r>
          </a:p>
          <a:p>
            <a:r>
              <a:rPr lang="tr-TR" dirty="0" smtClean="0"/>
              <a:t>Akıllı Sistemler ve Teknolojiler Uygulama ve Araştırma Merkezi (ASTAM)</a:t>
            </a:r>
            <a:endParaRPr lang="tr-TR" dirty="0"/>
          </a:p>
        </p:txBody>
      </p:sp>
    </p:spTree>
    <p:extLst>
      <p:ext uri="{BB962C8B-B14F-4D97-AF65-F5344CB8AC3E}">
        <p14:creationId xmlns:p14="http://schemas.microsoft.com/office/powerpoint/2010/main" val="21211228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Tıbbi Görüntüleme - Giriş</a:t>
            </a:r>
            <a:endParaRPr lang="tr-TR" dirty="0"/>
          </a:p>
        </p:txBody>
      </p:sp>
      <p:sp>
        <p:nvSpPr>
          <p:cNvPr id="3" name="Content Placeholder 2"/>
          <p:cNvSpPr>
            <a:spLocks noGrp="1"/>
          </p:cNvSpPr>
          <p:nvPr>
            <p:ph idx="1"/>
          </p:nvPr>
        </p:nvSpPr>
        <p:spPr>
          <a:xfrm>
            <a:off x="677334" y="1436915"/>
            <a:ext cx="9201452" cy="5053692"/>
          </a:xfrm>
        </p:spPr>
        <p:txBody>
          <a:bodyPr>
            <a:normAutofit/>
          </a:bodyPr>
          <a:lstStyle/>
          <a:p>
            <a:r>
              <a:rPr lang="tr-TR" sz="2400" dirty="0" smtClean="0"/>
              <a:t>Radyografi - Röntgen</a:t>
            </a:r>
          </a:p>
          <a:p>
            <a:r>
              <a:rPr lang="tr-TR" sz="2400" dirty="0" err="1" smtClean="0"/>
              <a:t>Floroskopi</a:t>
            </a:r>
            <a:endParaRPr lang="tr-TR" sz="2400" dirty="0" smtClean="0"/>
          </a:p>
          <a:p>
            <a:r>
              <a:rPr lang="tr-TR" sz="2400" dirty="0" smtClean="0"/>
              <a:t>Mamografi</a:t>
            </a:r>
          </a:p>
          <a:p>
            <a:r>
              <a:rPr lang="tr-TR" sz="2400" dirty="0" smtClean="0"/>
              <a:t>Bilgisayarlı Tomografi</a:t>
            </a:r>
          </a:p>
          <a:p>
            <a:r>
              <a:rPr lang="tr-TR" sz="2400" dirty="0" smtClean="0"/>
              <a:t>Manyetik Rezonans Görüntüleme</a:t>
            </a:r>
          </a:p>
          <a:p>
            <a:r>
              <a:rPr lang="tr-TR" sz="2400" dirty="0" smtClean="0"/>
              <a:t>Ultrasonografi</a:t>
            </a:r>
          </a:p>
          <a:p>
            <a:r>
              <a:rPr lang="tr-TR" sz="2400" dirty="0" smtClean="0"/>
              <a:t>Nükleer Tıp Görüntüleme</a:t>
            </a:r>
          </a:p>
          <a:p>
            <a:r>
              <a:rPr lang="tr-TR" sz="2400" dirty="0" smtClean="0"/>
              <a:t>Tek Foton Emisyonlu Bilgisayarlı Tomografi</a:t>
            </a:r>
          </a:p>
          <a:p>
            <a:r>
              <a:rPr lang="tr-TR" sz="2400" dirty="0" smtClean="0"/>
              <a:t>Pozitron Emisyon Tomografi</a:t>
            </a:r>
          </a:p>
          <a:p>
            <a:endParaRPr lang="tr-TR" sz="2800"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Tree>
    <p:extLst>
      <p:ext uri="{BB962C8B-B14F-4D97-AF65-F5344CB8AC3E}">
        <p14:creationId xmlns:p14="http://schemas.microsoft.com/office/powerpoint/2010/main" val="21969075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Görüntü Sınıflandırma Performansı </a:t>
            </a:r>
            <a:endParaRPr lang="tr-TR" dirty="0"/>
          </a:p>
        </p:txBody>
      </p:sp>
      <p:sp>
        <p:nvSpPr>
          <p:cNvPr id="3" name="Content Placeholder 2"/>
          <p:cNvSpPr>
            <a:spLocks noGrp="1"/>
          </p:cNvSpPr>
          <p:nvPr>
            <p:ph idx="1"/>
          </p:nvPr>
        </p:nvSpPr>
        <p:spPr>
          <a:xfrm>
            <a:off x="677333" y="1298126"/>
            <a:ext cx="10483245" cy="5053692"/>
          </a:xfrm>
        </p:spPr>
        <p:txBody>
          <a:bodyPr>
            <a:normAutofit/>
          </a:bodyPr>
          <a:lstStyle/>
          <a:p>
            <a:pPr marL="0" indent="0">
              <a:buNone/>
            </a:pPr>
            <a:endParaRPr lang="tr-TR" dirty="0" smtClean="0"/>
          </a:p>
          <a:p>
            <a:pPr marL="0" indent="0">
              <a:buNone/>
            </a:pPr>
            <a:endParaRPr lang="tr-TR" dirty="0"/>
          </a:p>
          <a:p>
            <a:pPr marL="0" indent="0">
              <a:buNone/>
            </a:pPr>
            <a:endParaRPr lang="tr-TR" dirty="0" smtClean="0"/>
          </a:p>
          <a:p>
            <a:pPr marL="0" indent="0">
              <a:buNone/>
            </a:pPr>
            <a:endParaRPr lang="tr-TR" dirty="0"/>
          </a:p>
          <a:p>
            <a:pPr marL="0" indent="0">
              <a:buNone/>
            </a:pPr>
            <a:endParaRPr lang="tr-TR" dirty="0" smtClean="0"/>
          </a:p>
          <a:p>
            <a:pPr marL="0" indent="0">
              <a:buNone/>
            </a:pPr>
            <a:endParaRPr lang="tr-TR" dirty="0"/>
          </a:p>
          <a:p>
            <a:pPr marL="0" indent="0">
              <a:buNone/>
            </a:pPr>
            <a:endParaRPr lang="tr-TR" dirty="0" smtClean="0"/>
          </a:p>
          <a:p>
            <a:pPr marL="0" indent="0">
              <a:buNone/>
            </a:pPr>
            <a:endParaRPr lang="tr-TR" dirty="0"/>
          </a:p>
          <a:p>
            <a:pPr marL="0" indent="0">
              <a:buNone/>
            </a:pPr>
            <a:endParaRPr lang="tr-TR" dirty="0" smtClean="0"/>
          </a:p>
          <a:p>
            <a:pPr marL="0" indent="0">
              <a:buNone/>
            </a:pPr>
            <a:endParaRPr lang="tr-TR" dirty="0"/>
          </a:p>
          <a:p>
            <a:pPr marL="0" indent="0" algn="ctr">
              <a:buNone/>
            </a:pPr>
            <a:r>
              <a:rPr lang="tr-TR" dirty="0" err="1" smtClean="0"/>
              <a:t>ImageNet</a:t>
            </a:r>
            <a:r>
              <a:rPr lang="tr-TR" dirty="0" smtClean="0"/>
              <a:t> </a:t>
            </a:r>
            <a:r>
              <a:rPr lang="tr-TR" dirty="0" err="1"/>
              <a:t>Large-Scale</a:t>
            </a:r>
            <a:r>
              <a:rPr lang="tr-TR" dirty="0"/>
              <a:t> Visual </a:t>
            </a:r>
            <a:r>
              <a:rPr lang="tr-TR" dirty="0" err="1"/>
              <a:t>Recognition</a:t>
            </a:r>
            <a:r>
              <a:rPr lang="tr-TR" dirty="0"/>
              <a:t> </a:t>
            </a:r>
            <a:r>
              <a:rPr lang="tr-TR" dirty="0" smtClean="0"/>
              <a:t>Challenge</a:t>
            </a:r>
            <a:endParaRPr lang="tr-TR" sz="1100" dirty="0" smtClean="0"/>
          </a:p>
          <a:p>
            <a:pPr marL="0" indent="0">
              <a:lnSpc>
                <a:spcPct val="110000"/>
              </a:lnSpc>
              <a:buNone/>
            </a:pPr>
            <a:r>
              <a:rPr lang="tr-TR" sz="1200" dirty="0" smtClean="0"/>
              <a:t>Kaynak: </a:t>
            </a:r>
            <a:r>
              <a:rPr lang="tr-TR" sz="1100" dirty="0" err="1"/>
              <a:t>Langlotz</a:t>
            </a:r>
            <a:r>
              <a:rPr lang="tr-TR" sz="1100" dirty="0"/>
              <a:t>, C. P., </a:t>
            </a:r>
            <a:r>
              <a:rPr lang="tr-TR" sz="1100" dirty="0" err="1"/>
              <a:t>Allen</a:t>
            </a:r>
            <a:r>
              <a:rPr lang="tr-TR" sz="1100" dirty="0"/>
              <a:t>, B., </a:t>
            </a:r>
            <a:r>
              <a:rPr lang="tr-TR" sz="1100" dirty="0" err="1"/>
              <a:t>Erickson</a:t>
            </a:r>
            <a:r>
              <a:rPr lang="tr-TR" sz="1100" dirty="0"/>
              <a:t>, B. J., </a:t>
            </a:r>
            <a:r>
              <a:rPr lang="tr-TR" sz="1100" dirty="0" err="1"/>
              <a:t>Kalpathy-Cramer</a:t>
            </a:r>
            <a:r>
              <a:rPr lang="tr-TR" sz="1100" dirty="0"/>
              <a:t>, J., </a:t>
            </a:r>
            <a:r>
              <a:rPr lang="tr-TR" sz="1100" dirty="0" err="1"/>
              <a:t>Bigelow</a:t>
            </a:r>
            <a:r>
              <a:rPr lang="tr-TR" sz="1100" dirty="0"/>
              <a:t>, K., </a:t>
            </a:r>
            <a:r>
              <a:rPr lang="tr-TR" sz="1100" dirty="0" err="1"/>
              <a:t>Cook</a:t>
            </a:r>
            <a:r>
              <a:rPr lang="tr-TR" sz="1100" dirty="0"/>
              <a:t>, T. S., ... &amp; </a:t>
            </a:r>
            <a:r>
              <a:rPr lang="tr-TR" sz="1100" dirty="0" err="1"/>
              <a:t>Kandarpa</a:t>
            </a:r>
            <a:r>
              <a:rPr lang="tr-TR" sz="1100" dirty="0"/>
              <a:t>, K. (2019). A </a:t>
            </a:r>
            <a:r>
              <a:rPr lang="tr-TR" sz="1100" dirty="0" err="1"/>
              <a:t>roadmap</a:t>
            </a:r>
            <a:r>
              <a:rPr lang="tr-TR" sz="1100" dirty="0"/>
              <a:t> </a:t>
            </a:r>
            <a:r>
              <a:rPr lang="tr-TR" sz="1100" dirty="0" err="1"/>
              <a:t>for</a:t>
            </a:r>
            <a:r>
              <a:rPr lang="tr-TR" sz="1100" dirty="0"/>
              <a:t> </a:t>
            </a:r>
            <a:r>
              <a:rPr lang="tr-TR" sz="1100" dirty="0" err="1"/>
              <a:t>foundational</a:t>
            </a:r>
            <a:r>
              <a:rPr lang="tr-TR" sz="1100" dirty="0"/>
              <a:t> </a:t>
            </a:r>
            <a:r>
              <a:rPr lang="tr-TR" sz="1100" dirty="0" err="1"/>
              <a:t>research</a:t>
            </a:r>
            <a:r>
              <a:rPr lang="tr-TR" sz="1100" dirty="0"/>
              <a:t> on </a:t>
            </a:r>
            <a:r>
              <a:rPr lang="tr-TR" sz="1100" dirty="0" err="1"/>
              <a:t>artificial</a:t>
            </a:r>
            <a:r>
              <a:rPr lang="tr-TR" sz="1100" dirty="0"/>
              <a:t> </a:t>
            </a:r>
            <a:r>
              <a:rPr lang="tr-TR" sz="1100" dirty="0" err="1"/>
              <a:t>intelligence</a:t>
            </a:r>
            <a:r>
              <a:rPr lang="tr-TR" sz="1100" dirty="0"/>
              <a:t> in </a:t>
            </a:r>
            <a:r>
              <a:rPr lang="tr-TR" sz="1100" dirty="0" err="1"/>
              <a:t>medical</a:t>
            </a:r>
            <a:r>
              <a:rPr lang="tr-TR" sz="1100" dirty="0"/>
              <a:t> </a:t>
            </a:r>
            <a:r>
              <a:rPr lang="tr-TR" sz="1100" dirty="0" err="1"/>
              <a:t>imaging</a:t>
            </a:r>
            <a:r>
              <a:rPr lang="tr-TR" sz="1100" dirty="0"/>
              <a:t>: </a:t>
            </a:r>
            <a:r>
              <a:rPr lang="tr-TR" sz="1100" dirty="0" err="1"/>
              <a:t>from</a:t>
            </a:r>
            <a:r>
              <a:rPr lang="tr-TR" sz="1100" dirty="0"/>
              <a:t> </a:t>
            </a:r>
            <a:r>
              <a:rPr lang="tr-TR" sz="1100" dirty="0" err="1"/>
              <a:t>the</a:t>
            </a:r>
            <a:r>
              <a:rPr lang="tr-TR" sz="1100" dirty="0"/>
              <a:t> 2018 NIH/RSNA/ACR/</a:t>
            </a:r>
            <a:r>
              <a:rPr lang="tr-TR" sz="1100" dirty="0" err="1"/>
              <a:t>The</a:t>
            </a:r>
            <a:r>
              <a:rPr lang="tr-TR" sz="1100" dirty="0"/>
              <a:t> Academy Workshop. </a:t>
            </a:r>
            <a:r>
              <a:rPr lang="tr-TR" sz="1100" i="1" dirty="0" err="1"/>
              <a:t>Radiology</a:t>
            </a:r>
            <a:r>
              <a:rPr lang="tr-TR" sz="1100" dirty="0"/>
              <a:t>, </a:t>
            </a:r>
            <a:r>
              <a:rPr lang="tr-TR" sz="1100" i="1" dirty="0"/>
              <a:t>291</a:t>
            </a:r>
            <a:r>
              <a:rPr lang="tr-TR" sz="1100" dirty="0"/>
              <a:t>(3</a:t>
            </a:r>
            <a:r>
              <a:rPr lang="tr-TR" sz="1100" dirty="0" smtClean="0"/>
              <a:t>),781-791</a:t>
            </a:r>
            <a:r>
              <a:rPr lang="tr-TR" sz="1100" dirty="0"/>
              <a:t>.</a:t>
            </a:r>
            <a:r>
              <a:rPr lang="tr-TR" sz="2000" dirty="0" smtClean="0"/>
              <a:t> </a:t>
            </a:r>
            <a:endParaRPr lang="tr-TR" sz="2000"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pic>
        <p:nvPicPr>
          <p:cNvPr id="5" name="Picture 4"/>
          <p:cNvPicPr>
            <a:picLocks noChangeAspect="1"/>
          </p:cNvPicPr>
          <p:nvPr/>
        </p:nvPicPr>
        <p:blipFill>
          <a:blip r:embed="rId2"/>
          <a:stretch>
            <a:fillRect/>
          </a:stretch>
        </p:blipFill>
        <p:spPr>
          <a:xfrm>
            <a:off x="2345871" y="1279752"/>
            <a:ext cx="6071507" cy="4034564"/>
          </a:xfrm>
          <a:prstGeom prst="rect">
            <a:avLst/>
          </a:prstGeom>
        </p:spPr>
      </p:pic>
    </p:spTree>
    <p:extLst>
      <p:ext uri="{BB962C8B-B14F-4D97-AF65-F5344CB8AC3E}">
        <p14:creationId xmlns:p14="http://schemas.microsoft.com/office/powerpoint/2010/main" val="35650906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Görüntü Sınıflandırma Performansı </a:t>
            </a:r>
            <a:endParaRPr lang="tr-TR" dirty="0"/>
          </a:p>
        </p:txBody>
      </p:sp>
      <p:sp>
        <p:nvSpPr>
          <p:cNvPr id="3" name="Content Placeholder 2"/>
          <p:cNvSpPr>
            <a:spLocks noGrp="1"/>
          </p:cNvSpPr>
          <p:nvPr>
            <p:ph idx="1"/>
          </p:nvPr>
        </p:nvSpPr>
        <p:spPr>
          <a:xfrm>
            <a:off x="677333" y="1298126"/>
            <a:ext cx="10483245" cy="5053692"/>
          </a:xfrm>
        </p:spPr>
        <p:txBody>
          <a:bodyPr>
            <a:normAutofit/>
          </a:bodyPr>
          <a:lstStyle/>
          <a:p>
            <a:pPr marL="0" indent="0">
              <a:buNone/>
            </a:pPr>
            <a:endParaRPr lang="tr-TR" dirty="0" smtClean="0"/>
          </a:p>
          <a:p>
            <a:pPr marL="0" indent="0">
              <a:buNone/>
            </a:pPr>
            <a:endParaRPr lang="tr-TR" dirty="0"/>
          </a:p>
          <a:p>
            <a:pPr marL="0" indent="0">
              <a:buNone/>
            </a:pPr>
            <a:endParaRPr lang="tr-TR" dirty="0" smtClean="0"/>
          </a:p>
          <a:p>
            <a:pPr marL="0" indent="0">
              <a:buNone/>
            </a:pPr>
            <a:endParaRPr lang="tr-TR" dirty="0"/>
          </a:p>
          <a:p>
            <a:pPr marL="0" indent="0">
              <a:buNone/>
            </a:pPr>
            <a:endParaRPr lang="tr-TR" dirty="0" smtClean="0"/>
          </a:p>
          <a:p>
            <a:pPr marL="0" indent="0">
              <a:buNone/>
            </a:pPr>
            <a:endParaRPr lang="tr-TR" dirty="0"/>
          </a:p>
          <a:p>
            <a:pPr marL="0" indent="0">
              <a:buNone/>
            </a:pPr>
            <a:endParaRPr lang="tr-TR" dirty="0" smtClean="0"/>
          </a:p>
          <a:p>
            <a:pPr marL="0" indent="0">
              <a:buNone/>
            </a:pPr>
            <a:endParaRPr lang="tr-TR" dirty="0"/>
          </a:p>
          <a:p>
            <a:pPr marL="0" indent="0">
              <a:buNone/>
            </a:pPr>
            <a:endParaRPr lang="tr-TR" dirty="0" smtClean="0"/>
          </a:p>
          <a:p>
            <a:pPr marL="0" indent="0">
              <a:buNone/>
            </a:pPr>
            <a:endParaRPr lang="tr-TR" dirty="0"/>
          </a:p>
          <a:p>
            <a:pPr marL="0" indent="0" algn="ctr">
              <a:buNone/>
            </a:pPr>
            <a:r>
              <a:rPr lang="tr-TR" dirty="0" err="1" smtClean="0"/>
              <a:t>ImageNet</a:t>
            </a:r>
            <a:r>
              <a:rPr lang="tr-TR" dirty="0" smtClean="0"/>
              <a:t> </a:t>
            </a:r>
            <a:r>
              <a:rPr lang="tr-TR" dirty="0" err="1"/>
              <a:t>Large-Scale</a:t>
            </a:r>
            <a:r>
              <a:rPr lang="tr-TR" dirty="0"/>
              <a:t> Visual </a:t>
            </a:r>
            <a:r>
              <a:rPr lang="tr-TR" dirty="0" err="1"/>
              <a:t>Recognition</a:t>
            </a:r>
            <a:r>
              <a:rPr lang="tr-TR" dirty="0"/>
              <a:t> </a:t>
            </a:r>
            <a:r>
              <a:rPr lang="tr-TR" dirty="0" smtClean="0"/>
              <a:t>Challenge</a:t>
            </a:r>
            <a:endParaRPr lang="tr-TR" sz="1100" dirty="0" smtClean="0"/>
          </a:p>
          <a:p>
            <a:pPr marL="0" indent="0">
              <a:lnSpc>
                <a:spcPct val="110000"/>
              </a:lnSpc>
              <a:buNone/>
            </a:pPr>
            <a:r>
              <a:rPr lang="tr-TR" sz="1200" dirty="0" smtClean="0"/>
              <a:t>Kaynak: </a:t>
            </a:r>
            <a:r>
              <a:rPr lang="en-US" sz="1600" dirty="0"/>
              <a:t>Kim, J., Hong, J., &amp; Park, H. (2018). Prospects of deep learning for medical imaging. </a:t>
            </a:r>
            <a:r>
              <a:rPr lang="en-US" sz="1600" i="1" dirty="0"/>
              <a:t>Precision and Future Medicine</a:t>
            </a:r>
            <a:r>
              <a:rPr lang="en-US" sz="1600" dirty="0"/>
              <a:t>, </a:t>
            </a:r>
            <a:r>
              <a:rPr lang="en-US" sz="1600" i="1" dirty="0"/>
              <a:t>2</a:t>
            </a:r>
            <a:r>
              <a:rPr lang="en-US" sz="1600" dirty="0"/>
              <a:t>(2), 37-52.</a:t>
            </a:r>
            <a:endParaRPr lang="tr-TR" sz="2000"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pic>
        <p:nvPicPr>
          <p:cNvPr id="6" name="Picture 5"/>
          <p:cNvPicPr>
            <a:picLocks noChangeAspect="1"/>
          </p:cNvPicPr>
          <p:nvPr/>
        </p:nvPicPr>
        <p:blipFill>
          <a:blip r:embed="rId2"/>
          <a:stretch>
            <a:fillRect/>
          </a:stretch>
        </p:blipFill>
        <p:spPr>
          <a:xfrm>
            <a:off x="2658155" y="1108982"/>
            <a:ext cx="6353175" cy="4248150"/>
          </a:xfrm>
          <a:prstGeom prst="rect">
            <a:avLst/>
          </a:prstGeom>
        </p:spPr>
      </p:pic>
    </p:spTree>
    <p:extLst>
      <p:ext uri="{BB962C8B-B14F-4D97-AF65-F5344CB8AC3E}">
        <p14:creationId xmlns:p14="http://schemas.microsoft.com/office/powerpoint/2010/main" val="21922885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25629" y="774097"/>
            <a:ext cx="8596668" cy="1320800"/>
          </a:xfrm>
        </p:spPr>
        <p:txBody>
          <a:bodyPr/>
          <a:lstStyle/>
          <a:p>
            <a:r>
              <a:rPr lang="tr-TR" dirty="0" smtClean="0"/>
              <a:t>Yapay Zekanın Medikal Görüntülemede Olası Kullanım Aşamaları</a:t>
            </a:r>
            <a:endParaRPr lang="tr-TR"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7" name="Content Placeholder 2"/>
          <p:cNvSpPr txBox="1">
            <a:spLocks/>
          </p:cNvSpPr>
          <p:nvPr/>
        </p:nvSpPr>
        <p:spPr>
          <a:xfrm>
            <a:off x="638222" y="1896932"/>
            <a:ext cx="10483245" cy="50536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tr-TR" sz="2400" dirty="0" smtClean="0"/>
              <a:t>Görüntü İşlemenin Yanı Sıra:</a:t>
            </a:r>
          </a:p>
          <a:p>
            <a:r>
              <a:rPr lang="tr-TR" sz="2400" dirty="0" smtClean="0"/>
              <a:t>Muayene Seviyesi: Görüntü Kabulü ve Hazırlık</a:t>
            </a:r>
          </a:p>
          <a:p>
            <a:r>
              <a:rPr lang="tr-TR" sz="2400" dirty="0" smtClean="0"/>
              <a:t>Okuma ve Raporlama Seviyesi</a:t>
            </a:r>
          </a:p>
          <a:p>
            <a:r>
              <a:rPr lang="tr-TR" sz="2400" dirty="0" smtClean="0"/>
              <a:t>Kestirim ve Tedavi Önerisi Seviyesi</a:t>
            </a:r>
          </a:p>
          <a:p>
            <a:r>
              <a:rPr lang="tr-TR" sz="2400" dirty="0" err="1" smtClean="0"/>
              <a:t>Kohort</a:t>
            </a:r>
            <a:r>
              <a:rPr lang="tr-TR" sz="2400" dirty="0" smtClean="0"/>
              <a:t> ve Toplum Analizi Seviyesi</a:t>
            </a:r>
          </a:p>
          <a:p>
            <a:pPr marL="0" indent="0">
              <a:buNone/>
            </a:pPr>
            <a:endParaRPr lang="tr-TR" sz="2400" dirty="0" smtClean="0"/>
          </a:p>
          <a:p>
            <a:pPr marL="0" indent="0">
              <a:buNone/>
            </a:pPr>
            <a:endParaRPr lang="tr-TR" sz="2400" dirty="0"/>
          </a:p>
          <a:p>
            <a:pPr marL="0" indent="0">
              <a:buNone/>
            </a:pPr>
            <a:r>
              <a:rPr lang="tr-TR" dirty="0" smtClean="0"/>
              <a:t>Kaynak: </a:t>
            </a:r>
            <a:r>
              <a:rPr lang="en-US" dirty="0"/>
              <a:t>Sharma, P., </a:t>
            </a:r>
            <a:r>
              <a:rPr lang="en-US" dirty="0" err="1"/>
              <a:t>Suehling</a:t>
            </a:r>
            <a:r>
              <a:rPr lang="en-US" dirty="0"/>
              <a:t>, M., </a:t>
            </a:r>
            <a:r>
              <a:rPr lang="en-US" dirty="0" err="1"/>
              <a:t>Flohr</a:t>
            </a:r>
            <a:r>
              <a:rPr lang="en-US" dirty="0"/>
              <a:t>, T., &amp; </a:t>
            </a:r>
            <a:r>
              <a:rPr lang="en-US" dirty="0" err="1"/>
              <a:t>Comaniciu</a:t>
            </a:r>
            <a:r>
              <a:rPr lang="en-US" dirty="0"/>
              <a:t>, D. (2020). Artificial intelligence in diagnostic imaging: status quo, challenges, and future opportunities. </a:t>
            </a:r>
            <a:r>
              <a:rPr lang="en-US" i="1" dirty="0"/>
              <a:t>Journal of thoracic imaging</a:t>
            </a:r>
            <a:r>
              <a:rPr lang="en-US" dirty="0"/>
              <a:t>, </a:t>
            </a:r>
            <a:r>
              <a:rPr lang="en-US" i="1" dirty="0"/>
              <a:t>35</a:t>
            </a:r>
            <a:r>
              <a:rPr lang="en-US" dirty="0"/>
              <a:t>, S11-S16.</a:t>
            </a:r>
            <a:endParaRPr lang="tr-TR" dirty="0"/>
          </a:p>
        </p:txBody>
      </p:sp>
    </p:spTree>
    <p:extLst>
      <p:ext uri="{BB962C8B-B14F-4D97-AF65-F5344CB8AC3E}">
        <p14:creationId xmlns:p14="http://schemas.microsoft.com/office/powerpoint/2010/main" val="37008196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7170" y="1748311"/>
            <a:ext cx="6557118" cy="4201648"/>
          </a:xfrm>
          <a:prstGeom prst="rect">
            <a:avLst/>
          </a:prstGeom>
        </p:spPr>
      </p:pic>
      <p:sp>
        <p:nvSpPr>
          <p:cNvPr id="2" name="Title 1"/>
          <p:cNvSpPr>
            <a:spLocks noGrp="1"/>
          </p:cNvSpPr>
          <p:nvPr>
            <p:ph type="title"/>
          </p:nvPr>
        </p:nvSpPr>
        <p:spPr>
          <a:xfrm>
            <a:off x="1684579" y="328783"/>
            <a:ext cx="8596668" cy="1320800"/>
          </a:xfrm>
        </p:spPr>
        <p:txBody>
          <a:bodyPr/>
          <a:lstStyle/>
          <a:p>
            <a:r>
              <a:rPr lang="tr-TR" dirty="0" smtClean="0"/>
              <a:t>Yapay Zekanın Medikal Görüntülemede Olası Kullanım Aşamaları</a:t>
            </a:r>
            <a:endParaRPr lang="tr-TR"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7" name="Content Placeholder 2"/>
          <p:cNvSpPr txBox="1">
            <a:spLocks/>
          </p:cNvSpPr>
          <p:nvPr/>
        </p:nvSpPr>
        <p:spPr>
          <a:xfrm>
            <a:off x="113999" y="2003258"/>
            <a:ext cx="5323415" cy="50536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tr-TR" dirty="0" smtClean="0"/>
              <a:t>10 yıl önce: Radyolojide Yapay Zeka makalelerinin sayısı yıllık 100-150</a:t>
            </a:r>
          </a:p>
          <a:p>
            <a:r>
              <a:rPr lang="tr-TR" dirty="0" smtClean="0"/>
              <a:t>Şimdi: Yıllık 700-800</a:t>
            </a:r>
          </a:p>
          <a:p>
            <a:endParaRPr lang="tr-TR" dirty="0"/>
          </a:p>
          <a:p>
            <a:r>
              <a:rPr lang="tr-TR" dirty="0" smtClean="0"/>
              <a:t>Yarıdan fazlası MRI ve CT üzerine çalışmalar</a:t>
            </a:r>
          </a:p>
          <a:p>
            <a:r>
              <a:rPr lang="tr-TR" dirty="0" smtClean="0"/>
              <a:t>1/3’ü </a:t>
            </a:r>
            <a:r>
              <a:rPr lang="tr-TR" dirty="0" err="1" smtClean="0"/>
              <a:t>nöroradyoloji</a:t>
            </a:r>
            <a:r>
              <a:rPr lang="tr-TR" dirty="0" smtClean="0"/>
              <a:t>; diğerleri %6-9 mertebesinde</a:t>
            </a:r>
          </a:p>
          <a:p>
            <a:endParaRPr lang="tr-TR" dirty="0"/>
          </a:p>
          <a:p>
            <a:pPr marL="0" indent="0">
              <a:buNone/>
            </a:pPr>
            <a:r>
              <a:rPr lang="tr-TR" sz="1400" dirty="0" smtClean="0"/>
              <a:t>Kaynak: </a:t>
            </a:r>
            <a:r>
              <a:rPr lang="en-US" sz="1400" dirty="0" err="1"/>
              <a:t>Pesapane</a:t>
            </a:r>
            <a:r>
              <a:rPr lang="en-US" sz="1400" dirty="0"/>
              <a:t>, F., </a:t>
            </a:r>
            <a:r>
              <a:rPr lang="en-US" sz="1400" dirty="0" err="1"/>
              <a:t>Codari</a:t>
            </a:r>
            <a:r>
              <a:rPr lang="en-US" sz="1400" dirty="0"/>
              <a:t>, M., &amp; </a:t>
            </a:r>
            <a:r>
              <a:rPr lang="en-US" sz="1400" dirty="0" err="1"/>
              <a:t>Sardanelli</a:t>
            </a:r>
            <a:r>
              <a:rPr lang="en-US" sz="1400" dirty="0"/>
              <a:t>, F. (2018). Artificial intelligence in medical imaging: threat or opportunity? Radiologists again at the forefront of innovation in medicine. </a:t>
            </a:r>
            <a:r>
              <a:rPr lang="en-US" sz="1400" i="1" dirty="0"/>
              <a:t>European radiology experimental</a:t>
            </a:r>
            <a:r>
              <a:rPr lang="en-US" sz="1400" dirty="0"/>
              <a:t>, </a:t>
            </a:r>
            <a:r>
              <a:rPr lang="en-US" sz="1400" i="1" dirty="0"/>
              <a:t>2</a:t>
            </a:r>
            <a:r>
              <a:rPr lang="en-US" sz="1400" dirty="0"/>
              <a:t>(1), 1-10.</a:t>
            </a:r>
            <a:endParaRPr lang="tr-TR" sz="1400" dirty="0"/>
          </a:p>
        </p:txBody>
      </p:sp>
    </p:spTree>
    <p:extLst>
      <p:ext uri="{BB962C8B-B14F-4D97-AF65-F5344CB8AC3E}">
        <p14:creationId xmlns:p14="http://schemas.microsoft.com/office/powerpoint/2010/main" val="34238297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0448" y="659907"/>
            <a:ext cx="8596668" cy="1320800"/>
          </a:xfrm>
        </p:spPr>
        <p:txBody>
          <a:bodyPr/>
          <a:lstStyle/>
          <a:p>
            <a:r>
              <a:rPr lang="tr-TR" dirty="0" smtClean="0"/>
              <a:t>Yapay Zekanın Medikal Görüntülemede Olası Kullanım Aşamaları</a:t>
            </a:r>
            <a:endParaRPr lang="tr-TR" dirty="0"/>
          </a:p>
        </p:txBody>
      </p:sp>
      <p:sp>
        <p:nvSpPr>
          <p:cNvPr id="4" name="TextBox 3"/>
          <p:cNvSpPr txBox="1"/>
          <p:nvPr/>
        </p:nvSpPr>
        <p:spPr>
          <a:xfrm>
            <a:off x="5126443" y="6273225"/>
            <a:ext cx="2062872" cy="461665"/>
          </a:xfrm>
          <a:prstGeom prst="rect">
            <a:avLst/>
          </a:prstGeom>
          <a:noFill/>
        </p:spPr>
        <p:txBody>
          <a:bodyPr wrap="none" rtlCol="0">
            <a:spAutoFit/>
          </a:bodyPr>
          <a:lstStyle/>
          <a:p>
            <a:pPr algn="ctr"/>
            <a:r>
              <a:rPr lang="tr-TR" sz="1200" dirty="0" smtClean="0"/>
              <a:t>Prof. Dr. A. Egemen YILMAZ</a:t>
            </a:r>
          </a:p>
          <a:p>
            <a:pPr algn="ctr"/>
            <a:r>
              <a:rPr lang="tr-TR" sz="1200" dirty="0" smtClean="0"/>
              <a:t>Ankara Üniversitesi</a:t>
            </a:r>
            <a:endParaRPr lang="tr-TR" sz="1200" dirty="0"/>
          </a:p>
        </p:txBody>
      </p:sp>
      <p:sp>
        <p:nvSpPr>
          <p:cNvPr id="7" name="Content Placeholder 2"/>
          <p:cNvSpPr txBox="1">
            <a:spLocks/>
          </p:cNvSpPr>
          <p:nvPr/>
        </p:nvSpPr>
        <p:spPr>
          <a:xfrm>
            <a:off x="135264" y="1804591"/>
            <a:ext cx="5323415" cy="50536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tr-TR" dirty="0" smtClean="0"/>
              <a:t>10 yıl önce: Radyolojide Yapay Zeka makalelerinin sayısı yıllık 100-150</a:t>
            </a:r>
          </a:p>
          <a:p>
            <a:r>
              <a:rPr lang="tr-TR" dirty="0" smtClean="0"/>
              <a:t>Şimdi: Yıllık 700-800</a:t>
            </a:r>
          </a:p>
          <a:p>
            <a:endParaRPr lang="tr-TR" dirty="0"/>
          </a:p>
          <a:p>
            <a:r>
              <a:rPr lang="tr-TR" dirty="0" smtClean="0"/>
              <a:t>Yarıdan fazlası MRI ve CT üzerine çalışmalar</a:t>
            </a:r>
          </a:p>
          <a:p>
            <a:r>
              <a:rPr lang="tr-TR" dirty="0" smtClean="0"/>
              <a:t>1/3’ü </a:t>
            </a:r>
            <a:r>
              <a:rPr lang="tr-TR" dirty="0" err="1" smtClean="0"/>
              <a:t>nöroradyoloji</a:t>
            </a:r>
            <a:r>
              <a:rPr lang="tr-TR" dirty="0" smtClean="0"/>
              <a:t>; diğerleri %6-9 mertebesinde</a:t>
            </a:r>
          </a:p>
          <a:p>
            <a:endParaRPr lang="tr-TR" dirty="0"/>
          </a:p>
          <a:p>
            <a:pPr marL="0" indent="0">
              <a:buNone/>
            </a:pPr>
            <a:r>
              <a:rPr lang="tr-TR" sz="1400" dirty="0" smtClean="0"/>
              <a:t>Kaynak: </a:t>
            </a:r>
            <a:r>
              <a:rPr lang="en-US" sz="1400" dirty="0" err="1"/>
              <a:t>Pesapane</a:t>
            </a:r>
            <a:r>
              <a:rPr lang="en-US" sz="1400" dirty="0"/>
              <a:t>, F., </a:t>
            </a:r>
            <a:r>
              <a:rPr lang="en-US" sz="1400" dirty="0" err="1"/>
              <a:t>Codari</a:t>
            </a:r>
            <a:r>
              <a:rPr lang="en-US" sz="1400" dirty="0"/>
              <a:t>, M., &amp; </a:t>
            </a:r>
            <a:r>
              <a:rPr lang="en-US" sz="1400" dirty="0" err="1"/>
              <a:t>Sardanelli</a:t>
            </a:r>
            <a:r>
              <a:rPr lang="en-US" sz="1400" dirty="0"/>
              <a:t>, F. (2018). Artificial intelligence in medical imaging: threat or opportunity? Radiologists again at the forefront of innovation in medicine. </a:t>
            </a:r>
            <a:r>
              <a:rPr lang="en-US" sz="1400" i="1" dirty="0"/>
              <a:t>European radiology experimental</a:t>
            </a:r>
            <a:r>
              <a:rPr lang="en-US" sz="1400" dirty="0"/>
              <a:t>, </a:t>
            </a:r>
            <a:r>
              <a:rPr lang="en-US" sz="1400" i="1" dirty="0"/>
              <a:t>2</a:t>
            </a:r>
            <a:r>
              <a:rPr lang="en-US" sz="1400" dirty="0"/>
              <a:t>(1), 1-10.</a:t>
            </a:r>
            <a:endParaRPr lang="tr-TR" sz="1400" dirty="0"/>
          </a:p>
        </p:txBody>
      </p:sp>
      <p:pic>
        <p:nvPicPr>
          <p:cNvPr id="5" name="Picture 4"/>
          <p:cNvPicPr>
            <a:picLocks noChangeAspect="1"/>
          </p:cNvPicPr>
          <p:nvPr/>
        </p:nvPicPr>
        <p:blipFill>
          <a:blip r:embed="rId2"/>
          <a:stretch>
            <a:fillRect/>
          </a:stretch>
        </p:blipFill>
        <p:spPr>
          <a:xfrm>
            <a:off x="6804837" y="1374259"/>
            <a:ext cx="4774162" cy="4791062"/>
          </a:xfrm>
          <a:prstGeom prst="rect">
            <a:avLst/>
          </a:prstGeom>
        </p:spPr>
      </p:pic>
    </p:spTree>
    <p:extLst>
      <p:ext uri="{BB962C8B-B14F-4D97-AF65-F5344CB8AC3E}">
        <p14:creationId xmlns:p14="http://schemas.microsoft.com/office/powerpoint/2010/main" val="324692739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2705</TotalTime>
  <Words>10276</Words>
  <Application>Microsoft Office PowerPoint</Application>
  <PresentationFormat>Geniş ekran</PresentationFormat>
  <Paragraphs>1583</Paragraphs>
  <Slides>140</Slides>
  <Notes>0</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140</vt:i4>
      </vt:variant>
    </vt:vector>
  </HeadingPairs>
  <TitlesOfParts>
    <vt:vector size="149" baseType="lpstr">
      <vt:lpstr>Arial</vt:lpstr>
      <vt:lpstr>Calibri</vt:lpstr>
      <vt:lpstr>Symbol</vt:lpstr>
      <vt:lpstr>Tahoma</vt:lpstr>
      <vt:lpstr>Times New Roman</vt:lpstr>
      <vt:lpstr>Trebuchet MS</vt:lpstr>
      <vt:lpstr>Wingdings</vt:lpstr>
      <vt:lpstr>Wingdings 3</vt:lpstr>
      <vt:lpstr>Facet</vt:lpstr>
      <vt:lpstr>PowerPoint Sunusu</vt:lpstr>
      <vt:lpstr>Yapay Zeka:  Dünü, Bugünü ve Yarını</vt:lpstr>
      <vt:lpstr>Yapay Zeka: Popüler Kültürde</vt:lpstr>
      <vt:lpstr>Yapay Zeka: Gerçekte?</vt:lpstr>
      <vt:lpstr>Bilgi Piramidi Üzerinden Bir Açıklama</vt:lpstr>
      <vt:lpstr>Bilgi Piramidi Üzerinden Bir Açıklama</vt:lpstr>
      <vt:lpstr>Veri Analitiği – İstatistik – Yapay Zeka</vt:lpstr>
      <vt:lpstr>Veri Analitiği – İstatistik – Yapay Zeka</vt:lpstr>
      <vt:lpstr>Veri Analitiği – İstatistik – Yapay Zeka</vt:lpstr>
      <vt:lpstr>Veri Analitiği – İstatistik – Yapay Zeka</vt:lpstr>
      <vt:lpstr>Veri Analitiği – İstatistik – Yapay Zeka</vt:lpstr>
      <vt:lpstr>Veri Analitiği – İstatistik – Yapay Zeka</vt:lpstr>
      <vt:lpstr>Veri Analitiği – İstatistik – Yapay Zeka</vt:lpstr>
      <vt:lpstr>Veri Analitiği – İstatistik – Yapay Zeka</vt:lpstr>
      <vt:lpstr>Genel Sınıflandırma</vt:lpstr>
      <vt:lpstr>Genel Sınıflandırma</vt:lpstr>
      <vt:lpstr>İnsan Öğrenmesi     –     Makine Öğrenmesi</vt:lpstr>
      <vt:lpstr>İnsan Beyni – Bilgisayar Karşılaştırması</vt:lpstr>
      <vt:lpstr>Yapay Zeka – Temel Kavramlar</vt:lpstr>
      <vt:lpstr>Klasik Makine Öğrenmesi – Derin Öğrenme</vt:lpstr>
      <vt:lpstr>Klasik Makine Öğrenmesi – Derin Öğrenme</vt:lpstr>
      <vt:lpstr>Yapay Zeka Tarihçesi: Tüm Aşamalar</vt:lpstr>
      <vt:lpstr>Erken Evre</vt:lpstr>
      <vt:lpstr>Perseptron</vt:lpstr>
      <vt:lpstr>Perseptron</vt:lpstr>
      <vt:lpstr>Perseptron</vt:lpstr>
      <vt:lpstr>Biraz da Popülarite</vt:lpstr>
      <vt:lpstr>Yaygın Uygulamalar</vt:lpstr>
      <vt:lpstr>Yapay Zeka Algoritmalarının Sınıflandırılması</vt:lpstr>
      <vt:lpstr>Yapay Zekada ‘Öğrenme’ Yaklaşımları</vt:lpstr>
      <vt:lpstr>Yapay Zeka Algoritmalarının Sınıflandırılması</vt:lpstr>
      <vt:lpstr>Yapay Zeka Algoritmalarının Sınıflandırılması</vt:lpstr>
      <vt:lpstr>Yapay Zeka Algoritmalarının Sınıflandırılması</vt:lpstr>
      <vt:lpstr>Yapay Zeka Algoritmalarının Sınıflandırılması</vt:lpstr>
      <vt:lpstr>Yapay Zeka Algoritmalarının Sınıflandırılması</vt:lpstr>
      <vt:lpstr>Yapay Zeka Algoritmalarının Temel Uygulamaları</vt:lpstr>
      <vt:lpstr>Yapay Zeka Algoritmalarının Temel Uygulamaları</vt:lpstr>
      <vt:lpstr>Hangi Algoritmayı Kullanmalıyım?</vt:lpstr>
      <vt:lpstr>Hangi Algoritmayı Kullanmalıyım?</vt:lpstr>
      <vt:lpstr>Doğal Sinir Hücresi</vt:lpstr>
      <vt:lpstr>Perseptron Fikrine Dayalı Yapay Sinir Hücresi</vt:lpstr>
      <vt:lpstr>Doğal ve Yapay Sinir Hücresi Karşılaştırma</vt:lpstr>
      <vt:lpstr>Perseptron Fikrine Dayalı Yapay Sinir Hücresi</vt:lpstr>
      <vt:lpstr>Yapay Sinir Ağları - 1</vt:lpstr>
      <vt:lpstr>Genel Yapay Zeka Mimarisi</vt:lpstr>
      <vt:lpstr>Yapay Sinir Ağları - 2</vt:lpstr>
      <vt:lpstr>İnsan Öğrenmesi     –     Makine Öğrenmesi</vt:lpstr>
      <vt:lpstr>Tartışılan Hususlar</vt:lpstr>
      <vt:lpstr>Tartışılan Hususlar</vt:lpstr>
      <vt:lpstr>Tartışılan Hususlar</vt:lpstr>
      <vt:lpstr>Tartışılan Hususlar</vt:lpstr>
      <vt:lpstr>Tartışılan Hususlar</vt:lpstr>
      <vt:lpstr>Tartışılan Hususlar</vt:lpstr>
      <vt:lpstr>Klasik Avantajlar – Dezavantajlar Slaytı</vt:lpstr>
      <vt:lpstr>Şeffaf, Açıklanabilir ve Hesap Verebilir Yapay Zeka</vt:lpstr>
      <vt:lpstr>Başlarken</vt:lpstr>
      <vt:lpstr>PowerPoint Sunusu</vt:lpstr>
      <vt:lpstr>Mevcut Durum</vt:lpstr>
      <vt:lpstr>Mevcut Durum</vt:lpstr>
      <vt:lpstr>Yapılması Gereken</vt:lpstr>
      <vt:lpstr>Yapılması Gereken (Alternatif)</vt:lpstr>
      <vt:lpstr>Konu ile İlgili Kavramlar</vt:lpstr>
      <vt:lpstr>Algoritma Şeffaflığı</vt:lpstr>
      <vt:lpstr>Kör Göze Parmak Bir Örnek</vt:lpstr>
      <vt:lpstr>Tanımlar… Tanımlar… </vt:lpstr>
      <vt:lpstr>Şeffaflık Neden Gerekli?</vt:lpstr>
      <vt:lpstr>Algoritmik Ayrımcılık</vt:lpstr>
      <vt:lpstr>Peki Niye? - 1</vt:lpstr>
      <vt:lpstr>Peki Niye? - 2</vt:lpstr>
      <vt:lpstr>Algoritmalar ve Temel İşlevleri - 1</vt:lpstr>
      <vt:lpstr>Algoritmalar ve Temel İşlevleri - 2</vt:lpstr>
      <vt:lpstr>Algoritmalar ve Temel İşlevleri - 3</vt:lpstr>
      <vt:lpstr>Algoritmalar ve Temel İşlevleri - 4</vt:lpstr>
      <vt:lpstr>Algoritmalar ve Temel İşlevleri - 5</vt:lpstr>
      <vt:lpstr>Şeffaflığın Önündeki Temel Engeller</vt:lpstr>
      <vt:lpstr>Şeffaflığın Önündeki Temel Engeller</vt:lpstr>
      <vt:lpstr>Şeffaflığın Önündeki Temel Engeller</vt:lpstr>
      <vt:lpstr>Tıpta Yapay Zekâ:  Yapay Sağlık Neferleri</vt:lpstr>
      <vt:lpstr>Biraz da Bilgisayar Destekli Tıp Tarihçesi</vt:lpstr>
      <vt:lpstr>Biraz da Bilgisayar Destekli Tıp Tarihçesi</vt:lpstr>
      <vt:lpstr>Biraz da Bilgisayar Destekli Tıp Tarihçesi</vt:lpstr>
      <vt:lpstr>Biraz da Bilgisayar Destekli Tıp Tarihçesi</vt:lpstr>
      <vt:lpstr>Biraz da Bilgisayar Destekli Tıp Tarihçesi</vt:lpstr>
      <vt:lpstr>Biraz da Bilgisayar Destekli Tıp Tarihçesi</vt:lpstr>
      <vt:lpstr>Biraz da Bilgisayar Destekli Tıp Tarihçesi</vt:lpstr>
      <vt:lpstr>Günümüzde Yapay Destekli Tıp Uygulamaları</vt:lpstr>
      <vt:lpstr>Günümüzde Yapay Destekli Tıp Uygulamaları</vt:lpstr>
      <vt:lpstr>Günümüzde Yapay Destekli Tıp Uygulamaları</vt:lpstr>
      <vt:lpstr>Sadece Yapay Zeka Mı?</vt:lpstr>
      <vt:lpstr>Sadece Yapay Zeka Mı?</vt:lpstr>
      <vt:lpstr>Sadece Yapay Zeka Mı?</vt:lpstr>
      <vt:lpstr>Bilgi Piramidi Üzerinden Bir Açıklama</vt:lpstr>
      <vt:lpstr>Tıbbi Görüntüleme Teknolojilerinde Yapay Zeka Uygulamaları</vt:lpstr>
      <vt:lpstr>Tıbbi Görüntüleme - Giriş</vt:lpstr>
      <vt:lpstr>Görüntü Sınıflandırma Performansı </vt:lpstr>
      <vt:lpstr>Görüntü Sınıflandırma Performansı </vt:lpstr>
      <vt:lpstr>Yapay Zekanın Medikal Görüntülemede Olası Kullanım Aşamaları</vt:lpstr>
      <vt:lpstr>Yapay Zekanın Medikal Görüntülemede Olası Kullanım Aşamaları</vt:lpstr>
      <vt:lpstr>Yapay Zekanın Medikal Görüntülemede Olası Kullanım Aşamaları</vt:lpstr>
      <vt:lpstr>Yapay Zekanın Medikal Görüntülemede Olası Kullanım Aşamaları</vt:lpstr>
      <vt:lpstr>Radyologların Yapay Zekaya Bakışı</vt:lpstr>
      <vt:lpstr>Medikal Görüntüleme - Yapay Zeka Ekonomisi</vt:lpstr>
      <vt:lpstr>Medikal Görüntüleme – Derin Öğrenme</vt:lpstr>
      <vt:lpstr>Medikal Görüntüleme – Derin Öğrenme</vt:lpstr>
      <vt:lpstr>Medikal Görüntüleme – Derin Öğrenme</vt:lpstr>
      <vt:lpstr>Medikal Görüntüleme – Derin Öğrenme</vt:lpstr>
      <vt:lpstr>Medikal Görüntüleme – Derin Öğrenme</vt:lpstr>
      <vt:lpstr>Medikal Görüntüleme – Derin Öğrenme</vt:lpstr>
      <vt:lpstr>Medikal Görüntüleme – Derin Öğrenme</vt:lpstr>
      <vt:lpstr>Yapay Zeka ile Tıbbi Verilerle  İlgili Temel Hususlar</vt:lpstr>
      <vt:lpstr>Yapay Zeka ile Tıbbi Görüntülerle  İlgili Temel Hususlar</vt:lpstr>
      <vt:lpstr>Yapay Zeka ile Tıbbi Görüntülerle  İlgili Temel Hususlar</vt:lpstr>
      <vt:lpstr>Yapay Zeka ile Tıbbi Görüntülerle  İlgili Temel Hususlar</vt:lpstr>
      <vt:lpstr>Kaynaklar</vt:lpstr>
      <vt:lpstr>Kaynaklar</vt:lpstr>
      <vt:lpstr>Tıp Eğitiminde  Yapay Zekâ</vt:lpstr>
      <vt:lpstr>Yapay Zekanın Eğitimde Kullanımı</vt:lpstr>
      <vt:lpstr>Yapay Zekanın Tıp Eğitiminde Kullanımına Dair</vt:lpstr>
      <vt:lpstr>Yapay Zekanın Tıp Eğitiminde Kullanımına Dair</vt:lpstr>
      <vt:lpstr>Yapay Zekanın Tıp Eğitiminde Kullanımına Dair</vt:lpstr>
      <vt:lpstr>Yapay Zekanın Tıp Eğitiminde Kullanımına Dair</vt:lpstr>
      <vt:lpstr>Yapay Zekanın Tıp Eğitiminde Kullanımına Dair</vt:lpstr>
      <vt:lpstr>Yapay Zekanın Tıp Eğitiminde Kullanımına Dair</vt:lpstr>
      <vt:lpstr>Bilgisayar Mimarileri ve İnsan Beyni </vt:lpstr>
      <vt:lpstr>Bilgisayar Mimarisi</vt:lpstr>
      <vt:lpstr>Bilgisayar Mimarisi</vt:lpstr>
      <vt:lpstr>Bilgisayar Mimarisi</vt:lpstr>
      <vt:lpstr>Bellek Hiyerarşisi</vt:lpstr>
      <vt:lpstr>Bellek Hiyerarşisi</vt:lpstr>
      <vt:lpstr>Bellek Hiyerarşisi</vt:lpstr>
      <vt:lpstr>İnsan Beyninde Bellek İşlevleri</vt:lpstr>
      <vt:lpstr>İnsan Beyninde Bellek İşlevleri</vt:lpstr>
      <vt:lpstr>İnsan Beyninde Bellek İşlevleri</vt:lpstr>
      <vt:lpstr>İnsan Beyninde Bellek İşlevleri</vt:lpstr>
      <vt:lpstr>İnsan Beyninde Bellek İşlevleri</vt:lpstr>
      <vt:lpstr>İnsan Beyninde Bellek İşlevleri</vt:lpstr>
      <vt:lpstr>İnsan Beyni – Bilgisayar Karşılaştırması</vt:lpstr>
      <vt:lpstr>İnsan Beyni Modelleme Çalışmaları</vt:lpstr>
      <vt:lpstr>İnsan Beyni Modelleme Çalışmaları</vt:lpstr>
      <vt:lpstr>İnsan Beyni Modelleme Çalışmaları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  Nedir, Ne Değildir?</dc:title>
  <dc:creator>Hp</dc:creator>
  <cp:lastModifiedBy>Zeynep CAN</cp:lastModifiedBy>
  <cp:revision>126</cp:revision>
  <dcterms:created xsi:type="dcterms:W3CDTF">2021-02-11T19:01:25Z</dcterms:created>
  <dcterms:modified xsi:type="dcterms:W3CDTF">2022-02-07T09:11:18Z</dcterms:modified>
</cp:coreProperties>
</file>